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2" r:id="rId3"/>
    <p:sldMasterId id="2147483696" r:id="rId4"/>
    <p:sldMasterId id="2147483708" r:id="rId5"/>
    <p:sldMasterId id="2147483720" r:id="rId6"/>
    <p:sldMasterId id="2147483732" r:id="rId7"/>
    <p:sldMasterId id="2147483744" r:id="rId8"/>
  </p:sldMasterIdLst>
  <p:notesMasterIdLst>
    <p:notesMasterId r:id="rId74"/>
  </p:notesMasterIdLst>
  <p:handoutMasterIdLst>
    <p:handoutMasterId r:id="rId75"/>
  </p:handoutMasterIdLst>
  <p:sldIdLst>
    <p:sldId id="356" r:id="rId9"/>
    <p:sldId id="315" r:id="rId10"/>
    <p:sldId id="357" r:id="rId11"/>
    <p:sldId id="329" r:id="rId12"/>
    <p:sldId id="377" r:id="rId13"/>
    <p:sldId id="373" r:id="rId14"/>
    <p:sldId id="358" r:id="rId15"/>
    <p:sldId id="312" r:id="rId16"/>
    <p:sldId id="359" r:id="rId17"/>
    <p:sldId id="362" r:id="rId18"/>
    <p:sldId id="264" r:id="rId19"/>
    <p:sldId id="363" r:id="rId20"/>
    <p:sldId id="361" r:id="rId21"/>
    <p:sldId id="344" r:id="rId22"/>
    <p:sldId id="338" r:id="rId23"/>
    <p:sldId id="371" r:id="rId24"/>
    <p:sldId id="340" r:id="rId25"/>
    <p:sldId id="370" r:id="rId26"/>
    <p:sldId id="372" r:id="rId27"/>
    <p:sldId id="381" r:id="rId28"/>
    <p:sldId id="382" r:id="rId29"/>
    <p:sldId id="385" r:id="rId30"/>
    <p:sldId id="383" r:id="rId31"/>
    <p:sldId id="386" r:id="rId32"/>
    <p:sldId id="387" r:id="rId33"/>
    <p:sldId id="366" r:id="rId34"/>
    <p:sldId id="350" r:id="rId35"/>
    <p:sldId id="389" r:id="rId36"/>
    <p:sldId id="388" r:id="rId37"/>
    <p:sldId id="352" r:id="rId38"/>
    <p:sldId id="390" r:id="rId39"/>
    <p:sldId id="349" r:id="rId40"/>
    <p:sldId id="365" r:id="rId41"/>
    <p:sldId id="281" r:id="rId42"/>
    <p:sldId id="367" r:id="rId43"/>
    <p:sldId id="331" r:id="rId44"/>
    <p:sldId id="368" r:id="rId45"/>
    <p:sldId id="313" r:id="rId46"/>
    <p:sldId id="314" r:id="rId47"/>
    <p:sldId id="391" r:id="rId48"/>
    <p:sldId id="353" r:id="rId49"/>
    <p:sldId id="392" r:id="rId50"/>
    <p:sldId id="316" r:id="rId51"/>
    <p:sldId id="400" r:id="rId52"/>
    <p:sldId id="393" r:id="rId53"/>
    <p:sldId id="318" r:id="rId54"/>
    <p:sldId id="319" r:id="rId55"/>
    <p:sldId id="394" r:id="rId56"/>
    <p:sldId id="320" r:id="rId57"/>
    <p:sldId id="398" r:id="rId58"/>
    <p:sldId id="321" r:id="rId59"/>
    <p:sldId id="395" r:id="rId60"/>
    <p:sldId id="322" r:id="rId61"/>
    <p:sldId id="354" r:id="rId62"/>
    <p:sldId id="396" r:id="rId63"/>
    <p:sldId id="324" r:id="rId64"/>
    <p:sldId id="325" r:id="rId65"/>
    <p:sldId id="332" r:id="rId66"/>
    <p:sldId id="333" r:id="rId67"/>
    <p:sldId id="374" r:id="rId68"/>
    <p:sldId id="401" r:id="rId69"/>
    <p:sldId id="375" r:id="rId70"/>
    <p:sldId id="402" r:id="rId71"/>
    <p:sldId id="376" r:id="rId72"/>
    <p:sldId id="334" r:id="rId7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7C80"/>
    <a:srgbClr val="83AEE1"/>
    <a:srgbClr val="4585D3"/>
    <a:srgbClr val="2D6EBD"/>
    <a:srgbClr val="255A9B"/>
    <a:srgbClr val="1D477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8" autoAdjust="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HEIs</c:v>
          </c:tx>
          <c:spPr>
            <a:solidFill>
              <a:srgbClr val="FFC000"/>
            </a:solidFill>
          </c:spPr>
          <c:invertIfNegative val="0"/>
          <c:cat>
            <c:strLit>
              <c:ptCount val="6"/>
              <c:pt idx="0">
                <c:v>A</c:v>
              </c:pt>
              <c:pt idx="1">
                <c:v>B</c:v>
              </c:pt>
              <c:pt idx="2">
                <c:v>C</c:v>
              </c:pt>
              <c:pt idx="3">
                <c:v>D</c:v>
              </c:pt>
              <c:pt idx="4">
                <c:v>E</c:v>
              </c:pt>
              <c:pt idx="5">
                <c:v>F</c:v>
              </c:pt>
            </c:strLit>
          </c:cat>
          <c:val>
            <c:numRef>
              <c:f>Sheet1!$A$1:$F$1</c:f>
              <c:numCache>
                <c:formatCode>General</c:formatCode>
                <c:ptCount val="6"/>
                <c:pt idx="0">
                  <c:v>90</c:v>
                </c:pt>
                <c:pt idx="1">
                  <c:v>80</c:v>
                </c:pt>
                <c:pt idx="2">
                  <c:v>70</c:v>
                </c:pt>
                <c:pt idx="3">
                  <c:v>60</c:v>
                </c:pt>
                <c:pt idx="4">
                  <c:v>50</c:v>
                </c:pt>
                <c:pt idx="5">
                  <c:v>40</c:v>
                </c:pt>
              </c:numCache>
            </c:numRef>
          </c:val>
        </c:ser>
        <c:dLbls>
          <c:showLegendKey val="0"/>
          <c:showVal val="0"/>
          <c:showCatName val="0"/>
          <c:showSerName val="0"/>
          <c:showPercent val="0"/>
          <c:showBubbleSize val="0"/>
        </c:dLbls>
        <c:gapWidth val="150"/>
        <c:axId val="1594826368"/>
        <c:axId val="1594825280"/>
      </c:barChart>
      <c:catAx>
        <c:axId val="1594826368"/>
        <c:scaling>
          <c:orientation val="minMax"/>
        </c:scaling>
        <c:delete val="0"/>
        <c:axPos val="b"/>
        <c:numFmt formatCode="General" sourceLinked="0"/>
        <c:majorTickMark val="out"/>
        <c:minorTickMark val="none"/>
        <c:tickLblPos val="nextTo"/>
        <c:txPr>
          <a:bodyPr/>
          <a:lstStyle/>
          <a:p>
            <a:pPr>
              <a:defRPr sz="1600" baseline="0"/>
            </a:pPr>
            <a:endParaRPr lang="en-US"/>
          </a:p>
        </c:txPr>
        <c:crossAx val="1594825280"/>
        <c:crosses val="autoZero"/>
        <c:auto val="1"/>
        <c:lblAlgn val="ctr"/>
        <c:lblOffset val="100"/>
        <c:noMultiLvlLbl val="0"/>
      </c:catAx>
      <c:valAx>
        <c:axId val="1594825280"/>
        <c:scaling>
          <c:orientation val="minMax"/>
        </c:scaling>
        <c:delete val="0"/>
        <c:axPos val="l"/>
        <c:numFmt formatCode="General" sourceLinked="1"/>
        <c:majorTickMark val="out"/>
        <c:minorTickMark val="none"/>
        <c:tickLblPos val="nextTo"/>
        <c:crossAx val="1594826368"/>
        <c:crosses val="autoZero"/>
        <c:crossBetween val="between"/>
      </c:valAx>
    </c:plotArea>
    <c:plotVisOnly val="1"/>
    <c:dispBlanksAs val="gap"/>
    <c:showDLblsOverMax val="0"/>
  </c:chart>
  <c:txPr>
    <a:bodyPr/>
    <a:lstStyle/>
    <a:p>
      <a:pPr>
        <a:defRPr sz="1200" baseline="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38D21-93FC-496B-AF35-59BEECA4DE1A}"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US"/>
        </a:p>
      </dgm:t>
    </dgm:pt>
    <dgm:pt modelId="{13CA9A93-1020-4126-8EEB-34750CDB9512}">
      <dgm:prSet phldrT="[Text]" custT="1"/>
      <dgm:spPr/>
      <dgm:t>
        <a:bodyPr/>
        <a:lstStyle/>
        <a:p>
          <a:r>
            <a:rPr lang="ar-OM" sz="2400" b="1" dirty="0" smtClean="0"/>
            <a:t>وضع نظام يتضمن معايير وإجراءات الاعتماد المؤسسي والبرنامجي</a:t>
          </a:r>
          <a:endParaRPr lang="en-US" sz="2400" dirty="0"/>
        </a:p>
      </dgm:t>
    </dgm:pt>
    <dgm:pt modelId="{D273B694-B370-436C-914C-C1785CACC092}" type="parTrans" cxnId="{AAC55825-8093-4BD6-9DEC-3F671550BCF9}">
      <dgm:prSet/>
      <dgm:spPr/>
      <dgm:t>
        <a:bodyPr/>
        <a:lstStyle/>
        <a:p>
          <a:endParaRPr lang="en-US"/>
        </a:p>
      </dgm:t>
    </dgm:pt>
    <dgm:pt modelId="{EE50EF6B-ABED-407F-9E57-8F8F293E3332}" type="sibTrans" cxnId="{AAC55825-8093-4BD6-9DEC-3F671550BCF9}">
      <dgm:prSet/>
      <dgm:spPr/>
      <dgm:t>
        <a:bodyPr/>
        <a:lstStyle/>
        <a:p>
          <a:endParaRPr lang="en-US"/>
        </a:p>
      </dgm:t>
    </dgm:pt>
    <dgm:pt modelId="{E6EC28C2-73F2-43A6-93FA-ED2E56B74CD6}">
      <dgm:prSet phldrT="[Text]" custT="1"/>
      <dgm:spPr/>
      <dgm:t>
        <a:bodyPr/>
        <a:lstStyle/>
        <a:p>
          <a:r>
            <a:rPr lang="ar-OM" sz="2400" b="1" dirty="0" smtClean="0"/>
            <a:t>تطوير وتحديث الإطار الوطني للمؤهلات العلمية بالتنسيق مع وزارة التعليم العالي والجهات المعنية الأخرى</a:t>
          </a:r>
          <a:endParaRPr lang="en-US" sz="2400" dirty="0"/>
        </a:p>
      </dgm:t>
    </dgm:pt>
    <dgm:pt modelId="{93A6AA41-DF96-4D85-A524-EF777D3411C4}" type="parTrans" cxnId="{4C2481AB-CF6C-495C-8ADE-30DD6E39AA13}">
      <dgm:prSet/>
      <dgm:spPr/>
      <dgm:t>
        <a:bodyPr/>
        <a:lstStyle/>
        <a:p>
          <a:endParaRPr lang="en-US"/>
        </a:p>
      </dgm:t>
    </dgm:pt>
    <dgm:pt modelId="{6BFDF24F-31C8-49B8-B08E-9E8BE0ED4A2A}" type="sibTrans" cxnId="{4C2481AB-CF6C-495C-8ADE-30DD6E39AA13}">
      <dgm:prSet/>
      <dgm:spPr/>
      <dgm:t>
        <a:bodyPr/>
        <a:lstStyle/>
        <a:p>
          <a:endParaRPr lang="en-US"/>
        </a:p>
      </dgm:t>
    </dgm:pt>
    <dgm:pt modelId="{45EF83EB-9A02-48C7-8097-C831B78FAACA}">
      <dgm:prSet phldrT="[Text]" custT="1"/>
      <dgm:spPr/>
      <dgm:t>
        <a:bodyPr/>
        <a:lstStyle/>
        <a:p>
          <a:r>
            <a:rPr lang="ar-OM" sz="2400" b="1" u="none" dirty="0" smtClean="0">
              <a:solidFill>
                <a:srgbClr val="FFFF00"/>
              </a:solidFill>
            </a:rPr>
            <a:t>تدقيق جودة مؤسسات التعليم العالي</a:t>
          </a:r>
          <a:endParaRPr lang="en-US" sz="2400" u="none" dirty="0">
            <a:solidFill>
              <a:srgbClr val="FFFF00"/>
            </a:solidFill>
          </a:endParaRPr>
        </a:p>
      </dgm:t>
    </dgm:pt>
    <dgm:pt modelId="{348A22E9-9B54-4ABA-A4EA-1D3B2CAD653D}" type="parTrans" cxnId="{55D1DC1A-B228-4931-AFF6-C816FCA51278}">
      <dgm:prSet/>
      <dgm:spPr/>
      <dgm:t>
        <a:bodyPr/>
        <a:lstStyle/>
        <a:p>
          <a:endParaRPr lang="en-US"/>
        </a:p>
      </dgm:t>
    </dgm:pt>
    <dgm:pt modelId="{2B1E971E-014A-4976-AE77-FAFCBF360609}" type="sibTrans" cxnId="{55D1DC1A-B228-4931-AFF6-C816FCA51278}">
      <dgm:prSet/>
      <dgm:spPr/>
      <dgm:t>
        <a:bodyPr/>
        <a:lstStyle/>
        <a:p>
          <a:endParaRPr lang="en-US"/>
        </a:p>
      </dgm:t>
    </dgm:pt>
    <dgm:pt modelId="{B61A7519-D9B7-44E5-96F3-4579E9EEBBDA}">
      <dgm:prSet custT="1"/>
      <dgm:spPr/>
      <dgm:t>
        <a:bodyPr/>
        <a:lstStyle/>
        <a:p>
          <a:r>
            <a:rPr lang="ar-OM" sz="2400" b="1" u="none" dirty="0" smtClean="0">
              <a:solidFill>
                <a:srgbClr val="FFFF00"/>
              </a:solidFill>
            </a:rPr>
            <a:t>توقيع مذكرات الاعتراف المتبادل مع المجالس المتخصصة في الدول الأخرى لضمان جودة التعليم العالي</a:t>
          </a:r>
          <a:endParaRPr lang="en-US" sz="2400" u="none" dirty="0">
            <a:solidFill>
              <a:srgbClr val="FFFF00"/>
            </a:solidFill>
          </a:endParaRPr>
        </a:p>
      </dgm:t>
    </dgm:pt>
    <dgm:pt modelId="{745E5108-3A59-4033-9CA0-4D7346D33323}" type="parTrans" cxnId="{5120F3CA-D8A2-4BF4-88DB-00162E80A999}">
      <dgm:prSet/>
      <dgm:spPr/>
      <dgm:t>
        <a:bodyPr/>
        <a:lstStyle/>
        <a:p>
          <a:endParaRPr lang="en-US"/>
        </a:p>
      </dgm:t>
    </dgm:pt>
    <dgm:pt modelId="{1B6F119A-5147-4D22-BF13-8E50E9A195A7}" type="sibTrans" cxnId="{5120F3CA-D8A2-4BF4-88DB-00162E80A999}">
      <dgm:prSet/>
      <dgm:spPr/>
      <dgm:t>
        <a:bodyPr/>
        <a:lstStyle/>
        <a:p>
          <a:endParaRPr lang="en-US"/>
        </a:p>
      </dgm:t>
    </dgm:pt>
    <dgm:pt modelId="{19C331BD-C049-479D-AF1F-7E2027A5CA40}">
      <dgm:prSet custT="1"/>
      <dgm:spPr/>
      <dgm:t>
        <a:bodyPr/>
        <a:lstStyle/>
        <a:p>
          <a:r>
            <a:rPr lang="ar-OM" sz="2400" b="1" dirty="0" smtClean="0"/>
            <a:t>اعتماد مؤسسات التعليم العالي </a:t>
          </a:r>
          <a:r>
            <a:rPr lang="ar-OM" sz="2400" b="1" dirty="0" smtClean="0">
              <a:solidFill>
                <a:srgbClr val="FFFF00"/>
              </a:solidFill>
            </a:rPr>
            <a:t>(الحكومية والخاصة) </a:t>
          </a:r>
          <a:r>
            <a:rPr lang="ar-OM" sz="2400" b="1" dirty="0" smtClean="0"/>
            <a:t>والبرامج الأكاديمية</a:t>
          </a:r>
          <a:endParaRPr lang="en-US" sz="2400" dirty="0"/>
        </a:p>
      </dgm:t>
    </dgm:pt>
    <dgm:pt modelId="{E2E18C61-8E99-442D-8DC1-9F618AD8B9DE}" type="parTrans" cxnId="{651AEA58-AABB-492A-91D7-A9DF9C6FD94A}">
      <dgm:prSet/>
      <dgm:spPr/>
      <dgm:t>
        <a:bodyPr/>
        <a:lstStyle/>
        <a:p>
          <a:endParaRPr lang="en-US"/>
        </a:p>
      </dgm:t>
    </dgm:pt>
    <dgm:pt modelId="{709A6C19-1327-4D9B-873C-C36CCC62A518}" type="sibTrans" cxnId="{651AEA58-AABB-492A-91D7-A9DF9C6FD94A}">
      <dgm:prSet/>
      <dgm:spPr/>
      <dgm:t>
        <a:bodyPr/>
        <a:lstStyle/>
        <a:p>
          <a:endParaRPr lang="en-US"/>
        </a:p>
      </dgm:t>
    </dgm:pt>
    <dgm:pt modelId="{51251293-F2D0-42E0-BA83-0A66E0E53F9F}">
      <dgm:prSet custT="1"/>
      <dgm:spPr/>
      <dgm:t>
        <a:bodyPr/>
        <a:lstStyle/>
        <a:p>
          <a:pPr algn="justLow" rtl="1"/>
          <a:r>
            <a:rPr lang="ar-OM" sz="2400" b="1" u="none" dirty="0" smtClean="0">
              <a:solidFill>
                <a:srgbClr val="FFFF00"/>
              </a:solidFill>
            </a:rPr>
            <a:t>وضع إجراءات الاعتراف ببرامج التعليم العالي الأجنبية في السلطنة</a:t>
          </a:r>
          <a:endParaRPr lang="en-GB" sz="2400" u="none" dirty="0">
            <a:solidFill>
              <a:srgbClr val="FFFF00"/>
            </a:solidFill>
          </a:endParaRPr>
        </a:p>
      </dgm:t>
    </dgm:pt>
    <dgm:pt modelId="{8D4A3433-6997-4B98-93EB-BF735E56652B}" type="parTrans" cxnId="{E772C4D7-CA5E-4BB2-AEB9-102C0D9D9B14}">
      <dgm:prSet/>
      <dgm:spPr/>
      <dgm:t>
        <a:bodyPr/>
        <a:lstStyle/>
        <a:p>
          <a:endParaRPr lang="en-US"/>
        </a:p>
      </dgm:t>
    </dgm:pt>
    <dgm:pt modelId="{6337513C-A2A3-45CF-A83B-6076B9567C9E}" type="sibTrans" cxnId="{E772C4D7-CA5E-4BB2-AEB9-102C0D9D9B14}">
      <dgm:prSet/>
      <dgm:spPr/>
      <dgm:t>
        <a:bodyPr/>
        <a:lstStyle/>
        <a:p>
          <a:endParaRPr lang="en-US"/>
        </a:p>
      </dgm:t>
    </dgm:pt>
    <dgm:pt modelId="{C6EF8BDF-15F7-419E-8499-13ACABDC7322}" type="pres">
      <dgm:prSet presAssocID="{50738D21-93FC-496B-AF35-59BEECA4DE1A}" presName="Name0" presStyleCnt="0">
        <dgm:presLayoutVars>
          <dgm:chMax val="7"/>
          <dgm:chPref val="7"/>
          <dgm:dir val="rev"/>
        </dgm:presLayoutVars>
      </dgm:prSet>
      <dgm:spPr/>
      <dgm:t>
        <a:bodyPr/>
        <a:lstStyle/>
        <a:p>
          <a:endParaRPr lang="en-US"/>
        </a:p>
      </dgm:t>
    </dgm:pt>
    <dgm:pt modelId="{AA6D8F5D-E19E-4118-B732-11B801851F69}" type="pres">
      <dgm:prSet presAssocID="{50738D21-93FC-496B-AF35-59BEECA4DE1A}" presName="Name1" presStyleCnt="0"/>
      <dgm:spPr/>
      <dgm:t>
        <a:bodyPr/>
        <a:lstStyle/>
        <a:p>
          <a:pPr rtl="1"/>
          <a:endParaRPr lang="ar-OM"/>
        </a:p>
      </dgm:t>
    </dgm:pt>
    <dgm:pt modelId="{A1275BFE-D23A-4128-9753-9F6C1F78AB8A}" type="pres">
      <dgm:prSet presAssocID="{50738D21-93FC-496B-AF35-59BEECA4DE1A}" presName="cycle" presStyleCnt="0"/>
      <dgm:spPr/>
      <dgm:t>
        <a:bodyPr/>
        <a:lstStyle/>
        <a:p>
          <a:pPr rtl="1"/>
          <a:endParaRPr lang="ar-OM"/>
        </a:p>
      </dgm:t>
    </dgm:pt>
    <dgm:pt modelId="{9EA2DB06-B20C-45EB-A9C2-48F9A17170B5}" type="pres">
      <dgm:prSet presAssocID="{50738D21-93FC-496B-AF35-59BEECA4DE1A}" presName="srcNode" presStyleLbl="node1" presStyleIdx="0" presStyleCnt="6"/>
      <dgm:spPr/>
      <dgm:t>
        <a:bodyPr/>
        <a:lstStyle/>
        <a:p>
          <a:pPr rtl="1"/>
          <a:endParaRPr lang="ar-OM"/>
        </a:p>
      </dgm:t>
    </dgm:pt>
    <dgm:pt modelId="{2EB61179-B13A-4E5C-9D00-CFCDEA746ACD}" type="pres">
      <dgm:prSet presAssocID="{50738D21-93FC-496B-AF35-59BEECA4DE1A}" presName="conn" presStyleLbl="parChTrans1D2" presStyleIdx="0" presStyleCnt="1"/>
      <dgm:spPr/>
      <dgm:t>
        <a:bodyPr/>
        <a:lstStyle/>
        <a:p>
          <a:endParaRPr lang="en-US"/>
        </a:p>
      </dgm:t>
    </dgm:pt>
    <dgm:pt modelId="{CBEF2938-FA79-4CFE-A42C-5044644E3492}" type="pres">
      <dgm:prSet presAssocID="{50738D21-93FC-496B-AF35-59BEECA4DE1A}" presName="extraNode" presStyleLbl="node1" presStyleIdx="0" presStyleCnt="6"/>
      <dgm:spPr/>
      <dgm:t>
        <a:bodyPr/>
        <a:lstStyle/>
        <a:p>
          <a:pPr rtl="1"/>
          <a:endParaRPr lang="ar-OM"/>
        </a:p>
      </dgm:t>
    </dgm:pt>
    <dgm:pt modelId="{1D4A35E9-3D3E-438A-9D10-1F43A44C0567}" type="pres">
      <dgm:prSet presAssocID="{50738D21-93FC-496B-AF35-59BEECA4DE1A}" presName="dstNode" presStyleLbl="node1" presStyleIdx="0" presStyleCnt="6"/>
      <dgm:spPr/>
      <dgm:t>
        <a:bodyPr/>
        <a:lstStyle/>
        <a:p>
          <a:pPr rtl="1"/>
          <a:endParaRPr lang="ar-OM"/>
        </a:p>
      </dgm:t>
    </dgm:pt>
    <dgm:pt modelId="{02DF4AC3-000C-4172-A091-7C9F32AE74FC}" type="pres">
      <dgm:prSet presAssocID="{13CA9A93-1020-4126-8EEB-34750CDB9512}" presName="text_1" presStyleLbl="node1" presStyleIdx="0" presStyleCnt="6" custScaleY="147195" custLinFactNeighborX="-199" custLinFactNeighborY="-2399">
        <dgm:presLayoutVars>
          <dgm:bulletEnabled val="1"/>
        </dgm:presLayoutVars>
      </dgm:prSet>
      <dgm:spPr/>
      <dgm:t>
        <a:bodyPr/>
        <a:lstStyle/>
        <a:p>
          <a:endParaRPr lang="en-US"/>
        </a:p>
      </dgm:t>
    </dgm:pt>
    <dgm:pt modelId="{DA61257B-7E83-4C46-BB4F-59BD4B57DB1E}" type="pres">
      <dgm:prSet presAssocID="{13CA9A93-1020-4126-8EEB-34750CDB9512}" presName="accent_1" presStyleCnt="0"/>
      <dgm:spPr/>
      <dgm:t>
        <a:bodyPr/>
        <a:lstStyle/>
        <a:p>
          <a:pPr rtl="1"/>
          <a:endParaRPr lang="ar-OM"/>
        </a:p>
      </dgm:t>
    </dgm:pt>
    <dgm:pt modelId="{6F2E330E-5E5D-400B-B3D7-9A7A4DBFBF16}" type="pres">
      <dgm:prSet presAssocID="{13CA9A93-1020-4126-8EEB-34750CDB9512}" presName="accentRepeatNode" presStyleLbl="solidFgAcc1" presStyleIdx="0" presStyleCnt="6"/>
      <dgm:spPr/>
      <dgm:t>
        <a:bodyPr/>
        <a:lstStyle/>
        <a:p>
          <a:pPr rtl="1"/>
          <a:endParaRPr lang="ar-OM"/>
        </a:p>
      </dgm:t>
    </dgm:pt>
    <dgm:pt modelId="{2E158F6A-EBB3-46F7-B016-3EFE708FECDB}" type="pres">
      <dgm:prSet presAssocID="{19C331BD-C049-479D-AF1F-7E2027A5CA40}" presName="text_2" presStyleLbl="node1" presStyleIdx="1" presStyleCnt="6" custScaleY="129151">
        <dgm:presLayoutVars>
          <dgm:bulletEnabled val="1"/>
        </dgm:presLayoutVars>
      </dgm:prSet>
      <dgm:spPr/>
      <dgm:t>
        <a:bodyPr/>
        <a:lstStyle/>
        <a:p>
          <a:endParaRPr lang="en-US"/>
        </a:p>
      </dgm:t>
    </dgm:pt>
    <dgm:pt modelId="{F522618A-D282-4EDE-AC1D-446F95DB6547}" type="pres">
      <dgm:prSet presAssocID="{19C331BD-C049-479D-AF1F-7E2027A5CA40}" presName="accent_2" presStyleCnt="0"/>
      <dgm:spPr/>
      <dgm:t>
        <a:bodyPr/>
        <a:lstStyle/>
        <a:p>
          <a:pPr rtl="1"/>
          <a:endParaRPr lang="ar-OM"/>
        </a:p>
      </dgm:t>
    </dgm:pt>
    <dgm:pt modelId="{E31A463B-27EF-4451-ACC1-1A07E838A709}" type="pres">
      <dgm:prSet presAssocID="{19C331BD-C049-479D-AF1F-7E2027A5CA40}" presName="accentRepeatNode" presStyleLbl="solidFgAcc1" presStyleIdx="1" presStyleCnt="6"/>
      <dgm:spPr/>
      <dgm:t>
        <a:bodyPr/>
        <a:lstStyle/>
        <a:p>
          <a:pPr rtl="1"/>
          <a:endParaRPr lang="ar-OM"/>
        </a:p>
      </dgm:t>
    </dgm:pt>
    <dgm:pt modelId="{BF3C89F4-2FCE-47F8-ABDF-44F565FD63C6}" type="pres">
      <dgm:prSet presAssocID="{E6EC28C2-73F2-43A6-93FA-ED2E56B74CD6}" presName="text_3" presStyleLbl="node1" presStyleIdx="2" presStyleCnt="6" custScaleY="136300">
        <dgm:presLayoutVars>
          <dgm:bulletEnabled val="1"/>
        </dgm:presLayoutVars>
      </dgm:prSet>
      <dgm:spPr/>
      <dgm:t>
        <a:bodyPr/>
        <a:lstStyle/>
        <a:p>
          <a:endParaRPr lang="en-US"/>
        </a:p>
      </dgm:t>
    </dgm:pt>
    <dgm:pt modelId="{713B72A1-ED14-4CA5-B848-655218C52747}" type="pres">
      <dgm:prSet presAssocID="{E6EC28C2-73F2-43A6-93FA-ED2E56B74CD6}" presName="accent_3" presStyleCnt="0"/>
      <dgm:spPr/>
      <dgm:t>
        <a:bodyPr/>
        <a:lstStyle/>
        <a:p>
          <a:pPr rtl="1"/>
          <a:endParaRPr lang="ar-OM"/>
        </a:p>
      </dgm:t>
    </dgm:pt>
    <dgm:pt modelId="{27846EE2-4B29-473C-A5A0-4601ACB9C54C}" type="pres">
      <dgm:prSet presAssocID="{E6EC28C2-73F2-43A6-93FA-ED2E56B74CD6}" presName="accentRepeatNode" presStyleLbl="solidFgAcc1" presStyleIdx="2" presStyleCnt="6"/>
      <dgm:spPr/>
      <dgm:t>
        <a:bodyPr/>
        <a:lstStyle/>
        <a:p>
          <a:pPr rtl="1"/>
          <a:endParaRPr lang="ar-OM"/>
        </a:p>
      </dgm:t>
    </dgm:pt>
    <dgm:pt modelId="{0C2F5B55-9E33-42EB-A52E-666DA81670D6}" type="pres">
      <dgm:prSet presAssocID="{45EF83EB-9A02-48C7-8097-C831B78FAACA}" presName="text_4" presStyleLbl="node1" presStyleIdx="3" presStyleCnt="6">
        <dgm:presLayoutVars>
          <dgm:bulletEnabled val="1"/>
        </dgm:presLayoutVars>
      </dgm:prSet>
      <dgm:spPr/>
      <dgm:t>
        <a:bodyPr/>
        <a:lstStyle/>
        <a:p>
          <a:endParaRPr lang="en-US"/>
        </a:p>
      </dgm:t>
    </dgm:pt>
    <dgm:pt modelId="{04C359F5-B127-44B3-9901-9CA650A761CF}" type="pres">
      <dgm:prSet presAssocID="{45EF83EB-9A02-48C7-8097-C831B78FAACA}" presName="accent_4" presStyleCnt="0"/>
      <dgm:spPr/>
      <dgm:t>
        <a:bodyPr/>
        <a:lstStyle/>
        <a:p>
          <a:pPr rtl="1"/>
          <a:endParaRPr lang="ar-OM"/>
        </a:p>
      </dgm:t>
    </dgm:pt>
    <dgm:pt modelId="{B34C9B8A-1A79-4E58-A5AD-83DFABB0DC59}" type="pres">
      <dgm:prSet presAssocID="{45EF83EB-9A02-48C7-8097-C831B78FAACA}" presName="accentRepeatNode" presStyleLbl="solidFgAcc1" presStyleIdx="3" presStyleCnt="6"/>
      <dgm:spPr/>
      <dgm:t>
        <a:bodyPr/>
        <a:lstStyle/>
        <a:p>
          <a:pPr rtl="1"/>
          <a:endParaRPr lang="ar-OM"/>
        </a:p>
      </dgm:t>
    </dgm:pt>
    <dgm:pt modelId="{BEA66FEE-A173-4EED-9B8F-39C763D0793F}" type="pres">
      <dgm:prSet presAssocID="{51251293-F2D0-42E0-BA83-0A66E0E53F9F}" presName="text_5" presStyleLbl="node1" presStyleIdx="4" presStyleCnt="6" custScaleY="136392">
        <dgm:presLayoutVars>
          <dgm:bulletEnabled val="1"/>
        </dgm:presLayoutVars>
      </dgm:prSet>
      <dgm:spPr/>
      <dgm:t>
        <a:bodyPr/>
        <a:lstStyle/>
        <a:p>
          <a:endParaRPr lang="en-US"/>
        </a:p>
      </dgm:t>
    </dgm:pt>
    <dgm:pt modelId="{79B4F56C-0F98-436E-8604-2D2B3F8884C7}" type="pres">
      <dgm:prSet presAssocID="{51251293-F2D0-42E0-BA83-0A66E0E53F9F}" presName="accent_5" presStyleCnt="0"/>
      <dgm:spPr/>
      <dgm:t>
        <a:bodyPr/>
        <a:lstStyle/>
        <a:p>
          <a:pPr rtl="1"/>
          <a:endParaRPr lang="ar-OM"/>
        </a:p>
      </dgm:t>
    </dgm:pt>
    <dgm:pt modelId="{0982ED74-62E9-4DEC-9E36-C770528D9AF6}" type="pres">
      <dgm:prSet presAssocID="{51251293-F2D0-42E0-BA83-0A66E0E53F9F}" presName="accentRepeatNode" presStyleLbl="solidFgAcc1" presStyleIdx="4" presStyleCnt="6"/>
      <dgm:spPr/>
      <dgm:t>
        <a:bodyPr/>
        <a:lstStyle/>
        <a:p>
          <a:pPr rtl="1"/>
          <a:endParaRPr lang="ar-OM"/>
        </a:p>
      </dgm:t>
    </dgm:pt>
    <dgm:pt modelId="{F8DFDCAE-8B2F-4A95-A3CC-1864D874019C}" type="pres">
      <dgm:prSet presAssocID="{B61A7519-D9B7-44E5-96F3-4579E9EEBBDA}" presName="text_6" presStyleLbl="node1" presStyleIdx="5" presStyleCnt="6" custScaleY="124346">
        <dgm:presLayoutVars>
          <dgm:bulletEnabled val="1"/>
        </dgm:presLayoutVars>
      </dgm:prSet>
      <dgm:spPr/>
      <dgm:t>
        <a:bodyPr/>
        <a:lstStyle/>
        <a:p>
          <a:endParaRPr lang="en-GB"/>
        </a:p>
      </dgm:t>
    </dgm:pt>
    <dgm:pt modelId="{4EFA5A25-8E7D-4D67-BC9C-019DF24396AC}" type="pres">
      <dgm:prSet presAssocID="{B61A7519-D9B7-44E5-96F3-4579E9EEBBDA}" presName="accent_6" presStyleCnt="0"/>
      <dgm:spPr/>
      <dgm:t>
        <a:bodyPr/>
        <a:lstStyle/>
        <a:p>
          <a:pPr rtl="1"/>
          <a:endParaRPr lang="ar-OM"/>
        </a:p>
      </dgm:t>
    </dgm:pt>
    <dgm:pt modelId="{69E27911-A67C-4177-8A01-40493E89F086}" type="pres">
      <dgm:prSet presAssocID="{B61A7519-D9B7-44E5-96F3-4579E9EEBBDA}" presName="accentRepeatNode" presStyleLbl="solidFgAcc1" presStyleIdx="5" presStyleCnt="6"/>
      <dgm:spPr/>
      <dgm:t>
        <a:bodyPr/>
        <a:lstStyle/>
        <a:p>
          <a:pPr rtl="1"/>
          <a:endParaRPr lang="ar-OM"/>
        </a:p>
      </dgm:t>
    </dgm:pt>
  </dgm:ptLst>
  <dgm:cxnLst>
    <dgm:cxn modelId="{55D1DC1A-B228-4931-AFF6-C816FCA51278}" srcId="{50738D21-93FC-496B-AF35-59BEECA4DE1A}" destId="{45EF83EB-9A02-48C7-8097-C831B78FAACA}" srcOrd="3" destOrd="0" parTransId="{348A22E9-9B54-4ABA-A4EA-1D3B2CAD653D}" sibTransId="{2B1E971E-014A-4976-AE77-FAFCBF360609}"/>
    <dgm:cxn modelId="{AD45FECB-DBAB-4554-9BC0-B4D3369994AC}" type="presOf" srcId="{51251293-F2D0-42E0-BA83-0A66E0E53F9F}" destId="{BEA66FEE-A173-4EED-9B8F-39C763D0793F}" srcOrd="0" destOrd="0" presId="urn:microsoft.com/office/officeart/2008/layout/VerticalCurvedList"/>
    <dgm:cxn modelId="{4C2481AB-CF6C-495C-8ADE-30DD6E39AA13}" srcId="{50738D21-93FC-496B-AF35-59BEECA4DE1A}" destId="{E6EC28C2-73F2-43A6-93FA-ED2E56B74CD6}" srcOrd="2" destOrd="0" parTransId="{93A6AA41-DF96-4D85-A524-EF777D3411C4}" sibTransId="{6BFDF24F-31C8-49B8-B08E-9E8BE0ED4A2A}"/>
    <dgm:cxn modelId="{5120F3CA-D8A2-4BF4-88DB-00162E80A999}" srcId="{50738D21-93FC-496B-AF35-59BEECA4DE1A}" destId="{B61A7519-D9B7-44E5-96F3-4579E9EEBBDA}" srcOrd="5" destOrd="0" parTransId="{745E5108-3A59-4033-9CA0-4D7346D33323}" sibTransId="{1B6F119A-5147-4D22-BF13-8E50E9A195A7}"/>
    <dgm:cxn modelId="{B5630328-0E0B-46EB-A37C-B6CA33C6C3E0}" type="presOf" srcId="{45EF83EB-9A02-48C7-8097-C831B78FAACA}" destId="{0C2F5B55-9E33-42EB-A52E-666DA81670D6}" srcOrd="0" destOrd="0" presId="urn:microsoft.com/office/officeart/2008/layout/VerticalCurvedList"/>
    <dgm:cxn modelId="{AAC55825-8093-4BD6-9DEC-3F671550BCF9}" srcId="{50738D21-93FC-496B-AF35-59BEECA4DE1A}" destId="{13CA9A93-1020-4126-8EEB-34750CDB9512}" srcOrd="0" destOrd="0" parTransId="{D273B694-B370-436C-914C-C1785CACC092}" sibTransId="{EE50EF6B-ABED-407F-9E57-8F8F293E3332}"/>
    <dgm:cxn modelId="{E772C4D7-CA5E-4BB2-AEB9-102C0D9D9B14}" srcId="{50738D21-93FC-496B-AF35-59BEECA4DE1A}" destId="{51251293-F2D0-42E0-BA83-0A66E0E53F9F}" srcOrd="4" destOrd="0" parTransId="{8D4A3433-6997-4B98-93EB-BF735E56652B}" sibTransId="{6337513C-A2A3-45CF-A83B-6076B9567C9E}"/>
    <dgm:cxn modelId="{EE3EB6C1-60C4-4594-B61E-A2FDC941F00C}" type="presOf" srcId="{B61A7519-D9B7-44E5-96F3-4579E9EEBBDA}" destId="{F8DFDCAE-8B2F-4A95-A3CC-1864D874019C}" srcOrd="0" destOrd="0" presId="urn:microsoft.com/office/officeart/2008/layout/VerticalCurvedList"/>
    <dgm:cxn modelId="{2B4334CB-3683-4780-8457-D765C97A824D}" type="presOf" srcId="{E6EC28C2-73F2-43A6-93FA-ED2E56B74CD6}" destId="{BF3C89F4-2FCE-47F8-ABDF-44F565FD63C6}" srcOrd="0" destOrd="0" presId="urn:microsoft.com/office/officeart/2008/layout/VerticalCurvedList"/>
    <dgm:cxn modelId="{2A7B5ADD-6ACE-41B3-8EC2-2180115572A6}" type="presOf" srcId="{EE50EF6B-ABED-407F-9E57-8F8F293E3332}" destId="{2EB61179-B13A-4E5C-9D00-CFCDEA746ACD}" srcOrd="0" destOrd="0" presId="urn:microsoft.com/office/officeart/2008/layout/VerticalCurvedList"/>
    <dgm:cxn modelId="{56836CC1-A6D4-4B2D-B0B8-790D8E46D74C}" type="presOf" srcId="{50738D21-93FC-496B-AF35-59BEECA4DE1A}" destId="{C6EF8BDF-15F7-419E-8499-13ACABDC7322}" srcOrd="0" destOrd="0" presId="urn:microsoft.com/office/officeart/2008/layout/VerticalCurvedList"/>
    <dgm:cxn modelId="{651AEA58-AABB-492A-91D7-A9DF9C6FD94A}" srcId="{50738D21-93FC-496B-AF35-59BEECA4DE1A}" destId="{19C331BD-C049-479D-AF1F-7E2027A5CA40}" srcOrd="1" destOrd="0" parTransId="{E2E18C61-8E99-442D-8DC1-9F618AD8B9DE}" sibTransId="{709A6C19-1327-4D9B-873C-C36CCC62A518}"/>
    <dgm:cxn modelId="{D01F8E90-CF83-4000-8E70-6ABC4D10AC0D}" type="presOf" srcId="{19C331BD-C049-479D-AF1F-7E2027A5CA40}" destId="{2E158F6A-EBB3-46F7-B016-3EFE708FECDB}" srcOrd="0" destOrd="0" presId="urn:microsoft.com/office/officeart/2008/layout/VerticalCurvedList"/>
    <dgm:cxn modelId="{4B122ADE-10A0-47A6-AB00-3859B9F8BB75}" type="presOf" srcId="{13CA9A93-1020-4126-8EEB-34750CDB9512}" destId="{02DF4AC3-000C-4172-A091-7C9F32AE74FC}" srcOrd="0" destOrd="0" presId="urn:microsoft.com/office/officeart/2008/layout/VerticalCurvedList"/>
    <dgm:cxn modelId="{010417D0-3C76-45CD-8814-871C6B40F89A}" type="presParOf" srcId="{C6EF8BDF-15F7-419E-8499-13ACABDC7322}" destId="{AA6D8F5D-E19E-4118-B732-11B801851F69}" srcOrd="0" destOrd="0" presId="urn:microsoft.com/office/officeart/2008/layout/VerticalCurvedList"/>
    <dgm:cxn modelId="{AAEC6C6B-8550-44A5-8C30-DB7DAB5B237E}" type="presParOf" srcId="{AA6D8F5D-E19E-4118-B732-11B801851F69}" destId="{A1275BFE-D23A-4128-9753-9F6C1F78AB8A}" srcOrd="0" destOrd="0" presId="urn:microsoft.com/office/officeart/2008/layout/VerticalCurvedList"/>
    <dgm:cxn modelId="{6750584C-CD96-4902-877E-EC4C089FD116}" type="presParOf" srcId="{A1275BFE-D23A-4128-9753-9F6C1F78AB8A}" destId="{9EA2DB06-B20C-45EB-A9C2-48F9A17170B5}" srcOrd="0" destOrd="0" presId="urn:microsoft.com/office/officeart/2008/layout/VerticalCurvedList"/>
    <dgm:cxn modelId="{9384CCB4-69F7-407D-80C4-65A90CD69CC8}" type="presParOf" srcId="{A1275BFE-D23A-4128-9753-9F6C1F78AB8A}" destId="{2EB61179-B13A-4E5C-9D00-CFCDEA746ACD}" srcOrd="1" destOrd="0" presId="urn:microsoft.com/office/officeart/2008/layout/VerticalCurvedList"/>
    <dgm:cxn modelId="{40281811-2B2D-4F80-AA23-E3A3723BD93D}" type="presParOf" srcId="{A1275BFE-D23A-4128-9753-9F6C1F78AB8A}" destId="{CBEF2938-FA79-4CFE-A42C-5044644E3492}" srcOrd="2" destOrd="0" presId="urn:microsoft.com/office/officeart/2008/layout/VerticalCurvedList"/>
    <dgm:cxn modelId="{36AFDD4B-BA2F-4349-95F7-576782474D51}" type="presParOf" srcId="{A1275BFE-D23A-4128-9753-9F6C1F78AB8A}" destId="{1D4A35E9-3D3E-438A-9D10-1F43A44C0567}" srcOrd="3" destOrd="0" presId="urn:microsoft.com/office/officeart/2008/layout/VerticalCurvedList"/>
    <dgm:cxn modelId="{3E9F06B1-9ADA-4EF2-8155-B4BDDD190E76}" type="presParOf" srcId="{AA6D8F5D-E19E-4118-B732-11B801851F69}" destId="{02DF4AC3-000C-4172-A091-7C9F32AE74FC}" srcOrd="1" destOrd="0" presId="urn:microsoft.com/office/officeart/2008/layout/VerticalCurvedList"/>
    <dgm:cxn modelId="{5CF2AF4A-66D8-450C-843C-C43BA6ABD3B7}" type="presParOf" srcId="{AA6D8F5D-E19E-4118-B732-11B801851F69}" destId="{DA61257B-7E83-4C46-BB4F-59BD4B57DB1E}" srcOrd="2" destOrd="0" presId="urn:microsoft.com/office/officeart/2008/layout/VerticalCurvedList"/>
    <dgm:cxn modelId="{9909470D-4FFF-4F3E-B502-FF6C1395E1B8}" type="presParOf" srcId="{DA61257B-7E83-4C46-BB4F-59BD4B57DB1E}" destId="{6F2E330E-5E5D-400B-B3D7-9A7A4DBFBF16}" srcOrd="0" destOrd="0" presId="urn:microsoft.com/office/officeart/2008/layout/VerticalCurvedList"/>
    <dgm:cxn modelId="{59250212-F2F7-4AFC-BFBA-B502273156D9}" type="presParOf" srcId="{AA6D8F5D-E19E-4118-B732-11B801851F69}" destId="{2E158F6A-EBB3-46F7-B016-3EFE708FECDB}" srcOrd="3" destOrd="0" presId="urn:microsoft.com/office/officeart/2008/layout/VerticalCurvedList"/>
    <dgm:cxn modelId="{71EB8F8A-54ED-4DCF-A266-4BB959916295}" type="presParOf" srcId="{AA6D8F5D-E19E-4118-B732-11B801851F69}" destId="{F522618A-D282-4EDE-AC1D-446F95DB6547}" srcOrd="4" destOrd="0" presId="urn:microsoft.com/office/officeart/2008/layout/VerticalCurvedList"/>
    <dgm:cxn modelId="{7B6EA92C-5133-4815-8143-71BEDCB0DD5B}" type="presParOf" srcId="{F522618A-D282-4EDE-AC1D-446F95DB6547}" destId="{E31A463B-27EF-4451-ACC1-1A07E838A709}" srcOrd="0" destOrd="0" presId="urn:microsoft.com/office/officeart/2008/layout/VerticalCurvedList"/>
    <dgm:cxn modelId="{A36C6325-CFA6-40C9-B793-1F867794537D}" type="presParOf" srcId="{AA6D8F5D-E19E-4118-B732-11B801851F69}" destId="{BF3C89F4-2FCE-47F8-ABDF-44F565FD63C6}" srcOrd="5" destOrd="0" presId="urn:microsoft.com/office/officeart/2008/layout/VerticalCurvedList"/>
    <dgm:cxn modelId="{D2B0CFCF-9594-4D23-9BD6-8E420E7053A9}" type="presParOf" srcId="{AA6D8F5D-E19E-4118-B732-11B801851F69}" destId="{713B72A1-ED14-4CA5-B848-655218C52747}" srcOrd="6" destOrd="0" presId="urn:microsoft.com/office/officeart/2008/layout/VerticalCurvedList"/>
    <dgm:cxn modelId="{DD67B954-97B9-4243-90A7-6E5A2E3327B1}" type="presParOf" srcId="{713B72A1-ED14-4CA5-B848-655218C52747}" destId="{27846EE2-4B29-473C-A5A0-4601ACB9C54C}" srcOrd="0" destOrd="0" presId="urn:microsoft.com/office/officeart/2008/layout/VerticalCurvedList"/>
    <dgm:cxn modelId="{9E3BF014-4420-45A7-80C4-D53252BE015E}" type="presParOf" srcId="{AA6D8F5D-E19E-4118-B732-11B801851F69}" destId="{0C2F5B55-9E33-42EB-A52E-666DA81670D6}" srcOrd="7" destOrd="0" presId="urn:microsoft.com/office/officeart/2008/layout/VerticalCurvedList"/>
    <dgm:cxn modelId="{313FA6D6-7AF8-40C6-B435-3F0AAC79BA7E}" type="presParOf" srcId="{AA6D8F5D-E19E-4118-B732-11B801851F69}" destId="{04C359F5-B127-44B3-9901-9CA650A761CF}" srcOrd="8" destOrd="0" presId="urn:microsoft.com/office/officeart/2008/layout/VerticalCurvedList"/>
    <dgm:cxn modelId="{02F738A2-E233-4C7F-B51A-CC09F50980A5}" type="presParOf" srcId="{04C359F5-B127-44B3-9901-9CA650A761CF}" destId="{B34C9B8A-1A79-4E58-A5AD-83DFABB0DC59}" srcOrd="0" destOrd="0" presId="urn:microsoft.com/office/officeart/2008/layout/VerticalCurvedList"/>
    <dgm:cxn modelId="{C6FF2607-C990-496D-BFD3-CB158FDE04AC}" type="presParOf" srcId="{AA6D8F5D-E19E-4118-B732-11B801851F69}" destId="{BEA66FEE-A173-4EED-9B8F-39C763D0793F}" srcOrd="9" destOrd="0" presId="urn:microsoft.com/office/officeart/2008/layout/VerticalCurvedList"/>
    <dgm:cxn modelId="{B82F735B-E6EA-4E14-8EA4-1C3CF77A7AF2}" type="presParOf" srcId="{AA6D8F5D-E19E-4118-B732-11B801851F69}" destId="{79B4F56C-0F98-436E-8604-2D2B3F8884C7}" srcOrd="10" destOrd="0" presId="urn:microsoft.com/office/officeart/2008/layout/VerticalCurvedList"/>
    <dgm:cxn modelId="{F4A59BF9-8B72-4079-9E3B-699ACD8E7425}" type="presParOf" srcId="{79B4F56C-0F98-436E-8604-2D2B3F8884C7}" destId="{0982ED74-62E9-4DEC-9E36-C770528D9AF6}" srcOrd="0" destOrd="0" presId="urn:microsoft.com/office/officeart/2008/layout/VerticalCurvedList"/>
    <dgm:cxn modelId="{5938FAED-3E0B-4DC8-88AF-672CBCCDFCDF}" type="presParOf" srcId="{AA6D8F5D-E19E-4118-B732-11B801851F69}" destId="{F8DFDCAE-8B2F-4A95-A3CC-1864D874019C}" srcOrd="11" destOrd="0" presId="urn:microsoft.com/office/officeart/2008/layout/VerticalCurvedList"/>
    <dgm:cxn modelId="{27CA41F2-5DDF-45C0-9F6F-343BE64C9C45}" type="presParOf" srcId="{AA6D8F5D-E19E-4118-B732-11B801851F69}" destId="{4EFA5A25-8E7D-4D67-BC9C-019DF24396AC}" srcOrd="12" destOrd="0" presId="urn:microsoft.com/office/officeart/2008/layout/VerticalCurvedList"/>
    <dgm:cxn modelId="{BC3E4E9D-205F-410A-A602-35F334966795}" type="presParOf" srcId="{4EFA5A25-8E7D-4D67-BC9C-019DF24396AC}" destId="{69E27911-A67C-4177-8A01-40493E89F0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E7548-62F5-49E3-9D34-9F88341E3F95}" type="doc">
      <dgm:prSet loTypeId="urn:microsoft.com/office/officeart/2005/8/layout/radial5" loCatId="cycle" qsTypeId="urn:microsoft.com/office/officeart/2005/8/quickstyle/3d3" qsCatId="3D" csTypeId="urn:microsoft.com/office/officeart/2005/8/colors/accent2_4" csCatId="accent2" phldr="1"/>
      <dgm:spPr/>
      <dgm:t>
        <a:bodyPr/>
        <a:lstStyle/>
        <a:p>
          <a:endParaRPr lang="en-US"/>
        </a:p>
      </dgm:t>
    </dgm:pt>
    <dgm:pt modelId="{2B53EC52-31D0-4714-AA0F-C9E57E2C2FB8}">
      <dgm:prSet phldrT="[Text]"/>
      <dgm:spPr/>
      <dgm:t>
        <a:bodyPr/>
        <a:lstStyle/>
        <a:p>
          <a:r>
            <a:rPr lang="ar-OM" b="1" dirty="0" smtClean="0"/>
            <a:t>الهيئة</a:t>
          </a:r>
          <a:endParaRPr lang="en-US" b="1" dirty="0" smtClean="0"/>
        </a:p>
        <a:p>
          <a:r>
            <a:rPr lang="en-US" dirty="0" smtClean="0"/>
            <a:t>OAAA</a:t>
          </a:r>
          <a:endParaRPr lang="en-US" dirty="0"/>
        </a:p>
      </dgm:t>
    </dgm:pt>
    <dgm:pt modelId="{7D67BD46-A27F-4768-BD74-4AD68DB0E775}" type="parTrans" cxnId="{E68B1E3E-3E8A-4D84-8C76-4D074A5AA109}">
      <dgm:prSet/>
      <dgm:spPr/>
      <dgm:t>
        <a:bodyPr/>
        <a:lstStyle/>
        <a:p>
          <a:endParaRPr lang="en-US"/>
        </a:p>
      </dgm:t>
    </dgm:pt>
    <dgm:pt modelId="{D78BC534-768A-442C-B78E-533067794F01}" type="sibTrans" cxnId="{E68B1E3E-3E8A-4D84-8C76-4D074A5AA109}">
      <dgm:prSet/>
      <dgm:spPr/>
      <dgm:t>
        <a:bodyPr/>
        <a:lstStyle/>
        <a:p>
          <a:endParaRPr lang="en-US"/>
        </a:p>
      </dgm:t>
    </dgm:pt>
    <dgm:pt modelId="{256B19A5-6CAA-45CF-B21F-7689E194391D}">
      <dgm:prSet phldrT="[Text]" custT="1"/>
      <dgm:spPr/>
      <dgm:t>
        <a:bodyPr/>
        <a:lstStyle/>
        <a:p>
          <a:r>
            <a:rPr lang="ar-OM" sz="1400" b="1" dirty="0" smtClean="0"/>
            <a:t>مجلس التعليم</a:t>
          </a:r>
          <a:endParaRPr lang="en-US" sz="1400" b="1" dirty="0" smtClean="0"/>
        </a:p>
        <a:p>
          <a:r>
            <a:rPr lang="en-US" sz="1100" b="1" dirty="0" smtClean="0"/>
            <a:t>Education Council</a:t>
          </a:r>
          <a:endParaRPr lang="en-US" sz="1100" b="1" dirty="0"/>
        </a:p>
      </dgm:t>
    </dgm:pt>
    <dgm:pt modelId="{9D02912B-838A-4C94-BB07-54DEE3A5AE4F}" type="parTrans" cxnId="{D2596C09-4ABF-4F51-BD84-35480DE54507}">
      <dgm:prSet/>
      <dgm:spPr/>
      <dgm:t>
        <a:bodyPr/>
        <a:lstStyle/>
        <a:p>
          <a:endParaRPr lang="en-US"/>
        </a:p>
      </dgm:t>
    </dgm:pt>
    <dgm:pt modelId="{C38E3FF1-080A-4C76-BBB8-F51DFCFF152D}" type="sibTrans" cxnId="{D2596C09-4ABF-4F51-BD84-35480DE54507}">
      <dgm:prSet/>
      <dgm:spPr/>
      <dgm:t>
        <a:bodyPr/>
        <a:lstStyle/>
        <a:p>
          <a:endParaRPr lang="en-US"/>
        </a:p>
      </dgm:t>
    </dgm:pt>
    <dgm:pt modelId="{FB87F862-C7C3-46C4-B9A3-333681F3B6BD}">
      <dgm:prSet phldrT="[Text]" custT="1"/>
      <dgm:spPr/>
      <dgm:t>
        <a:bodyPr/>
        <a:lstStyle/>
        <a:p>
          <a:r>
            <a:rPr lang="ar-OM" sz="1400" b="1" dirty="0" smtClean="0"/>
            <a:t>مؤسسات التعليم</a:t>
          </a:r>
        </a:p>
        <a:p>
          <a:r>
            <a:rPr lang="ar-OM" sz="1400" b="1" dirty="0" smtClean="0"/>
            <a:t>العالي</a:t>
          </a:r>
          <a:endParaRPr lang="en-US" sz="1400" b="1" dirty="0" smtClean="0"/>
        </a:p>
        <a:p>
          <a:r>
            <a:rPr lang="en-US" sz="1100" b="1" dirty="0" smtClean="0"/>
            <a:t>HEIs</a:t>
          </a:r>
          <a:r>
            <a:rPr lang="en-US" sz="1100" dirty="0" smtClean="0"/>
            <a:t> </a:t>
          </a:r>
          <a:endParaRPr lang="en-US" sz="1100" dirty="0"/>
        </a:p>
      </dgm:t>
    </dgm:pt>
    <dgm:pt modelId="{7F84E0CD-5DAD-4F08-9CD0-0F882A8B21A8}" type="parTrans" cxnId="{F5D501B6-8C1F-4291-8715-6DDD62C6A521}">
      <dgm:prSet/>
      <dgm:spPr/>
      <dgm:t>
        <a:bodyPr/>
        <a:lstStyle/>
        <a:p>
          <a:endParaRPr lang="en-US"/>
        </a:p>
      </dgm:t>
    </dgm:pt>
    <dgm:pt modelId="{100810C5-B433-45D3-B8DB-01A7C67DBFCF}" type="sibTrans" cxnId="{F5D501B6-8C1F-4291-8715-6DDD62C6A521}">
      <dgm:prSet/>
      <dgm:spPr/>
      <dgm:t>
        <a:bodyPr/>
        <a:lstStyle/>
        <a:p>
          <a:endParaRPr lang="en-US"/>
        </a:p>
      </dgm:t>
    </dgm:pt>
    <dgm:pt modelId="{3CDFC4D8-015E-487E-9A06-4E7D96EBEF28}">
      <dgm:prSet phldrT="[Text]" custT="1"/>
      <dgm:spPr/>
      <dgm:t>
        <a:bodyPr/>
        <a:lstStyle/>
        <a:p>
          <a:r>
            <a:rPr lang="ar-OM" sz="1400" b="1" dirty="0" smtClean="0"/>
            <a:t>المراجعون الخارجيون</a:t>
          </a:r>
          <a:endParaRPr lang="en-US" sz="1400" b="1" dirty="0" smtClean="0"/>
        </a:p>
        <a:p>
          <a:r>
            <a:rPr lang="en-US" sz="1100" b="1" dirty="0" smtClean="0"/>
            <a:t>External reviewers</a:t>
          </a:r>
          <a:endParaRPr lang="en-US" sz="1100" b="1" dirty="0"/>
        </a:p>
      </dgm:t>
    </dgm:pt>
    <dgm:pt modelId="{41B1388E-89A4-4187-80E4-88629258312E}" type="parTrans" cxnId="{23C30133-A99A-41FF-B5B6-30D8FC9912F5}">
      <dgm:prSet/>
      <dgm:spPr/>
      <dgm:t>
        <a:bodyPr/>
        <a:lstStyle/>
        <a:p>
          <a:endParaRPr lang="en-US"/>
        </a:p>
      </dgm:t>
    </dgm:pt>
    <dgm:pt modelId="{A543284A-3342-4A5A-9E07-0CC1D0424917}" type="sibTrans" cxnId="{23C30133-A99A-41FF-B5B6-30D8FC9912F5}">
      <dgm:prSet/>
      <dgm:spPr/>
      <dgm:t>
        <a:bodyPr/>
        <a:lstStyle/>
        <a:p>
          <a:endParaRPr lang="en-US"/>
        </a:p>
      </dgm:t>
    </dgm:pt>
    <dgm:pt modelId="{2ADCFBB7-EDD3-45E2-9F43-D3D6E5C3FFB4}">
      <dgm:prSet phldrT="[Text]" custT="1"/>
      <dgm:spPr/>
      <dgm:t>
        <a:bodyPr/>
        <a:lstStyle/>
        <a:p>
          <a:r>
            <a:rPr lang="ar-OM" sz="1400" b="1" dirty="0" smtClean="0">
              <a:solidFill>
                <a:schemeClr val="tx1"/>
              </a:solidFill>
            </a:rPr>
            <a:t>وزارة التربية</a:t>
          </a:r>
          <a:endParaRPr lang="en-US" sz="1400" b="1" dirty="0" smtClean="0">
            <a:solidFill>
              <a:schemeClr val="tx1"/>
            </a:solidFill>
          </a:endParaRPr>
        </a:p>
        <a:p>
          <a:r>
            <a:rPr lang="en-US" sz="1100" b="1" dirty="0" err="1" smtClean="0">
              <a:solidFill>
                <a:schemeClr val="tx1"/>
              </a:solidFill>
            </a:rPr>
            <a:t>MoE</a:t>
          </a:r>
          <a:endParaRPr lang="en-US" sz="1100" b="1" dirty="0">
            <a:solidFill>
              <a:schemeClr val="tx1"/>
            </a:solidFill>
          </a:endParaRPr>
        </a:p>
      </dgm:t>
    </dgm:pt>
    <dgm:pt modelId="{AC841039-C6A4-4028-95A5-FD7E555B3B0E}" type="parTrans" cxnId="{D7F050A3-DE91-487A-B089-FECD4AC60DA9}">
      <dgm:prSet/>
      <dgm:spPr/>
      <dgm:t>
        <a:bodyPr/>
        <a:lstStyle/>
        <a:p>
          <a:endParaRPr lang="en-US"/>
        </a:p>
      </dgm:t>
    </dgm:pt>
    <dgm:pt modelId="{42C52299-442D-4BB4-A369-F7229FCD626D}" type="sibTrans" cxnId="{D7F050A3-DE91-487A-B089-FECD4AC60DA9}">
      <dgm:prSet/>
      <dgm:spPr/>
      <dgm:t>
        <a:bodyPr/>
        <a:lstStyle/>
        <a:p>
          <a:endParaRPr lang="en-US"/>
        </a:p>
      </dgm:t>
    </dgm:pt>
    <dgm:pt modelId="{D06CE147-9E9E-4A17-A9C8-9282152A26E6}">
      <dgm:prSet custT="1"/>
      <dgm:spPr/>
      <dgm:t>
        <a:bodyPr/>
        <a:lstStyle/>
        <a:p>
          <a:r>
            <a:rPr lang="ar-OM" sz="1400" b="1" dirty="0" smtClean="0">
              <a:solidFill>
                <a:schemeClr val="tx1"/>
              </a:solidFill>
            </a:rPr>
            <a:t>الوزارات المشرفة</a:t>
          </a:r>
          <a:endParaRPr lang="en-US" sz="1400" b="1" dirty="0" smtClean="0">
            <a:solidFill>
              <a:schemeClr val="tx1"/>
            </a:solidFill>
          </a:endParaRPr>
        </a:p>
        <a:p>
          <a:r>
            <a:rPr lang="en-US" sz="1100" b="1" dirty="0" smtClean="0">
              <a:solidFill>
                <a:schemeClr val="tx1"/>
              </a:solidFill>
            </a:rPr>
            <a:t>Supervising ministries</a:t>
          </a:r>
          <a:endParaRPr lang="en-US" sz="1100" b="1" dirty="0">
            <a:solidFill>
              <a:schemeClr val="tx1"/>
            </a:solidFill>
          </a:endParaRPr>
        </a:p>
      </dgm:t>
    </dgm:pt>
    <dgm:pt modelId="{697543C8-BD81-4AC9-8459-59D31AE97BCA}" type="parTrans" cxnId="{476F4381-20FB-4F76-B951-2AA642F8C0E7}">
      <dgm:prSet/>
      <dgm:spPr/>
      <dgm:t>
        <a:bodyPr/>
        <a:lstStyle/>
        <a:p>
          <a:endParaRPr lang="en-US"/>
        </a:p>
      </dgm:t>
    </dgm:pt>
    <dgm:pt modelId="{8C97100F-068C-498F-8C9A-2F9C726E1BFD}" type="sibTrans" cxnId="{476F4381-20FB-4F76-B951-2AA642F8C0E7}">
      <dgm:prSet/>
      <dgm:spPr/>
      <dgm:t>
        <a:bodyPr/>
        <a:lstStyle/>
        <a:p>
          <a:endParaRPr lang="en-US"/>
        </a:p>
      </dgm:t>
    </dgm:pt>
    <dgm:pt modelId="{5F2879E9-1DA4-492B-9F30-DFE70E110F9B}">
      <dgm:prSet custT="1"/>
      <dgm:spPr/>
      <dgm:t>
        <a:bodyPr/>
        <a:lstStyle/>
        <a:p>
          <a:r>
            <a:rPr lang="ar-OM" sz="1400" b="1" dirty="0" smtClean="0"/>
            <a:t>مجلس عمان</a:t>
          </a:r>
          <a:endParaRPr lang="en-US" sz="1400" b="1" dirty="0" smtClean="0"/>
        </a:p>
        <a:p>
          <a:r>
            <a:rPr lang="en-US" sz="1100" b="1" dirty="0" smtClean="0"/>
            <a:t>Council of Oman</a:t>
          </a:r>
          <a:endParaRPr lang="en-US" sz="1100" b="1" dirty="0"/>
        </a:p>
      </dgm:t>
    </dgm:pt>
    <dgm:pt modelId="{48AD01F2-89A5-4A85-8DBB-123E75C3B95F}" type="parTrans" cxnId="{FE88D82E-BFBC-45D7-8E84-3BC3EFB314AA}">
      <dgm:prSet/>
      <dgm:spPr/>
      <dgm:t>
        <a:bodyPr/>
        <a:lstStyle/>
        <a:p>
          <a:endParaRPr lang="en-US"/>
        </a:p>
      </dgm:t>
    </dgm:pt>
    <dgm:pt modelId="{C7FD45BE-BAA9-49E3-BD68-A059A177B942}" type="sibTrans" cxnId="{FE88D82E-BFBC-45D7-8E84-3BC3EFB314AA}">
      <dgm:prSet/>
      <dgm:spPr/>
      <dgm:t>
        <a:bodyPr/>
        <a:lstStyle/>
        <a:p>
          <a:endParaRPr lang="en-US"/>
        </a:p>
      </dgm:t>
    </dgm:pt>
    <dgm:pt modelId="{7D056E2B-2EB5-4717-AB3C-4871211674AA}">
      <dgm:prSet custT="1"/>
      <dgm:spPr/>
      <dgm:t>
        <a:bodyPr/>
        <a:lstStyle/>
        <a:p>
          <a:r>
            <a:rPr lang="ar-OM" sz="1400" b="1" dirty="0" smtClean="0"/>
            <a:t>أرباب العمل</a:t>
          </a:r>
          <a:endParaRPr lang="en-US" sz="1400" b="1" dirty="0" smtClean="0"/>
        </a:p>
        <a:p>
          <a:r>
            <a:rPr lang="en-US" sz="1100" b="1" dirty="0" smtClean="0"/>
            <a:t>Employers</a:t>
          </a:r>
          <a:r>
            <a:rPr lang="en-US" sz="1100" dirty="0" smtClean="0"/>
            <a:t> </a:t>
          </a:r>
          <a:endParaRPr lang="en-US" sz="1100" dirty="0"/>
        </a:p>
      </dgm:t>
    </dgm:pt>
    <dgm:pt modelId="{8AB07753-AC02-4D98-AEC5-1C9DA6921482}" type="parTrans" cxnId="{6B2E2EA9-26DA-4D7E-8D62-8A3FA9681BAC}">
      <dgm:prSet/>
      <dgm:spPr/>
      <dgm:t>
        <a:bodyPr/>
        <a:lstStyle/>
        <a:p>
          <a:endParaRPr lang="en-US"/>
        </a:p>
      </dgm:t>
    </dgm:pt>
    <dgm:pt modelId="{0C9CA16E-1F2F-40A1-A966-6F91173CA72B}" type="sibTrans" cxnId="{6B2E2EA9-26DA-4D7E-8D62-8A3FA9681BAC}">
      <dgm:prSet/>
      <dgm:spPr/>
      <dgm:t>
        <a:bodyPr/>
        <a:lstStyle/>
        <a:p>
          <a:endParaRPr lang="en-US"/>
        </a:p>
      </dgm:t>
    </dgm:pt>
    <dgm:pt modelId="{46AF38D9-CF0B-46C2-936C-304E0C58CA75}">
      <dgm:prSet custT="1"/>
      <dgm:spPr/>
      <dgm:t>
        <a:bodyPr/>
        <a:lstStyle/>
        <a:p>
          <a:r>
            <a:rPr lang="ar-OM" sz="1400" b="1" dirty="0" smtClean="0"/>
            <a:t>الطلبة</a:t>
          </a:r>
          <a:endParaRPr lang="en-US" sz="1400" b="1" dirty="0" smtClean="0"/>
        </a:p>
        <a:p>
          <a:r>
            <a:rPr lang="en-US" sz="1100" b="1" dirty="0" smtClean="0"/>
            <a:t>Students, parents, public</a:t>
          </a:r>
          <a:endParaRPr lang="en-US" sz="1100" b="1" dirty="0"/>
        </a:p>
      </dgm:t>
    </dgm:pt>
    <dgm:pt modelId="{DFEA88BD-EB25-4862-A487-3E7C5634C40C}" type="parTrans" cxnId="{C321F3CE-6262-49ED-BCED-2310624F609C}">
      <dgm:prSet/>
      <dgm:spPr/>
      <dgm:t>
        <a:bodyPr/>
        <a:lstStyle/>
        <a:p>
          <a:endParaRPr lang="en-US"/>
        </a:p>
      </dgm:t>
    </dgm:pt>
    <dgm:pt modelId="{40B1057E-1127-4646-B2A5-20A3F7D43627}" type="sibTrans" cxnId="{C321F3CE-6262-49ED-BCED-2310624F609C}">
      <dgm:prSet/>
      <dgm:spPr/>
      <dgm:t>
        <a:bodyPr/>
        <a:lstStyle/>
        <a:p>
          <a:endParaRPr lang="en-US"/>
        </a:p>
      </dgm:t>
    </dgm:pt>
    <dgm:pt modelId="{2C977DB6-D0BB-411E-968B-B1A7A95FDD4E}">
      <dgm:prSet custT="1"/>
      <dgm:spPr/>
      <dgm:t>
        <a:bodyPr/>
        <a:lstStyle/>
        <a:p>
          <a:r>
            <a:rPr lang="ar-OM" sz="1400" b="1" dirty="0" smtClean="0"/>
            <a:t>وزارة التعليم العالي</a:t>
          </a:r>
          <a:endParaRPr lang="en-US" sz="1400" b="1" dirty="0" smtClean="0"/>
        </a:p>
        <a:p>
          <a:r>
            <a:rPr lang="en-US" sz="1100" b="1" dirty="0" err="1" smtClean="0"/>
            <a:t>MoHE</a:t>
          </a:r>
          <a:endParaRPr lang="en-US" sz="1100" b="1" dirty="0"/>
        </a:p>
      </dgm:t>
    </dgm:pt>
    <dgm:pt modelId="{1A0687F5-B1E8-45CE-ACDD-A4B497621913}" type="parTrans" cxnId="{3A9363CD-9FF2-4D2E-B181-0B84D828FE8A}">
      <dgm:prSet/>
      <dgm:spPr/>
      <dgm:t>
        <a:bodyPr/>
        <a:lstStyle/>
        <a:p>
          <a:endParaRPr lang="en-US"/>
        </a:p>
      </dgm:t>
    </dgm:pt>
    <dgm:pt modelId="{264117FC-10C0-4E5C-8692-9A114E50B8C3}" type="sibTrans" cxnId="{3A9363CD-9FF2-4D2E-B181-0B84D828FE8A}">
      <dgm:prSet/>
      <dgm:spPr/>
      <dgm:t>
        <a:bodyPr/>
        <a:lstStyle/>
        <a:p>
          <a:endParaRPr lang="en-US"/>
        </a:p>
      </dgm:t>
    </dgm:pt>
    <dgm:pt modelId="{0DECBE7F-0013-4EB4-8999-0E2D3695BCAB}" type="pres">
      <dgm:prSet presAssocID="{F97E7548-62F5-49E3-9D34-9F88341E3F95}" presName="Name0" presStyleCnt="0">
        <dgm:presLayoutVars>
          <dgm:chMax val="1"/>
          <dgm:dir/>
          <dgm:animLvl val="ctr"/>
          <dgm:resizeHandles val="exact"/>
        </dgm:presLayoutVars>
      </dgm:prSet>
      <dgm:spPr/>
      <dgm:t>
        <a:bodyPr/>
        <a:lstStyle/>
        <a:p>
          <a:endParaRPr lang="en-US"/>
        </a:p>
      </dgm:t>
    </dgm:pt>
    <dgm:pt modelId="{F0C3B24B-E8F6-48A3-80AC-F95881D58FD0}" type="pres">
      <dgm:prSet presAssocID="{2B53EC52-31D0-4714-AA0F-C9E57E2C2FB8}" presName="centerShape" presStyleLbl="node0" presStyleIdx="0" presStyleCnt="1"/>
      <dgm:spPr/>
      <dgm:t>
        <a:bodyPr/>
        <a:lstStyle/>
        <a:p>
          <a:endParaRPr lang="en-US"/>
        </a:p>
      </dgm:t>
    </dgm:pt>
    <dgm:pt modelId="{24F8ED54-24EC-423E-9FBD-94DD3B817286}" type="pres">
      <dgm:prSet presAssocID="{9D02912B-838A-4C94-BB07-54DEE3A5AE4F}" presName="parTrans" presStyleLbl="sibTrans2D1" presStyleIdx="0" presStyleCnt="9"/>
      <dgm:spPr/>
      <dgm:t>
        <a:bodyPr/>
        <a:lstStyle/>
        <a:p>
          <a:endParaRPr lang="en-US"/>
        </a:p>
      </dgm:t>
    </dgm:pt>
    <dgm:pt modelId="{DA513A5C-9624-46FA-9777-E5AF76A41BA0}" type="pres">
      <dgm:prSet presAssocID="{9D02912B-838A-4C94-BB07-54DEE3A5AE4F}" presName="connectorText" presStyleLbl="sibTrans2D1" presStyleIdx="0" presStyleCnt="9"/>
      <dgm:spPr/>
      <dgm:t>
        <a:bodyPr/>
        <a:lstStyle/>
        <a:p>
          <a:endParaRPr lang="en-US"/>
        </a:p>
      </dgm:t>
    </dgm:pt>
    <dgm:pt modelId="{D2C2A675-E294-4BAC-8CA1-C346DD2EED03}" type="pres">
      <dgm:prSet presAssocID="{256B19A5-6CAA-45CF-B21F-7689E194391D}" presName="node" presStyleLbl="node1" presStyleIdx="0" presStyleCnt="9">
        <dgm:presLayoutVars>
          <dgm:bulletEnabled val="1"/>
        </dgm:presLayoutVars>
      </dgm:prSet>
      <dgm:spPr/>
      <dgm:t>
        <a:bodyPr/>
        <a:lstStyle/>
        <a:p>
          <a:endParaRPr lang="en-US"/>
        </a:p>
      </dgm:t>
    </dgm:pt>
    <dgm:pt modelId="{0584D5CC-A3A0-4789-818C-6BCFA650AA2C}" type="pres">
      <dgm:prSet presAssocID="{7F84E0CD-5DAD-4F08-9CD0-0F882A8B21A8}" presName="parTrans" presStyleLbl="sibTrans2D1" presStyleIdx="1" presStyleCnt="9"/>
      <dgm:spPr/>
      <dgm:t>
        <a:bodyPr/>
        <a:lstStyle/>
        <a:p>
          <a:endParaRPr lang="en-US"/>
        </a:p>
      </dgm:t>
    </dgm:pt>
    <dgm:pt modelId="{0304B408-E025-4C99-9843-45A53E22FD6B}" type="pres">
      <dgm:prSet presAssocID="{7F84E0CD-5DAD-4F08-9CD0-0F882A8B21A8}" presName="connectorText" presStyleLbl="sibTrans2D1" presStyleIdx="1" presStyleCnt="9"/>
      <dgm:spPr/>
      <dgm:t>
        <a:bodyPr/>
        <a:lstStyle/>
        <a:p>
          <a:endParaRPr lang="en-US"/>
        </a:p>
      </dgm:t>
    </dgm:pt>
    <dgm:pt modelId="{5B08057A-29E0-4D4E-B11F-3057077F9BA2}" type="pres">
      <dgm:prSet presAssocID="{FB87F862-C7C3-46C4-B9A3-333681F3B6BD}" presName="node" presStyleLbl="node1" presStyleIdx="1" presStyleCnt="9">
        <dgm:presLayoutVars>
          <dgm:bulletEnabled val="1"/>
        </dgm:presLayoutVars>
      </dgm:prSet>
      <dgm:spPr/>
      <dgm:t>
        <a:bodyPr/>
        <a:lstStyle/>
        <a:p>
          <a:endParaRPr lang="en-US"/>
        </a:p>
      </dgm:t>
    </dgm:pt>
    <dgm:pt modelId="{FDAE41C9-1FD2-4827-8157-E14EC36D1C79}" type="pres">
      <dgm:prSet presAssocID="{41B1388E-89A4-4187-80E4-88629258312E}" presName="parTrans" presStyleLbl="sibTrans2D1" presStyleIdx="2" presStyleCnt="9"/>
      <dgm:spPr/>
      <dgm:t>
        <a:bodyPr/>
        <a:lstStyle/>
        <a:p>
          <a:endParaRPr lang="en-US"/>
        </a:p>
      </dgm:t>
    </dgm:pt>
    <dgm:pt modelId="{8B73519F-2EF3-45ED-9C24-313BEBA3E090}" type="pres">
      <dgm:prSet presAssocID="{41B1388E-89A4-4187-80E4-88629258312E}" presName="connectorText" presStyleLbl="sibTrans2D1" presStyleIdx="2" presStyleCnt="9"/>
      <dgm:spPr/>
      <dgm:t>
        <a:bodyPr/>
        <a:lstStyle/>
        <a:p>
          <a:endParaRPr lang="en-US"/>
        </a:p>
      </dgm:t>
    </dgm:pt>
    <dgm:pt modelId="{77EE949A-0C6A-43BC-A709-114DBF94335D}" type="pres">
      <dgm:prSet presAssocID="{3CDFC4D8-015E-487E-9A06-4E7D96EBEF28}" presName="node" presStyleLbl="node1" presStyleIdx="2" presStyleCnt="9">
        <dgm:presLayoutVars>
          <dgm:bulletEnabled val="1"/>
        </dgm:presLayoutVars>
      </dgm:prSet>
      <dgm:spPr/>
      <dgm:t>
        <a:bodyPr/>
        <a:lstStyle/>
        <a:p>
          <a:endParaRPr lang="en-US"/>
        </a:p>
      </dgm:t>
    </dgm:pt>
    <dgm:pt modelId="{60BB488D-10E5-4E3C-917C-2AB794A0D9D7}" type="pres">
      <dgm:prSet presAssocID="{48AD01F2-89A5-4A85-8DBB-123E75C3B95F}" presName="parTrans" presStyleLbl="sibTrans2D1" presStyleIdx="3" presStyleCnt="9"/>
      <dgm:spPr/>
      <dgm:t>
        <a:bodyPr/>
        <a:lstStyle/>
        <a:p>
          <a:endParaRPr lang="en-US"/>
        </a:p>
      </dgm:t>
    </dgm:pt>
    <dgm:pt modelId="{7A3EE029-BE34-4DC7-B1D1-727D9DDCE733}" type="pres">
      <dgm:prSet presAssocID="{48AD01F2-89A5-4A85-8DBB-123E75C3B95F}" presName="connectorText" presStyleLbl="sibTrans2D1" presStyleIdx="3" presStyleCnt="9"/>
      <dgm:spPr/>
      <dgm:t>
        <a:bodyPr/>
        <a:lstStyle/>
        <a:p>
          <a:endParaRPr lang="en-US"/>
        </a:p>
      </dgm:t>
    </dgm:pt>
    <dgm:pt modelId="{B62BD343-94AD-4E4A-9AEF-F82B59F0DCD9}" type="pres">
      <dgm:prSet presAssocID="{5F2879E9-1DA4-492B-9F30-DFE70E110F9B}" presName="node" presStyleLbl="node1" presStyleIdx="3" presStyleCnt="9">
        <dgm:presLayoutVars>
          <dgm:bulletEnabled val="1"/>
        </dgm:presLayoutVars>
      </dgm:prSet>
      <dgm:spPr/>
      <dgm:t>
        <a:bodyPr/>
        <a:lstStyle/>
        <a:p>
          <a:endParaRPr lang="en-US"/>
        </a:p>
      </dgm:t>
    </dgm:pt>
    <dgm:pt modelId="{9CAE3541-0F41-400D-96CD-95A20161A253}" type="pres">
      <dgm:prSet presAssocID="{AC841039-C6A4-4028-95A5-FD7E555B3B0E}" presName="parTrans" presStyleLbl="sibTrans2D1" presStyleIdx="4" presStyleCnt="9"/>
      <dgm:spPr/>
      <dgm:t>
        <a:bodyPr/>
        <a:lstStyle/>
        <a:p>
          <a:endParaRPr lang="en-US"/>
        </a:p>
      </dgm:t>
    </dgm:pt>
    <dgm:pt modelId="{22D33C3D-0D61-4BAD-94C9-D4BCB1829CCE}" type="pres">
      <dgm:prSet presAssocID="{AC841039-C6A4-4028-95A5-FD7E555B3B0E}" presName="connectorText" presStyleLbl="sibTrans2D1" presStyleIdx="4" presStyleCnt="9"/>
      <dgm:spPr/>
      <dgm:t>
        <a:bodyPr/>
        <a:lstStyle/>
        <a:p>
          <a:endParaRPr lang="en-US"/>
        </a:p>
      </dgm:t>
    </dgm:pt>
    <dgm:pt modelId="{83C6621C-2465-4F90-BBA8-75B20D984E98}" type="pres">
      <dgm:prSet presAssocID="{2ADCFBB7-EDD3-45E2-9F43-D3D6E5C3FFB4}" presName="node" presStyleLbl="node1" presStyleIdx="4" presStyleCnt="9">
        <dgm:presLayoutVars>
          <dgm:bulletEnabled val="1"/>
        </dgm:presLayoutVars>
      </dgm:prSet>
      <dgm:spPr/>
      <dgm:t>
        <a:bodyPr/>
        <a:lstStyle/>
        <a:p>
          <a:endParaRPr lang="en-US"/>
        </a:p>
      </dgm:t>
    </dgm:pt>
    <dgm:pt modelId="{19934C02-CC14-47B8-97F0-2E4140F19586}" type="pres">
      <dgm:prSet presAssocID="{697543C8-BD81-4AC9-8459-59D31AE97BCA}" presName="parTrans" presStyleLbl="sibTrans2D1" presStyleIdx="5" presStyleCnt="9"/>
      <dgm:spPr/>
      <dgm:t>
        <a:bodyPr/>
        <a:lstStyle/>
        <a:p>
          <a:endParaRPr lang="en-US"/>
        </a:p>
      </dgm:t>
    </dgm:pt>
    <dgm:pt modelId="{760D66BC-FD61-4D03-8004-78FB5597FFD7}" type="pres">
      <dgm:prSet presAssocID="{697543C8-BD81-4AC9-8459-59D31AE97BCA}" presName="connectorText" presStyleLbl="sibTrans2D1" presStyleIdx="5" presStyleCnt="9"/>
      <dgm:spPr/>
      <dgm:t>
        <a:bodyPr/>
        <a:lstStyle/>
        <a:p>
          <a:endParaRPr lang="en-US"/>
        </a:p>
      </dgm:t>
    </dgm:pt>
    <dgm:pt modelId="{92D8B661-F6A4-409F-9308-AF41080DA7CE}" type="pres">
      <dgm:prSet presAssocID="{D06CE147-9E9E-4A17-A9C8-9282152A26E6}" presName="node" presStyleLbl="node1" presStyleIdx="5" presStyleCnt="9">
        <dgm:presLayoutVars>
          <dgm:bulletEnabled val="1"/>
        </dgm:presLayoutVars>
      </dgm:prSet>
      <dgm:spPr/>
      <dgm:t>
        <a:bodyPr/>
        <a:lstStyle/>
        <a:p>
          <a:endParaRPr lang="en-US"/>
        </a:p>
      </dgm:t>
    </dgm:pt>
    <dgm:pt modelId="{FD6E2F37-7420-42A5-B3FB-4A16131C4265}" type="pres">
      <dgm:prSet presAssocID="{8AB07753-AC02-4D98-AEC5-1C9DA6921482}" presName="parTrans" presStyleLbl="sibTrans2D1" presStyleIdx="6" presStyleCnt="9"/>
      <dgm:spPr/>
      <dgm:t>
        <a:bodyPr/>
        <a:lstStyle/>
        <a:p>
          <a:endParaRPr lang="en-US"/>
        </a:p>
      </dgm:t>
    </dgm:pt>
    <dgm:pt modelId="{54ABAF0F-3089-4891-961C-5B73BC1C1848}" type="pres">
      <dgm:prSet presAssocID="{8AB07753-AC02-4D98-AEC5-1C9DA6921482}" presName="connectorText" presStyleLbl="sibTrans2D1" presStyleIdx="6" presStyleCnt="9"/>
      <dgm:spPr/>
      <dgm:t>
        <a:bodyPr/>
        <a:lstStyle/>
        <a:p>
          <a:endParaRPr lang="en-US"/>
        </a:p>
      </dgm:t>
    </dgm:pt>
    <dgm:pt modelId="{DE7680CF-E6AB-4A12-85A6-6C9FE264B639}" type="pres">
      <dgm:prSet presAssocID="{7D056E2B-2EB5-4717-AB3C-4871211674AA}" presName="node" presStyleLbl="node1" presStyleIdx="6" presStyleCnt="9">
        <dgm:presLayoutVars>
          <dgm:bulletEnabled val="1"/>
        </dgm:presLayoutVars>
      </dgm:prSet>
      <dgm:spPr/>
      <dgm:t>
        <a:bodyPr/>
        <a:lstStyle/>
        <a:p>
          <a:endParaRPr lang="en-US"/>
        </a:p>
      </dgm:t>
    </dgm:pt>
    <dgm:pt modelId="{EA39B91E-037B-4EB9-B83F-A2EE7CD7D0D8}" type="pres">
      <dgm:prSet presAssocID="{DFEA88BD-EB25-4862-A487-3E7C5634C40C}" presName="parTrans" presStyleLbl="sibTrans2D1" presStyleIdx="7" presStyleCnt="9"/>
      <dgm:spPr/>
      <dgm:t>
        <a:bodyPr/>
        <a:lstStyle/>
        <a:p>
          <a:endParaRPr lang="en-US"/>
        </a:p>
      </dgm:t>
    </dgm:pt>
    <dgm:pt modelId="{984F7C53-9BF2-421E-A275-9BAF99F67885}" type="pres">
      <dgm:prSet presAssocID="{DFEA88BD-EB25-4862-A487-3E7C5634C40C}" presName="connectorText" presStyleLbl="sibTrans2D1" presStyleIdx="7" presStyleCnt="9"/>
      <dgm:spPr/>
      <dgm:t>
        <a:bodyPr/>
        <a:lstStyle/>
        <a:p>
          <a:endParaRPr lang="en-US"/>
        </a:p>
      </dgm:t>
    </dgm:pt>
    <dgm:pt modelId="{288F1500-9150-47A9-B07B-E6C93587CECD}" type="pres">
      <dgm:prSet presAssocID="{46AF38D9-CF0B-46C2-936C-304E0C58CA75}" presName="node" presStyleLbl="node1" presStyleIdx="7" presStyleCnt="9">
        <dgm:presLayoutVars>
          <dgm:bulletEnabled val="1"/>
        </dgm:presLayoutVars>
      </dgm:prSet>
      <dgm:spPr/>
      <dgm:t>
        <a:bodyPr/>
        <a:lstStyle/>
        <a:p>
          <a:endParaRPr lang="en-US"/>
        </a:p>
      </dgm:t>
    </dgm:pt>
    <dgm:pt modelId="{482EFB99-170E-4C51-A86D-4174D3095D99}" type="pres">
      <dgm:prSet presAssocID="{1A0687F5-B1E8-45CE-ACDD-A4B497621913}" presName="parTrans" presStyleLbl="sibTrans2D1" presStyleIdx="8" presStyleCnt="9"/>
      <dgm:spPr/>
      <dgm:t>
        <a:bodyPr/>
        <a:lstStyle/>
        <a:p>
          <a:endParaRPr lang="en-US"/>
        </a:p>
      </dgm:t>
    </dgm:pt>
    <dgm:pt modelId="{D00093D5-09B9-4000-A3BF-60CE80A71BFC}" type="pres">
      <dgm:prSet presAssocID="{1A0687F5-B1E8-45CE-ACDD-A4B497621913}" presName="connectorText" presStyleLbl="sibTrans2D1" presStyleIdx="8" presStyleCnt="9"/>
      <dgm:spPr/>
      <dgm:t>
        <a:bodyPr/>
        <a:lstStyle/>
        <a:p>
          <a:endParaRPr lang="en-US"/>
        </a:p>
      </dgm:t>
    </dgm:pt>
    <dgm:pt modelId="{94AA4C89-F02C-4AE5-9147-1ADCD9F78414}" type="pres">
      <dgm:prSet presAssocID="{2C977DB6-D0BB-411E-968B-B1A7A95FDD4E}" presName="node" presStyleLbl="node1" presStyleIdx="8" presStyleCnt="9">
        <dgm:presLayoutVars>
          <dgm:bulletEnabled val="1"/>
        </dgm:presLayoutVars>
      </dgm:prSet>
      <dgm:spPr/>
      <dgm:t>
        <a:bodyPr/>
        <a:lstStyle/>
        <a:p>
          <a:endParaRPr lang="en-US"/>
        </a:p>
      </dgm:t>
    </dgm:pt>
  </dgm:ptLst>
  <dgm:cxnLst>
    <dgm:cxn modelId="{8A4CEF5E-FA9C-4DF5-B1F5-4C703BBE8252}" type="presOf" srcId="{7D056E2B-2EB5-4717-AB3C-4871211674AA}" destId="{DE7680CF-E6AB-4A12-85A6-6C9FE264B639}" srcOrd="0" destOrd="0" presId="urn:microsoft.com/office/officeart/2005/8/layout/radial5"/>
    <dgm:cxn modelId="{5E3B690C-BCEF-4909-A36C-62F5F8B9B849}" type="presOf" srcId="{DFEA88BD-EB25-4862-A487-3E7C5634C40C}" destId="{EA39B91E-037B-4EB9-B83F-A2EE7CD7D0D8}" srcOrd="0" destOrd="0" presId="urn:microsoft.com/office/officeart/2005/8/layout/radial5"/>
    <dgm:cxn modelId="{5E7A7B74-C99C-4B6A-8AB4-E11AA5B29725}" type="presOf" srcId="{46AF38D9-CF0B-46C2-936C-304E0C58CA75}" destId="{288F1500-9150-47A9-B07B-E6C93587CECD}" srcOrd="0" destOrd="0" presId="urn:microsoft.com/office/officeart/2005/8/layout/radial5"/>
    <dgm:cxn modelId="{476F4381-20FB-4F76-B951-2AA642F8C0E7}" srcId="{2B53EC52-31D0-4714-AA0F-C9E57E2C2FB8}" destId="{D06CE147-9E9E-4A17-A9C8-9282152A26E6}" srcOrd="5" destOrd="0" parTransId="{697543C8-BD81-4AC9-8459-59D31AE97BCA}" sibTransId="{8C97100F-068C-498F-8C9A-2F9C726E1BFD}"/>
    <dgm:cxn modelId="{9E7DF1C9-6768-4103-A6B3-B9B382DF337E}" type="presOf" srcId="{7F84E0CD-5DAD-4F08-9CD0-0F882A8B21A8}" destId="{0304B408-E025-4C99-9843-45A53E22FD6B}" srcOrd="1" destOrd="0" presId="urn:microsoft.com/office/officeart/2005/8/layout/radial5"/>
    <dgm:cxn modelId="{23C30133-A99A-41FF-B5B6-30D8FC9912F5}" srcId="{2B53EC52-31D0-4714-AA0F-C9E57E2C2FB8}" destId="{3CDFC4D8-015E-487E-9A06-4E7D96EBEF28}" srcOrd="2" destOrd="0" parTransId="{41B1388E-89A4-4187-80E4-88629258312E}" sibTransId="{A543284A-3342-4A5A-9E07-0CC1D0424917}"/>
    <dgm:cxn modelId="{85E0AE30-9501-4008-8C9E-8C7B2921186F}" type="presOf" srcId="{D06CE147-9E9E-4A17-A9C8-9282152A26E6}" destId="{92D8B661-F6A4-409F-9308-AF41080DA7CE}" srcOrd="0" destOrd="0" presId="urn:microsoft.com/office/officeart/2005/8/layout/radial5"/>
    <dgm:cxn modelId="{F33EED6C-E00C-47DD-B2CA-5AD63B4986E4}" type="presOf" srcId="{256B19A5-6CAA-45CF-B21F-7689E194391D}" destId="{D2C2A675-E294-4BAC-8CA1-C346DD2EED03}" srcOrd="0" destOrd="0" presId="urn:microsoft.com/office/officeart/2005/8/layout/radial5"/>
    <dgm:cxn modelId="{53DEFC62-9099-4F65-B68A-DDFA6E4693F6}" type="presOf" srcId="{FB87F862-C7C3-46C4-B9A3-333681F3B6BD}" destId="{5B08057A-29E0-4D4E-B11F-3057077F9BA2}" srcOrd="0" destOrd="0" presId="urn:microsoft.com/office/officeart/2005/8/layout/radial5"/>
    <dgm:cxn modelId="{0C49A8FC-7666-4BD0-BF14-D46DC5AD64CB}" type="presOf" srcId="{F97E7548-62F5-49E3-9D34-9F88341E3F95}" destId="{0DECBE7F-0013-4EB4-8999-0E2D3695BCAB}" srcOrd="0" destOrd="0" presId="urn:microsoft.com/office/officeart/2005/8/layout/radial5"/>
    <dgm:cxn modelId="{8FB5FED1-2D4A-4EFC-9614-818CFD5090FE}" type="presOf" srcId="{5F2879E9-1DA4-492B-9F30-DFE70E110F9B}" destId="{B62BD343-94AD-4E4A-9AEF-F82B59F0DCD9}" srcOrd="0" destOrd="0" presId="urn:microsoft.com/office/officeart/2005/8/layout/radial5"/>
    <dgm:cxn modelId="{AE496D03-0165-4381-8D03-D07B5631A5AD}" type="presOf" srcId="{7F84E0CD-5DAD-4F08-9CD0-0F882A8B21A8}" destId="{0584D5CC-A3A0-4789-818C-6BCFA650AA2C}" srcOrd="0" destOrd="0" presId="urn:microsoft.com/office/officeart/2005/8/layout/radial5"/>
    <dgm:cxn modelId="{F5D501B6-8C1F-4291-8715-6DDD62C6A521}" srcId="{2B53EC52-31D0-4714-AA0F-C9E57E2C2FB8}" destId="{FB87F862-C7C3-46C4-B9A3-333681F3B6BD}" srcOrd="1" destOrd="0" parTransId="{7F84E0CD-5DAD-4F08-9CD0-0F882A8B21A8}" sibTransId="{100810C5-B433-45D3-B8DB-01A7C67DBFCF}"/>
    <dgm:cxn modelId="{7C153E71-71A7-4B0A-B719-96FA3EC221A0}" type="presOf" srcId="{9D02912B-838A-4C94-BB07-54DEE3A5AE4F}" destId="{DA513A5C-9624-46FA-9777-E5AF76A41BA0}" srcOrd="1" destOrd="0" presId="urn:microsoft.com/office/officeart/2005/8/layout/radial5"/>
    <dgm:cxn modelId="{FF799FBB-EAA9-42D6-8DD8-13B19B8F510A}" type="presOf" srcId="{3CDFC4D8-015E-487E-9A06-4E7D96EBEF28}" destId="{77EE949A-0C6A-43BC-A709-114DBF94335D}" srcOrd="0" destOrd="0" presId="urn:microsoft.com/office/officeart/2005/8/layout/radial5"/>
    <dgm:cxn modelId="{9A9FB013-9CBD-436B-A0D6-7EAC719EBC51}" type="presOf" srcId="{8AB07753-AC02-4D98-AEC5-1C9DA6921482}" destId="{FD6E2F37-7420-42A5-B3FB-4A16131C4265}" srcOrd="0" destOrd="0" presId="urn:microsoft.com/office/officeart/2005/8/layout/radial5"/>
    <dgm:cxn modelId="{A07F6552-2259-4663-A74F-81B4483C0206}" type="presOf" srcId="{1A0687F5-B1E8-45CE-ACDD-A4B497621913}" destId="{D00093D5-09B9-4000-A3BF-60CE80A71BFC}" srcOrd="1" destOrd="0" presId="urn:microsoft.com/office/officeart/2005/8/layout/radial5"/>
    <dgm:cxn modelId="{6A5033FD-5E36-4590-842E-2E8FF390AC8E}" type="presOf" srcId="{AC841039-C6A4-4028-95A5-FD7E555B3B0E}" destId="{22D33C3D-0D61-4BAD-94C9-D4BCB1829CCE}" srcOrd="1" destOrd="0" presId="urn:microsoft.com/office/officeart/2005/8/layout/radial5"/>
    <dgm:cxn modelId="{3A9363CD-9FF2-4D2E-B181-0B84D828FE8A}" srcId="{2B53EC52-31D0-4714-AA0F-C9E57E2C2FB8}" destId="{2C977DB6-D0BB-411E-968B-B1A7A95FDD4E}" srcOrd="8" destOrd="0" parTransId="{1A0687F5-B1E8-45CE-ACDD-A4B497621913}" sibTransId="{264117FC-10C0-4E5C-8692-9A114E50B8C3}"/>
    <dgm:cxn modelId="{0C7476A3-519B-4B43-9AC7-89A25C7C2236}" type="presOf" srcId="{AC841039-C6A4-4028-95A5-FD7E555B3B0E}" destId="{9CAE3541-0F41-400D-96CD-95A20161A253}" srcOrd="0" destOrd="0" presId="urn:microsoft.com/office/officeart/2005/8/layout/radial5"/>
    <dgm:cxn modelId="{1F96843E-EF0F-4DD3-A833-92727D690022}" type="presOf" srcId="{2ADCFBB7-EDD3-45E2-9F43-D3D6E5C3FFB4}" destId="{83C6621C-2465-4F90-BBA8-75B20D984E98}" srcOrd="0" destOrd="0" presId="urn:microsoft.com/office/officeart/2005/8/layout/radial5"/>
    <dgm:cxn modelId="{74054B94-ADEB-4265-ADD3-7D3868C582FA}" type="presOf" srcId="{41B1388E-89A4-4187-80E4-88629258312E}" destId="{8B73519F-2EF3-45ED-9C24-313BEBA3E090}" srcOrd="1" destOrd="0" presId="urn:microsoft.com/office/officeart/2005/8/layout/radial5"/>
    <dgm:cxn modelId="{238D3D00-C601-4CB7-8618-3F45C237D7C0}" type="presOf" srcId="{48AD01F2-89A5-4A85-8DBB-123E75C3B95F}" destId="{60BB488D-10E5-4E3C-917C-2AB794A0D9D7}" srcOrd="0" destOrd="0" presId="urn:microsoft.com/office/officeart/2005/8/layout/radial5"/>
    <dgm:cxn modelId="{D7F050A3-DE91-487A-B089-FECD4AC60DA9}" srcId="{2B53EC52-31D0-4714-AA0F-C9E57E2C2FB8}" destId="{2ADCFBB7-EDD3-45E2-9F43-D3D6E5C3FFB4}" srcOrd="4" destOrd="0" parTransId="{AC841039-C6A4-4028-95A5-FD7E555B3B0E}" sibTransId="{42C52299-442D-4BB4-A369-F7229FCD626D}"/>
    <dgm:cxn modelId="{54F00229-33F3-4C93-AA13-F30459EC2D1A}" type="presOf" srcId="{41B1388E-89A4-4187-80E4-88629258312E}" destId="{FDAE41C9-1FD2-4827-8157-E14EC36D1C79}" srcOrd="0" destOrd="0" presId="urn:microsoft.com/office/officeart/2005/8/layout/radial5"/>
    <dgm:cxn modelId="{7D335111-ECEC-46E0-B779-16D667BB2C64}" type="presOf" srcId="{1A0687F5-B1E8-45CE-ACDD-A4B497621913}" destId="{482EFB99-170E-4C51-A86D-4174D3095D99}" srcOrd="0" destOrd="0" presId="urn:microsoft.com/office/officeart/2005/8/layout/radial5"/>
    <dgm:cxn modelId="{74586309-2EF3-4240-834D-309CCBC6227D}" type="presOf" srcId="{48AD01F2-89A5-4A85-8DBB-123E75C3B95F}" destId="{7A3EE029-BE34-4DC7-B1D1-727D9DDCE733}" srcOrd="1" destOrd="0" presId="urn:microsoft.com/office/officeart/2005/8/layout/radial5"/>
    <dgm:cxn modelId="{6B2E2EA9-26DA-4D7E-8D62-8A3FA9681BAC}" srcId="{2B53EC52-31D0-4714-AA0F-C9E57E2C2FB8}" destId="{7D056E2B-2EB5-4717-AB3C-4871211674AA}" srcOrd="6" destOrd="0" parTransId="{8AB07753-AC02-4D98-AEC5-1C9DA6921482}" sibTransId="{0C9CA16E-1F2F-40A1-A966-6F91173CA72B}"/>
    <dgm:cxn modelId="{9549C645-7D14-4BE2-A08F-C464CC5A51FD}" type="presOf" srcId="{9D02912B-838A-4C94-BB07-54DEE3A5AE4F}" destId="{24F8ED54-24EC-423E-9FBD-94DD3B817286}" srcOrd="0" destOrd="0" presId="urn:microsoft.com/office/officeart/2005/8/layout/radial5"/>
    <dgm:cxn modelId="{FE88D82E-BFBC-45D7-8E84-3BC3EFB314AA}" srcId="{2B53EC52-31D0-4714-AA0F-C9E57E2C2FB8}" destId="{5F2879E9-1DA4-492B-9F30-DFE70E110F9B}" srcOrd="3" destOrd="0" parTransId="{48AD01F2-89A5-4A85-8DBB-123E75C3B95F}" sibTransId="{C7FD45BE-BAA9-49E3-BD68-A059A177B942}"/>
    <dgm:cxn modelId="{CE00CF4E-156D-4C0F-856B-72D1D403E777}" type="presOf" srcId="{697543C8-BD81-4AC9-8459-59D31AE97BCA}" destId="{19934C02-CC14-47B8-97F0-2E4140F19586}" srcOrd="0" destOrd="0" presId="urn:microsoft.com/office/officeart/2005/8/layout/radial5"/>
    <dgm:cxn modelId="{C321F3CE-6262-49ED-BCED-2310624F609C}" srcId="{2B53EC52-31D0-4714-AA0F-C9E57E2C2FB8}" destId="{46AF38D9-CF0B-46C2-936C-304E0C58CA75}" srcOrd="7" destOrd="0" parTransId="{DFEA88BD-EB25-4862-A487-3E7C5634C40C}" sibTransId="{40B1057E-1127-4646-B2A5-20A3F7D43627}"/>
    <dgm:cxn modelId="{E68B1E3E-3E8A-4D84-8C76-4D074A5AA109}" srcId="{F97E7548-62F5-49E3-9D34-9F88341E3F95}" destId="{2B53EC52-31D0-4714-AA0F-C9E57E2C2FB8}" srcOrd="0" destOrd="0" parTransId="{7D67BD46-A27F-4768-BD74-4AD68DB0E775}" sibTransId="{D78BC534-768A-442C-B78E-533067794F01}"/>
    <dgm:cxn modelId="{091BAED1-8A75-4921-A1A4-E1E72F887E85}" type="presOf" srcId="{DFEA88BD-EB25-4862-A487-3E7C5634C40C}" destId="{984F7C53-9BF2-421E-A275-9BAF99F67885}" srcOrd="1" destOrd="0" presId="urn:microsoft.com/office/officeart/2005/8/layout/radial5"/>
    <dgm:cxn modelId="{D2596C09-4ABF-4F51-BD84-35480DE54507}" srcId="{2B53EC52-31D0-4714-AA0F-C9E57E2C2FB8}" destId="{256B19A5-6CAA-45CF-B21F-7689E194391D}" srcOrd="0" destOrd="0" parTransId="{9D02912B-838A-4C94-BB07-54DEE3A5AE4F}" sibTransId="{C38E3FF1-080A-4C76-BBB8-F51DFCFF152D}"/>
    <dgm:cxn modelId="{958EFE62-C5A5-4E1F-BCDB-E9C935354688}" type="presOf" srcId="{2B53EC52-31D0-4714-AA0F-C9E57E2C2FB8}" destId="{F0C3B24B-E8F6-48A3-80AC-F95881D58FD0}" srcOrd="0" destOrd="0" presId="urn:microsoft.com/office/officeart/2005/8/layout/radial5"/>
    <dgm:cxn modelId="{D0F26B49-FD42-4D22-9F3A-FDBBE7B3D3DC}" type="presOf" srcId="{697543C8-BD81-4AC9-8459-59D31AE97BCA}" destId="{760D66BC-FD61-4D03-8004-78FB5597FFD7}" srcOrd="1" destOrd="0" presId="urn:microsoft.com/office/officeart/2005/8/layout/radial5"/>
    <dgm:cxn modelId="{7CAF572B-3A5B-4534-8A1C-33915A44E790}" type="presOf" srcId="{8AB07753-AC02-4D98-AEC5-1C9DA6921482}" destId="{54ABAF0F-3089-4891-961C-5B73BC1C1848}" srcOrd="1" destOrd="0" presId="urn:microsoft.com/office/officeart/2005/8/layout/radial5"/>
    <dgm:cxn modelId="{E39DA11D-68EA-4F1D-8F49-6A4D6FD930CB}" type="presOf" srcId="{2C977DB6-D0BB-411E-968B-B1A7A95FDD4E}" destId="{94AA4C89-F02C-4AE5-9147-1ADCD9F78414}" srcOrd="0" destOrd="0" presId="urn:microsoft.com/office/officeart/2005/8/layout/radial5"/>
    <dgm:cxn modelId="{3D6302C8-BA7C-468B-B25B-0629DBEDE5E0}" type="presParOf" srcId="{0DECBE7F-0013-4EB4-8999-0E2D3695BCAB}" destId="{F0C3B24B-E8F6-48A3-80AC-F95881D58FD0}" srcOrd="0" destOrd="0" presId="urn:microsoft.com/office/officeart/2005/8/layout/radial5"/>
    <dgm:cxn modelId="{0C82EAB4-6CC6-4FB8-B337-99DE926F6FE3}" type="presParOf" srcId="{0DECBE7F-0013-4EB4-8999-0E2D3695BCAB}" destId="{24F8ED54-24EC-423E-9FBD-94DD3B817286}" srcOrd="1" destOrd="0" presId="urn:microsoft.com/office/officeart/2005/8/layout/radial5"/>
    <dgm:cxn modelId="{D47F27BB-185A-406C-8A27-43EA87AAB8AF}" type="presParOf" srcId="{24F8ED54-24EC-423E-9FBD-94DD3B817286}" destId="{DA513A5C-9624-46FA-9777-E5AF76A41BA0}" srcOrd="0" destOrd="0" presId="urn:microsoft.com/office/officeart/2005/8/layout/radial5"/>
    <dgm:cxn modelId="{DF0CE66C-779A-479C-8EB6-EFFBF43861A3}" type="presParOf" srcId="{0DECBE7F-0013-4EB4-8999-0E2D3695BCAB}" destId="{D2C2A675-E294-4BAC-8CA1-C346DD2EED03}" srcOrd="2" destOrd="0" presId="urn:microsoft.com/office/officeart/2005/8/layout/radial5"/>
    <dgm:cxn modelId="{6DCDA7E4-C547-4D87-A0A3-FBE1929307CB}" type="presParOf" srcId="{0DECBE7F-0013-4EB4-8999-0E2D3695BCAB}" destId="{0584D5CC-A3A0-4789-818C-6BCFA650AA2C}" srcOrd="3" destOrd="0" presId="urn:microsoft.com/office/officeart/2005/8/layout/radial5"/>
    <dgm:cxn modelId="{97672F8A-70D1-454C-97A5-41DB50F43F17}" type="presParOf" srcId="{0584D5CC-A3A0-4789-818C-6BCFA650AA2C}" destId="{0304B408-E025-4C99-9843-45A53E22FD6B}" srcOrd="0" destOrd="0" presId="urn:microsoft.com/office/officeart/2005/8/layout/radial5"/>
    <dgm:cxn modelId="{7D310853-C296-49C1-A5ED-73B9F1E1A72A}" type="presParOf" srcId="{0DECBE7F-0013-4EB4-8999-0E2D3695BCAB}" destId="{5B08057A-29E0-4D4E-B11F-3057077F9BA2}" srcOrd="4" destOrd="0" presId="urn:microsoft.com/office/officeart/2005/8/layout/radial5"/>
    <dgm:cxn modelId="{46C3E485-F34E-4F02-AAB0-492F824C94DE}" type="presParOf" srcId="{0DECBE7F-0013-4EB4-8999-0E2D3695BCAB}" destId="{FDAE41C9-1FD2-4827-8157-E14EC36D1C79}" srcOrd="5" destOrd="0" presId="urn:microsoft.com/office/officeart/2005/8/layout/radial5"/>
    <dgm:cxn modelId="{D8A2B73D-842A-4E1D-9CE3-E1BB91C33780}" type="presParOf" srcId="{FDAE41C9-1FD2-4827-8157-E14EC36D1C79}" destId="{8B73519F-2EF3-45ED-9C24-313BEBA3E090}" srcOrd="0" destOrd="0" presId="urn:microsoft.com/office/officeart/2005/8/layout/radial5"/>
    <dgm:cxn modelId="{CDF2C861-5599-4449-B2AD-DE19E88D2E7A}" type="presParOf" srcId="{0DECBE7F-0013-4EB4-8999-0E2D3695BCAB}" destId="{77EE949A-0C6A-43BC-A709-114DBF94335D}" srcOrd="6" destOrd="0" presId="urn:microsoft.com/office/officeart/2005/8/layout/radial5"/>
    <dgm:cxn modelId="{0AD2AFFB-9248-4250-96BF-CBD729442EB7}" type="presParOf" srcId="{0DECBE7F-0013-4EB4-8999-0E2D3695BCAB}" destId="{60BB488D-10E5-4E3C-917C-2AB794A0D9D7}" srcOrd="7" destOrd="0" presId="urn:microsoft.com/office/officeart/2005/8/layout/radial5"/>
    <dgm:cxn modelId="{13856F34-4D0A-4E55-8A37-C439923A2E00}" type="presParOf" srcId="{60BB488D-10E5-4E3C-917C-2AB794A0D9D7}" destId="{7A3EE029-BE34-4DC7-B1D1-727D9DDCE733}" srcOrd="0" destOrd="0" presId="urn:microsoft.com/office/officeart/2005/8/layout/radial5"/>
    <dgm:cxn modelId="{EFC8AE4F-967C-4061-96CB-521FCA02DE5A}" type="presParOf" srcId="{0DECBE7F-0013-4EB4-8999-0E2D3695BCAB}" destId="{B62BD343-94AD-4E4A-9AEF-F82B59F0DCD9}" srcOrd="8" destOrd="0" presId="urn:microsoft.com/office/officeart/2005/8/layout/radial5"/>
    <dgm:cxn modelId="{AE105FF6-B287-4336-B4D0-0B17A98D84D7}" type="presParOf" srcId="{0DECBE7F-0013-4EB4-8999-0E2D3695BCAB}" destId="{9CAE3541-0F41-400D-96CD-95A20161A253}" srcOrd="9" destOrd="0" presId="urn:microsoft.com/office/officeart/2005/8/layout/radial5"/>
    <dgm:cxn modelId="{1C11AD2A-521A-458F-ABE3-F2ADF3DC3AD0}" type="presParOf" srcId="{9CAE3541-0F41-400D-96CD-95A20161A253}" destId="{22D33C3D-0D61-4BAD-94C9-D4BCB1829CCE}" srcOrd="0" destOrd="0" presId="urn:microsoft.com/office/officeart/2005/8/layout/radial5"/>
    <dgm:cxn modelId="{FA790DD0-D546-4FD6-821E-1BC6A2F74F52}" type="presParOf" srcId="{0DECBE7F-0013-4EB4-8999-0E2D3695BCAB}" destId="{83C6621C-2465-4F90-BBA8-75B20D984E98}" srcOrd="10" destOrd="0" presId="urn:microsoft.com/office/officeart/2005/8/layout/radial5"/>
    <dgm:cxn modelId="{11592176-9F41-49DF-B742-BA34D81F55A6}" type="presParOf" srcId="{0DECBE7F-0013-4EB4-8999-0E2D3695BCAB}" destId="{19934C02-CC14-47B8-97F0-2E4140F19586}" srcOrd="11" destOrd="0" presId="urn:microsoft.com/office/officeart/2005/8/layout/radial5"/>
    <dgm:cxn modelId="{B299FDBC-FD6B-4490-A25F-B7040188070D}" type="presParOf" srcId="{19934C02-CC14-47B8-97F0-2E4140F19586}" destId="{760D66BC-FD61-4D03-8004-78FB5597FFD7}" srcOrd="0" destOrd="0" presId="urn:microsoft.com/office/officeart/2005/8/layout/radial5"/>
    <dgm:cxn modelId="{7AD85AFD-DA0A-44E2-856B-3991E2BAFD77}" type="presParOf" srcId="{0DECBE7F-0013-4EB4-8999-0E2D3695BCAB}" destId="{92D8B661-F6A4-409F-9308-AF41080DA7CE}" srcOrd="12" destOrd="0" presId="urn:microsoft.com/office/officeart/2005/8/layout/radial5"/>
    <dgm:cxn modelId="{19B91C44-FB86-4119-AAF7-1484CB619FF1}" type="presParOf" srcId="{0DECBE7F-0013-4EB4-8999-0E2D3695BCAB}" destId="{FD6E2F37-7420-42A5-B3FB-4A16131C4265}" srcOrd="13" destOrd="0" presId="urn:microsoft.com/office/officeart/2005/8/layout/radial5"/>
    <dgm:cxn modelId="{7986AEB0-6524-407F-9417-A5A8DBA76981}" type="presParOf" srcId="{FD6E2F37-7420-42A5-B3FB-4A16131C4265}" destId="{54ABAF0F-3089-4891-961C-5B73BC1C1848}" srcOrd="0" destOrd="0" presId="urn:microsoft.com/office/officeart/2005/8/layout/radial5"/>
    <dgm:cxn modelId="{F0B5CAFF-FD74-4955-A354-1ACBD43EFB85}" type="presParOf" srcId="{0DECBE7F-0013-4EB4-8999-0E2D3695BCAB}" destId="{DE7680CF-E6AB-4A12-85A6-6C9FE264B639}" srcOrd="14" destOrd="0" presId="urn:microsoft.com/office/officeart/2005/8/layout/radial5"/>
    <dgm:cxn modelId="{D89236DA-41D2-40A3-954B-276F72ECDE54}" type="presParOf" srcId="{0DECBE7F-0013-4EB4-8999-0E2D3695BCAB}" destId="{EA39B91E-037B-4EB9-B83F-A2EE7CD7D0D8}" srcOrd="15" destOrd="0" presId="urn:microsoft.com/office/officeart/2005/8/layout/radial5"/>
    <dgm:cxn modelId="{A15EDEFD-1EF1-4CD1-9BEF-A8A60F2FB367}" type="presParOf" srcId="{EA39B91E-037B-4EB9-B83F-A2EE7CD7D0D8}" destId="{984F7C53-9BF2-421E-A275-9BAF99F67885}" srcOrd="0" destOrd="0" presId="urn:microsoft.com/office/officeart/2005/8/layout/radial5"/>
    <dgm:cxn modelId="{6AA439E3-F2DF-487E-BDC0-21797FBEFA34}" type="presParOf" srcId="{0DECBE7F-0013-4EB4-8999-0E2D3695BCAB}" destId="{288F1500-9150-47A9-B07B-E6C93587CECD}" srcOrd="16" destOrd="0" presId="urn:microsoft.com/office/officeart/2005/8/layout/radial5"/>
    <dgm:cxn modelId="{F7157B5A-34FD-4581-9ACC-F8D2F90537DB}" type="presParOf" srcId="{0DECBE7F-0013-4EB4-8999-0E2D3695BCAB}" destId="{482EFB99-170E-4C51-A86D-4174D3095D99}" srcOrd="17" destOrd="0" presId="urn:microsoft.com/office/officeart/2005/8/layout/radial5"/>
    <dgm:cxn modelId="{CBA49B74-F082-4A3F-A0F4-D169374150EB}" type="presParOf" srcId="{482EFB99-170E-4C51-A86D-4174D3095D99}" destId="{D00093D5-09B9-4000-A3BF-60CE80A71BFC}" srcOrd="0" destOrd="0" presId="urn:microsoft.com/office/officeart/2005/8/layout/radial5"/>
    <dgm:cxn modelId="{9626A6E1-1373-442A-A780-0CAEC3E7E369}" type="presParOf" srcId="{0DECBE7F-0013-4EB4-8999-0E2D3695BCAB}" destId="{94AA4C89-F02C-4AE5-9147-1ADCD9F78414}" srcOrd="1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61179-B13A-4E5C-9D00-CFCDEA746ACD}">
      <dsp:nvSpPr>
        <dsp:cNvPr id="0" name=""/>
        <dsp:cNvSpPr/>
      </dsp:nvSpPr>
      <dsp:spPr>
        <a:xfrm>
          <a:off x="6525076" y="-934706"/>
          <a:ext cx="7272355" cy="7272355"/>
        </a:xfrm>
        <a:prstGeom prst="blockArc">
          <a:avLst>
            <a:gd name="adj1" fmla="val 8100000"/>
            <a:gd name="adj2" fmla="val 13500000"/>
            <a:gd name="adj3" fmla="val 297"/>
          </a:avLst>
        </a:pr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2DF4AC3-000C-4172-A091-7C9F32AE74FC}">
      <dsp:nvSpPr>
        <dsp:cNvPr id="0" name=""/>
        <dsp:cNvSpPr/>
      </dsp:nvSpPr>
      <dsp:spPr>
        <a:xfrm>
          <a:off x="62048" y="136645"/>
          <a:ext cx="7178742" cy="837277"/>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451502" bIns="60960" numCol="1" spcCol="1270" anchor="ctr" anchorCtr="0">
          <a:noAutofit/>
        </a:bodyPr>
        <a:lstStyle/>
        <a:p>
          <a:pPr lvl="0" algn="r" defTabSz="1066800">
            <a:lnSpc>
              <a:spcPct val="90000"/>
            </a:lnSpc>
            <a:spcBef>
              <a:spcPct val="0"/>
            </a:spcBef>
            <a:spcAft>
              <a:spcPct val="35000"/>
            </a:spcAft>
          </a:pPr>
          <a:r>
            <a:rPr lang="ar-OM" sz="2400" b="1" kern="1200" dirty="0" smtClean="0"/>
            <a:t>وضع نظام يتضمن معايير وإجراءات الاعتماد المؤسسي والبرنامجي</a:t>
          </a:r>
          <a:endParaRPr lang="en-US" sz="2400" kern="1200" dirty="0"/>
        </a:p>
      </dsp:txBody>
      <dsp:txXfrm>
        <a:off x="62048" y="136645"/>
        <a:ext cx="7178742" cy="837277"/>
      </dsp:txXfrm>
    </dsp:sp>
    <dsp:sp modelId="{6F2E330E-5E5D-400B-B3D7-9A7A4DBFBF16}">
      <dsp:nvSpPr>
        <dsp:cNvPr id="0" name=""/>
        <dsp:cNvSpPr/>
      </dsp:nvSpPr>
      <dsp:spPr>
        <a:xfrm>
          <a:off x="6899562" y="213416"/>
          <a:ext cx="711027" cy="7110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E158F6A-EBB3-46F7-B016-3EFE708FECDB}">
      <dsp:nvSpPr>
        <dsp:cNvPr id="0" name=""/>
        <dsp:cNvSpPr/>
      </dsp:nvSpPr>
      <dsp:spPr>
        <a:xfrm>
          <a:off x="76333" y="1054735"/>
          <a:ext cx="6710847" cy="734639"/>
        </a:xfrm>
        <a:prstGeom prst="rect">
          <a:avLst/>
        </a:prstGeom>
        <a:solidFill>
          <a:schemeClr val="accent4">
            <a:hueOff val="-892954"/>
            <a:satOff val="5380"/>
            <a:lumOff val="4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451502" bIns="60960" numCol="1" spcCol="1270" anchor="ctr" anchorCtr="0">
          <a:noAutofit/>
        </a:bodyPr>
        <a:lstStyle/>
        <a:p>
          <a:pPr lvl="0" algn="r" defTabSz="1066800">
            <a:lnSpc>
              <a:spcPct val="90000"/>
            </a:lnSpc>
            <a:spcBef>
              <a:spcPct val="0"/>
            </a:spcBef>
            <a:spcAft>
              <a:spcPct val="35000"/>
            </a:spcAft>
          </a:pPr>
          <a:r>
            <a:rPr lang="ar-OM" sz="2400" b="1" kern="1200" dirty="0" smtClean="0"/>
            <a:t>اعتماد مؤسسات التعليم العالي </a:t>
          </a:r>
          <a:r>
            <a:rPr lang="ar-OM" sz="2400" b="1" kern="1200" dirty="0" smtClean="0">
              <a:solidFill>
                <a:srgbClr val="FFFF00"/>
              </a:solidFill>
            </a:rPr>
            <a:t>(الحكومية والخاصة) </a:t>
          </a:r>
          <a:r>
            <a:rPr lang="ar-OM" sz="2400" b="1" kern="1200" dirty="0" smtClean="0"/>
            <a:t>والبرامج الأكاديمية</a:t>
          </a:r>
          <a:endParaRPr lang="en-US" sz="2400" kern="1200" dirty="0"/>
        </a:p>
      </dsp:txBody>
      <dsp:txXfrm>
        <a:off x="76333" y="1054735"/>
        <a:ext cx="6710847" cy="734639"/>
      </dsp:txXfrm>
    </dsp:sp>
    <dsp:sp modelId="{E31A463B-27EF-4451-ACC1-1A07E838A709}">
      <dsp:nvSpPr>
        <dsp:cNvPr id="0" name=""/>
        <dsp:cNvSpPr/>
      </dsp:nvSpPr>
      <dsp:spPr>
        <a:xfrm>
          <a:off x="6431667" y="1066540"/>
          <a:ext cx="711027" cy="7110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F3C89F4-2FCE-47F8-ABDF-44F565FD63C6}">
      <dsp:nvSpPr>
        <dsp:cNvPr id="0" name=""/>
        <dsp:cNvSpPr/>
      </dsp:nvSpPr>
      <dsp:spPr>
        <a:xfrm>
          <a:off x="76333" y="1887527"/>
          <a:ext cx="6496891" cy="775304"/>
        </a:xfrm>
        <a:prstGeom prst="rect">
          <a:avLst/>
        </a:prstGeom>
        <a:solidFill>
          <a:schemeClr val="accent4">
            <a:hueOff val="-1785908"/>
            <a:satOff val="10760"/>
            <a:lumOff val="86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451502" bIns="60960" numCol="1" spcCol="1270" anchor="ctr" anchorCtr="0">
          <a:noAutofit/>
        </a:bodyPr>
        <a:lstStyle/>
        <a:p>
          <a:pPr lvl="0" algn="r" defTabSz="1066800">
            <a:lnSpc>
              <a:spcPct val="90000"/>
            </a:lnSpc>
            <a:spcBef>
              <a:spcPct val="0"/>
            </a:spcBef>
            <a:spcAft>
              <a:spcPct val="35000"/>
            </a:spcAft>
          </a:pPr>
          <a:r>
            <a:rPr lang="ar-OM" sz="2400" b="1" kern="1200" dirty="0" smtClean="0"/>
            <a:t>تطوير وتحديث الإطار الوطني للمؤهلات العلمية بالتنسيق مع وزارة التعليم العالي والجهات المعنية الأخرى</a:t>
          </a:r>
          <a:endParaRPr lang="en-US" sz="2400" kern="1200" dirty="0"/>
        </a:p>
      </dsp:txBody>
      <dsp:txXfrm>
        <a:off x="76333" y="1887527"/>
        <a:ext cx="6496891" cy="775304"/>
      </dsp:txXfrm>
    </dsp:sp>
    <dsp:sp modelId="{27846EE2-4B29-473C-A5A0-4601ACB9C54C}">
      <dsp:nvSpPr>
        <dsp:cNvPr id="0" name=""/>
        <dsp:cNvSpPr/>
      </dsp:nvSpPr>
      <dsp:spPr>
        <a:xfrm>
          <a:off x="6217711" y="1919665"/>
          <a:ext cx="711027" cy="7110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C2F5B55-9E33-42EB-A52E-666DA81670D6}">
      <dsp:nvSpPr>
        <dsp:cNvPr id="0" name=""/>
        <dsp:cNvSpPr/>
      </dsp:nvSpPr>
      <dsp:spPr>
        <a:xfrm>
          <a:off x="76333" y="2843352"/>
          <a:ext cx="6496891" cy="568821"/>
        </a:xfrm>
        <a:prstGeom prst="rect">
          <a:avLst/>
        </a:prstGeom>
        <a:solidFill>
          <a:schemeClr val="accent4">
            <a:hueOff val="-2678862"/>
            <a:satOff val="16139"/>
            <a:lumOff val="12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451502" bIns="60960" numCol="1" spcCol="1270" anchor="ctr" anchorCtr="0">
          <a:noAutofit/>
        </a:bodyPr>
        <a:lstStyle/>
        <a:p>
          <a:pPr lvl="0" algn="r" defTabSz="1066800">
            <a:lnSpc>
              <a:spcPct val="90000"/>
            </a:lnSpc>
            <a:spcBef>
              <a:spcPct val="0"/>
            </a:spcBef>
            <a:spcAft>
              <a:spcPct val="35000"/>
            </a:spcAft>
          </a:pPr>
          <a:r>
            <a:rPr lang="ar-OM" sz="2400" b="1" u="none" kern="1200" dirty="0" smtClean="0">
              <a:solidFill>
                <a:srgbClr val="FFFF00"/>
              </a:solidFill>
            </a:rPr>
            <a:t>تدقيق جودة مؤسسات التعليم العالي</a:t>
          </a:r>
          <a:endParaRPr lang="en-US" sz="2400" u="none" kern="1200" dirty="0">
            <a:solidFill>
              <a:srgbClr val="FFFF00"/>
            </a:solidFill>
          </a:endParaRPr>
        </a:p>
      </dsp:txBody>
      <dsp:txXfrm>
        <a:off x="76333" y="2843352"/>
        <a:ext cx="6496891" cy="568821"/>
      </dsp:txXfrm>
    </dsp:sp>
    <dsp:sp modelId="{B34C9B8A-1A79-4E58-A5AD-83DFABB0DC59}">
      <dsp:nvSpPr>
        <dsp:cNvPr id="0" name=""/>
        <dsp:cNvSpPr/>
      </dsp:nvSpPr>
      <dsp:spPr>
        <a:xfrm>
          <a:off x="6217711" y="2772250"/>
          <a:ext cx="711027" cy="7110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EA66FEE-A173-4EED-9B8F-39C763D0793F}">
      <dsp:nvSpPr>
        <dsp:cNvPr id="0" name=""/>
        <dsp:cNvSpPr/>
      </dsp:nvSpPr>
      <dsp:spPr>
        <a:xfrm>
          <a:off x="76333" y="3592974"/>
          <a:ext cx="6710847" cy="775827"/>
        </a:xfrm>
        <a:prstGeom prst="rect">
          <a:avLst/>
        </a:prstGeom>
        <a:solidFill>
          <a:schemeClr val="accent4">
            <a:hueOff val="-3571816"/>
            <a:satOff val="21519"/>
            <a:lumOff val="1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451502" bIns="60960" numCol="1" spcCol="1270" anchor="ctr" anchorCtr="0">
          <a:noAutofit/>
        </a:bodyPr>
        <a:lstStyle/>
        <a:p>
          <a:pPr lvl="0" algn="justLow" defTabSz="1066800" rtl="1">
            <a:lnSpc>
              <a:spcPct val="90000"/>
            </a:lnSpc>
            <a:spcBef>
              <a:spcPct val="0"/>
            </a:spcBef>
            <a:spcAft>
              <a:spcPct val="35000"/>
            </a:spcAft>
          </a:pPr>
          <a:r>
            <a:rPr lang="ar-OM" sz="2400" b="1" u="none" kern="1200" dirty="0" smtClean="0">
              <a:solidFill>
                <a:srgbClr val="FFFF00"/>
              </a:solidFill>
            </a:rPr>
            <a:t>وضع إجراءات الاعتراف ببرامج التعليم العالي الأجنبية في السلطنة</a:t>
          </a:r>
          <a:endParaRPr lang="en-GB" sz="2400" u="none" kern="1200" dirty="0">
            <a:solidFill>
              <a:srgbClr val="FFFF00"/>
            </a:solidFill>
          </a:endParaRPr>
        </a:p>
      </dsp:txBody>
      <dsp:txXfrm>
        <a:off x="76333" y="3592974"/>
        <a:ext cx="6710847" cy="775827"/>
      </dsp:txXfrm>
    </dsp:sp>
    <dsp:sp modelId="{0982ED74-62E9-4DEC-9E36-C770528D9AF6}">
      <dsp:nvSpPr>
        <dsp:cNvPr id="0" name=""/>
        <dsp:cNvSpPr/>
      </dsp:nvSpPr>
      <dsp:spPr>
        <a:xfrm>
          <a:off x="6431667" y="3625374"/>
          <a:ext cx="711027" cy="7110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8DFDCAE-8B2F-4A95-A3CC-1864D874019C}">
      <dsp:nvSpPr>
        <dsp:cNvPr id="0" name=""/>
        <dsp:cNvSpPr/>
      </dsp:nvSpPr>
      <dsp:spPr>
        <a:xfrm>
          <a:off x="76333" y="4480359"/>
          <a:ext cx="7178742" cy="707307"/>
        </a:xfrm>
        <a:prstGeom prst="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451502" bIns="60960" numCol="1" spcCol="1270" anchor="ctr" anchorCtr="0">
          <a:noAutofit/>
        </a:bodyPr>
        <a:lstStyle/>
        <a:p>
          <a:pPr lvl="0" algn="r" defTabSz="1066800">
            <a:lnSpc>
              <a:spcPct val="90000"/>
            </a:lnSpc>
            <a:spcBef>
              <a:spcPct val="0"/>
            </a:spcBef>
            <a:spcAft>
              <a:spcPct val="35000"/>
            </a:spcAft>
          </a:pPr>
          <a:r>
            <a:rPr lang="ar-OM" sz="2400" b="1" u="none" kern="1200" dirty="0" smtClean="0">
              <a:solidFill>
                <a:srgbClr val="FFFF00"/>
              </a:solidFill>
            </a:rPr>
            <a:t>توقيع مذكرات الاعتراف المتبادل مع المجالس المتخصصة في الدول الأخرى لضمان جودة التعليم العالي</a:t>
          </a:r>
          <a:endParaRPr lang="en-US" sz="2400" u="none" kern="1200" dirty="0">
            <a:solidFill>
              <a:srgbClr val="FFFF00"/>
            </a:solidFill>
          </a:endParaRPr>
        </a:p>
      </dsp:txBody>
      <dsp:txXfrm>
        <a:off x="76333" y="4480359"/>
        <a:ext cx="7178742" cy="707307"/>
      </dsp:txXfrm>
    </dsp:sp>
    <dsp:sp modelId="{69E27911-A67C-4177-8A01-40493E89F086}">
      <dsp:nvSpPr>
        <dsp:cNvPr id="0" name=""/>
        <dsp:cNvSpPr/>
      </dsp:nvSpPr>
      <dsp:spPr>
        <a:xfrm>
          <a:off x="6899562" y="4478499"/>
          <a:ext cx="711027" cy="7110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0.44269</cdr:x>
      <cdr:y>0.01695</cdr:y>
    </cdr:from>
    <cdr:to>
      <cdr:x>1</cdr:x>
      <cdr:y>0.26668</cdr:y>
    </cdr:to>
    <cdr:sp macro="" textlink="">
      <cdr:nvSpPr>
        <cdr:cNvPr id="2" name="TextBox 1"/>
        <cdr:cNvSpPr txBox="1"/>
      </cdr:nvSpPr>
      <cdr:spPr>
        <a:xfrm xmlns:a="http://schemas.openxmlformats.org/drawingml/2006/main">
          <a:off x="3347117" y="81885"/>
          <a:ext cx="4213743" cy="1206528"/>
        </a:xfrm>
        <a:prstGeom xmlns:a="http://schemas.openxmlformats.org/drawingml/2006/main" prst="rect">
          <a:avLst/>
        </a:prstGeom>
        <a:solidFill xmlns:a="http://schemas.openxmlformats.org/drawingml/2006/main">
          <a:srgbClr val="99CCFF"/>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Stakeholders can compare HEIs/programs and may choose to input their own weightage for every criterion</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D70C5C-92A7-4CB6-8380-36E36439F626}" type="datetimeFigureOut">
              <a:rPr lang="en-US" smtClean="0"/>
              <a:pPr/>
              <a:t>5/1/2016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563052-9964-435E-BC52-72CE00A00F76}" type="slidenum">
              <a:rPr lang="en-US" smtClean="0"/>
              <a:pPr/>
              <a:t>‹#›</a:t>
            </a:fld>
            <a:endParaRPr lang="en-US"/>
          </a:p>
        </p:txBody>
      </p:sp>
    </p:spTree>
    <p:extLst>
      <p:ext uri="{BB962C8B-B14F-4D97-AF65-F5344CB8AC3E}">
        <p14:creationId xmlns:p14="http://schemas.microsoft.com/office/powerpoint/2010/main" val="146648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2FB88-174E-4C96-BC14-55AEFAC61163}" type="datetimeFigureOut">
              <a:rPr lang="en-US" smtClean="0"/>
              <a:pPr/>
              <a:t>5/1/2016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9E712-4125-40EB-8DD6-C04DE402F2E1}" type="slidenum">
              <a:rPr lang="en-US" smtClean="0"/>
              <a:pPr/>
              <a:t>‹#›</a:t>
            </a:fld>
            <a:endParaRPr lang="en-US"/>
          </a:p>
        </p:txBody>
      </p:sp>
    </p:spTree>
    <p:extLst>
      <p:ext uri="{BB962C8B-B14F-4D97-AF65-F5344CB8AC3E}">
        <p14:creationId xmlns:p14="http://schemas.microsoft.com/office/powerpoint/2010/main" val="337401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164D0CE-F4BA-4786-8A66-D426F97BAA27}" type="slidenum">
              <a:rPr lang="ar-SA" smtClean="0"/>
              <a:pPr/>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350235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GB" smtClean="0">
              <a:latin typeface="Arial" charset="0"/>
              <a:cs typeface="Arial" charset="0"/>
            </a:endParaRPr>
          </a:p>
        </p:txBody>
      </p:sp>
    </p:spTree>
    <p:extLst>
      <p:ext uri="{BB962C8B-B14F-4D97-AF65-F5344CB8AC3E}">
        <p14:creationId xmlns:p14="http://schemas.microsoft.com/office/powerpoint/2010/main" val="118694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5167" y="8685552"/>
            <a:ext cx="2971283" cy="456889"/>
          </a:xfrm>
          <a:prstGeom prst="rect">
            <a:avLst/>
          </a:prstGeom>
          <a:noFill/>
          <a:ln w="9525">
            <a:noFill/>
            <a:miter lim="800000"/>
            <a:headEnd/>
            <a:tailEnd/>
          </a:ln>
        </p:spPr>
        <p:txBody>
          <a:bodyPr lIns="91431" tIns="45716" rIns="91431" bIns="45716" anchor="b"/>
          <a:lstStyle/>
          <a:p>
            <a:pPr algn="r" defTabSz="914874"/>
            <a:fld id="{A4B90F80-9FE1-4757-82AB-DD87DE15E23D}" type="slidenum">
              <a:rPr lang="ar-SA" sz="1200"/>
              <a:pPr algn="r" defTabSz="914874"/>
              <a:t>17</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latin typeface="Arial" charset="0"/>
                <a:cs typeface="Arial" charset="0"/>
              </a:rPr>
              <a:t>The reports are available on the web</a:t>
            </a:r>
            <a:endParaRPr lang="en-GB" dirty="0" smtClean="0">
              <a:latin typeface="Arial" charset="0"/>
              <a:cs typeface="Arial" charset="0"/>
            </a:endParaRPr>
          </a:p>
        </p:txBody>
      </p:sp>
    </p:spTree>
    <p:extLst>
      <p:ext uri="{BB962C8B-B14F-4D97-AF65-F5344CB8AC3E}">
        <p14:creationId xmlns:p14="http://schemas.microsoft.com/office/powerpoint/2010/main" val="312773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http://moodle2.rockyview.ab.ca/mod/book/view.php?id=55094&amp;chapterid=27349</a:t>
            </a:r>
            <a:endParaRPr lang="ar-OM" dirty="0"/>
          </a:p>
        </p:txBody>
      </p:sp>
      <p:sp>
        <p:nvSpPr>
          <p:cNvPr id="4" name="Slide Number Placeholder 3"/>
          <p:cNvSpPr>
            <a:spLocks noGrp="1"/>
          </p:cNvSpPr>
          <p:nvPr>
            <p:ph type="sldNum" sz="quarter" idx="10"/>
          </p:nvPr>
        </p:nvSpPr>
        <p:spPr/>
        <p:txBody>
          <a:bodyPr/>
          <a:lstStyle/>
          <a:p>
            <a:fld id="{4AFAB7D1-D53E-4171-A9CF-7F78FD383A20}" type="slidenum">
              <a:rPr lang="ar-OM" smtClean="0">
                <a:solidFill>
                  <a:prstClr val="black"/>
                </a:solidFill>
              </a:rPr>
              <a:pPr/>
              <a:t>18</a:t>
            </a:fld>
            <a:endParaRPr lang="ar-OM">
              <a:solidFill>
                <a:prstClr val="black"/>
              </a:solidFill>
            </a:endParaRPr>
          </a:p>
        </p:txBody>
      </p:sp>
    </p:spTree>
    <p:extLst>
      <p:ext uri="{BB962C8B-B14F-4D97-AF65-F5344CB8AC3E}">
        <p14:creationId xmlns:p14="http://schemas.microsoft.com/office/powerpoint/2010/main" val="180494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4323F-564C-4351-97B1-A2880FC8D1D2}" type="slidenum">
              <a:rPr lang="en-US">
                <a:solidFill>
                  <a:prstClr val="black"/>
                </a:solidFill>
              </a:rPr>
              <a:pPr/>
              <a:t>19</a:t>
            </a:fld>
            <a:endParaRPr lang="en-US">
              <a:solidFill>
                <a:prstClr val="black"/>
              </a:solidFill>
            </a:endParaRPr>
          </a:p>
        </p:txBody>
      </p:sp>
      <p:sp>
        <p:nvSpPr>
          <p:cNvPr id="1436674" name="Rectangle 2"/>
          <p:cNvSpPr>
            <a:spLocks noGrp="1" noRot="1" noChangeAspect="1" noChangeArrowheads="1" noTextEdit="1"/>
          </p:cNvSpPr>
          <p:nvPr>
            <p:ph type="sldImg"/>
          </p:nvPr>
        </p:nvSpPr>
        <p:spPr>
          <a:xfrm>
            <a:off x="1143000" y="685800"/>
            <a:ext cx="4572000" cy="3429000"/>
          </a:xfrm>
          <a:ln/>
        </p:spPr>
      </p:sp>
      <p:sp>
        <p:nvSpPr>
          <p:cNvPr id="143667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68192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http://moodle2.rockyview.ab.ca/mod/book/view.php?id=55094&amp;chapterid=27349</a:t>
            </a:r>
            <a:endParaRPr lang="ar-OM" dirty="0"/>
          </a:p>
        </p:txBody>
      </p:sp>
      <p:sp>
        <p:nvSpPr>
          <p:cNvPr id="4" name="Slide Number Placeholder 3"/>
          <p:cNvSpPr>
            <a:spLocks noGrp="1"/>
          </p:cNvSpPr>
          <p:nvPr>
            <p:ph type="sldNum" sz="quarter" idx="10"/>
          </p:nvPr>
        </p:nvSpPr>
        <p:spPr/>
        <p:txBody>
          <a:bodyPr/>
          <a:lstStyle/>
          <a:p>
            <a:fld id="{4AFAB7D1-D53E-4171-A9CF-7F78FD383A20}" type="slidenum">
              <a:rPr lang="ar-OM" smtClean="0">
                <a:solidFill>
                  <a:prstClr val="black"/>
                </a:solidFill>
              </a:rPr>
              <a:pPr/>
              <a:t>20</a:t>
            </a:fld>
            <a:endParaRPr lang="ar-OM">
              <a:solidFill>
                <a:prstClr val="black"/>
              </a:solidFill>
            </a:endParaRPr>
          </a:p>
        </p:txBody>
      </p:sp>
    </p:spTree>
    <p:extLst>
      <p:ext uri="{BB962C8B-B14F-4D97-AF65-F5344CB8AC3E}">
        <p14:creationId xmlns:p14="http://schemas.microsoft.com/office/powerpoint/2010/main" val="2031069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http://moodle2.rockyview.ab.ca/mod/book/view.php?id=55094&amp;chapterid=27349</a:t>
            </a:r>
            <a:endParaRPr lang="ar-OM" dirty="0"/>
          </a:p>
        </p:txBody>
      </p:sp>
      <p:sp>
        <p:nvSpPr>
          <p:cNvPr id="4" name="Slide Number Placeholder 3"/>
          <p:cNvSpPr>
            <a:spLocks noGrp="1"/>
          </p:cNvSpPr>
          <p:nvPr>
            <p:ph type="sldNum" sz="quarter" idx="10"/>
          </p:nvPr>
        </p:nvSpPr>
        <p:spPr/>
        <p:txBody>
          <a:bodyPr/>
          <a:lstStyle/>
          <a:p>
            <a:fld id="{4AFAB7D1-D53E-4171-A9CF-7F78FD383A20}" type="slidenum">
              <a:rPr lang="ar-OM" smtClean="0">
                <a:solidFill>
                  <a:prstClr val="black"/>
                </a:solidFill>
              </a:rPr>
              <a:pPr/>
              <a:t>21</a:t>
            </a:fld>
            <a:endParaRPr lang="ar-OM">
              <a:solidFill>
                <a:prstClr val="black"/>
              </a:solidFill>
            </a:endParaRPr>
          </a:p>
        </p:txBody>
      </p:sp>
    </p:spTree>
    <p:extLst>
      <p:ext uri="{BB962C8B-B14F-4D97-AF65-F5344CB8AC3E}">
        <p14:creationId xmlns:p14="http://schemas.microsoft.com/office/powerpoint/2010/main" val="415272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28165" indent="-280064" eaLnBrk="0" hangingPunct="0">
              <a:spcBef>
                <a:spcPct val="30000"/>
              </a:spcBef>
              <a:defRPr sz="1200">
                <a:solidFill>
                  <a:schemeClr val="tx1"/>
                </a:solidFill>
                <a:latin typeface="Arial" charset="0"/>
                <a:cs typeface="Arial" charset="0"/>
              </a:defRPr>
            </a:lvl2pPr>
            <a:lvl3pPr marL="1120254" indent="-224051" eaLnBrk="0" hangingPunct="0">
              <a:spcBef>
                <a:spcPct val="30000"/>
              </a:spcBef>
              <a:defRPr sz="1200">
                <a:solidFill>
                  <a:schemeClr val="tx1"/>
                </a:solidFill>
                <a:latin typeface="Arial" charset="0"/>
                <a:cs typeface="Arial" charset="0"/>
              </a:defRPr>
            </a:lvl3pPr>
            <a:lvl4pPr marL="1568356" indent="-224051" eaLnBrk="0" hangingPunct="0">
              <a:spcBef>
                <a:spcPct val="30000"/>
              </a:spcBef>
              <a:defRPr sz="1200">
                <a:solidFill>
                  <a:schemeClr val="tx1"/>
                </a:solidFill>
                <a:latin typeface="Arial" charset="0"/>
                <a:cs typeface="Arial" charset="0"/>
              </a:defRPr>
            </a:lvl4pPr>
            <a:lvl5pPr marL="2016458" indent="-224051" eaLnBrk="0" hangingPunct="0">
              <a:spcBef>
                <a:spcPct val="30000"/>
              </a:spcBef>
              <a:defRPr sz="1200">
                <a:solidFill>
                  <a:schemeClr val="tx1"/>
                </a:solidFill>
                <a:latin typeface="Arial" charset="0"/>
                <a:cs typeface="Arial" charset="0"/>
              </a:defRPr>
            </a:lvl5pPr>
            <a:lvl6pPr marL="2464559" indent="-224051" eaLnBrk="0" fontAlgn="base" hangingPunct="0">
              <a:spcBef>
                <a:spcPct val="30000"/>
              </a:spcBef>
              <a:spcAft>
                <a:spcPct val="0"/>
              </a:spcAft>
              <a:defRPr sz="1200">
                <a:solidFill>
                  <a:schemeClr val="tx1"/>
                </a:solidFill>
                <a:latin typeface="Arial" charset="0"/>
                <a:cs typeface="Arial" charset="0"/>
              </a:defRPr>
            </a:lvl6pPr>
            <a:lvl7pPr marL="2912661" indent="-224051" eaLnBrk="0" fontAlgn="base" hangingPunct="0">
              <a:spcBef>
                <a:spcPct val="30000"/>
              </a:spcBef>
              <a:spcAft>
                <a:spcPct val="0"/>
              </a:spcAft>
              <a:defRPr sz="1200">
                <a:solidFill>
                  <a:schemeClr val="tx1"/>
                </a:solidFill>
                <a:latin typeface="Arial" charset="0"/>
                <a:cs typeface="Arial" charset="0"/>
              </a:defRPr>
            </a:lvl7pPr>
            <a:lvl8pPr marL="3360763" indent="-224051" eaLnBrk="0" fontAlgn="base" hangingPunct="0">
              <a:spcBef>
                <a:spcPct val="30000"/>
              </a:spcBef>
              <a:spcAft>
                <a:spcPct val="0"/>
              </a:spcAft>
              <a:defRPr sz="1200">
                <a:solidFill>
                  <a:schemeClr val="tx1"/>
                </a:solidFill>
                <a:latin typeface="Arial" charset="0"/>
                <a:cs typeface="Arial" charset="0"/>
              </a:defRPr>
            </a:lvl8pPr>
            <a:lvl9pPr marL="3808865" indent="-22405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B8626B2-925C-427A-9D95-7B031E031193}" type="slidenum">
              <a:rPr lang="ar-SA" altLang="en-US" smtClean="0"/>
              <a:pPr eaLnBrk="1" hangingPunct="1">
                <a:spcBef>
                  <a:spcPct val="0"/>
                </a:spcBef>
              </a:pPr>
              <a:t>22</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charset="0"/>
              <a:cs typeface="Arial" charset="0"/>
            </a:endParaRPr>
          </a:p>
        </p:txBody>
      </p:sp>
    </p:spTree>
    <p:extLst>
      <p:ext uri="{BB962C8B-B14F-4D97-AF65-F5344CB8AC3E}">
        <p14:creationId xmlns:p14="http://schemas.microsoft.com/office/powerpoint/2010/main" val="316579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28165" indent="-280064" eaLnBrk="0" hangingPunct="0">
              <a:spcBef>
                <a:spcPct val="30000"/>
              </a:spcBef>
              <a:defRPr sz="1200">
                <a:solidFill>
                  <a:schemeClr val="tx1"/>
                </a:solidFill>
                <a:latin typeface="Arial" charset="0"/>
                <a:cs typeface="Arial" charset="0"/>
              </a:defRPr>
            </a:lvl2pPr>
            <a:lvl3pPr marL="1120254" indent="-224051" eaLnBrk="0" hangingPunct="0">
              <a:spcBef>
                <a:spcPct val="30000"/>
              </a:spcBef>
              <a:defRPr sz="1200">
                <a:solidFill>
                  <a:schemeClr val="tx1"/>
                </a:solidFill>
                <a:latin typeface="Arial" charset="0"/>
                <a:cs typeface="Arial" charset="0"/>
              </a:defRPr>
            </a:lvl3pPr>
            <a:lvl4pPr marL="1568356" indent="-224051" eaLnBrk="0" hangingPunct="0">
              <a:spcBef>
                <a:spcPct val="30000"/>
              </a:spcBef>
              <a:defRPr sz="1200">
                <a:solidFill>
                  <a:schemeClr val="tx1"/>
                </a:solidFill>
                <a:latin typeface="Arial" charset="0"/>
                <a:cs typeface="Arial" charset="0"/>
              </a:defRPr>
            </a:lvl4pPr>
            <a:lvl5pPr marL="2016458" indent="-224051" eaLnBrk="0" hangingPunct="0">
              <a:spcBef>
                <a:spcPct val="30000"/>
              </a:spcBef>
              <a:defRPr sz="1200">
                <a:solidFill>
                  <a:schemeClr val="tx1"/>
                </a:solidFill>
                <a:latin typeface="Arial" charset="0"/>
                <a:cs typeface="Arial" charset="0"/>
              </a:defRPr>
            </a:lvl5pPr>
            <a:lvl6pPr marL="2464559" indent="-224051" eaLnBrk="0" fontAlgn="base" hangingPunct="0">
              <a:spcBef>
                <a:spcPct val="30000"/>
              </a:spcBef>
              <a:spcAft>
                <a:spcPct val="0"/>
              </a:spcAft>
              <a:defRPr sz="1200">
                <a:solidFill>
                  <a:schemeClr val="tx1"/>
                </a:solidFill>
                <a:latin typeface="Arial" charset="0"/>
                <a:cs typeface="Arial" charset="0"/>
              </a:defRPr>
            </a:lvl6pPr>
            <a:lvl7pPr marL="2912661" indent="-224051" eaLnBrk="0" fontAlgn="base" hangingPunct="0">
              <a:spcBef>
                <a:spcPct val="30000"/>
              </a:spcBef>
              <a:spcAft>
                <a:spcPct val="0"/>
              </a:spcAft>
              <a:defRPr sz="1200">
                <a:solidFill>
                  <a:schemeClr val="tx1"/>
                </a:solidFill>
                <a:latin typeface="Arial" charset="0"/>
                <a:cs typeface="Arial" charset="0"/>
              </a:defRPr>
            </a:lvl7pPr>
            <a:lvl8pPr marL="3360763" indent="-224051" eaLnBrk="0" fontAlgn="base" hangingPunct="0">
              <a:spcBef>
                <a:spcPct val="30000"/>
              </a:spcBef>
              <a:spcAft>
                <a:spcPct val="0"/>
              </a:spcAft>
              <a:defRPr sz="1200">
                <a:solidFill>
                  <a:schemeClr val="tx1"/>
                </a:solidFill>
                <a:latin typeface="Arial" charset="0"/>
                <a:cs typeface="Arial" charset="0"/>
              </a:defRPr>
            </a:lvl8pPr>
            <a:lvl9pPr marL="3808865" indent="-22405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B8626B2-925C-427A-9D95-7B031E031193}" type="slidenum">
              <a:rPr lang="ar-SA" altLang="en-US" smtClean="0"/>
              <a:pPr eaLnBrk="1" hangingPunct="1">
                <a:spcBef>
                  <a:spcPct val="0"/>
                </a:spcBef>
              </a:pPr>
              <a:t>23</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charset="0"/>
              <a:cs typeface="Arial" charset="0"/>
            </a:endParaRPr>
          </a:p>
        </p:txBody>
      </p:sp>
    </p:spTree>
    <p:extLst>
      <p:ext uri="{BB962C8B-B14F-4D97-AF65-F5344CB8AC3E}">
        <p14:creationId xmlns:p14="http://schemas.microsoft.com/office/powerpoint/2010/main" val="270206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28165" indent="-280064" eaLnBrk="0" hangingPunct="0">
              <a:spcBef>
                <a:spcPct val="30000"/>
              </a:spcBef>
              <a:defRPr sz="1200">
                <a:solidFill>
                  <a:schemeClr val="tx1"/>
                </a:solidFill>
                <a:latin typeface="Arial" charset="0"/>
                <a:cs typeface="Arial" charset="0"/>
              </a:defRPr>
            </a:lvl2pPr>
            <a:lvl3pPr marL="1120254" indent="-224051" eaLnBrk="0" hangingPunct="0">
              <a:spcBef>
                <a:spcPct val="30000"/>
              </a:spcBef>
              <a:defRPr sz="1200">
                <a:solidFill>
                  <a:schemeClr val="tx1"/>
                </a:solidFill>
                <a:latin typeface="Arial" charset="0"/>
                <a:cs typeface="Arial" charset="0"/>
              </a:defRPr>
            </a:lvl3pPr>
            <a:lvl4pPr marL="1568356" indent="-224051" eaLnBrk="0" hangingPunct="0">
              <a:spcBef>
                <a:spcPct val="30000"/>
              </a:spcBef>
              <a:defRPr sz="1200">
                <a:solidFill>
                  <a:schemeClr val="tx1"/>
                </a:solidFill>
                <a:latin typeface="Arial" charset="0"/>
                <a:cs typeface="Arial" charset="0"/>
              </a:defRPr>
            </a:lvl4pPr>
            <a:lvl5pPr marL="2016458" indent="-224051" eaLnBrk="0" hangingPunct="0">
              <a:spcBef>
                <a:spcPct val="30000"/>
              </a:spcBef>
              <a:defRPr sz="1200">
                <a:solidFill>
                  <a:schemeClr val="tx1"/>
                </a:solidFill>
                <a:latin typeface="Arial" charset="0"/>
                <a:cs typeface="Arial" charset="0"/>
              </a:defRPr>
            </a:lvl5pPr>
            <a:lvl6pPr marL="2464559" indent="-224051" eaLnBrk="0" fontAlgn="base" hangingPunct="0">
              <a:spcBef>
                <a:spcPct val="30000"/>
              </a:spcBef>
              <a:spcAft>
                <a:spcPct val="0"/>
              </a:spcAft>
              <a:defRPr sz="1200">
                <a:solidFill>
                  <a:schemeClr val="tx1"/>
                </a:solidFill>
                <a:latin typeface="Arial" charset="0"/>
                <a:cs typeface="Arial" charset="0"/>
              </a:defRPr>
            </a:lvl6pPr>
            <a:lvl7pPr marL="2912661" indent="-224051" eaLnBrk="0" fontAlgn="base" hangingPunct="0">
              <a:spcBef>
                <a:spcPct val="30000"/>
              </a:spcBef>
              <a:spcAft>
                <a:spcPct val="0"/>
              </a:spcAft>
              <a:defRPr sz="1200">
                <a:solidFill>
                  <a:schemeClr val="tx1"/>
                </a:solidFill>
                <a:latin typeface="Arial" charset="0"/>
                <a:cs typeface="Arial" charset="0"/>
              </a:defRPr>
            </a:lvl7pPr>
            <a:lvl8pPr marL="3360763" indent="-224051" eaLnBrk="0" fontAlgn="base" hangingPunct="0">
              <a:spcBef>
                <a:spcPct val="30000"/>
              </a:spcBef>
              <a:spcAft>
                <a:spcPct val="0"/>
              </a:spcAft>
              <a:defRPr sz="1200">
                <a:solidFill>
                  <a:schemeClr val="tx1"/>
                </a:solidFill>
                <a:latin typeface="Arial" charset="0"/>
                <a:cs typeface="Arial" charset="0"/>
              </a:defRPr>
            </a:lvl8pPr>
            <a:lvl9pPr marL="3808865" indent="-22405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B8626B2-925C-427A-9D95-7B031E031193}" type="slidenum">
              <a:rPr lang="ar-SA" altLang="en-US" smtClean="0"/>
              <a:pPr eaLnBrk="1" hangingPunct="1">
                <a:spcBef>
                  <a:spcPct val="0"/>
                </a:spcBef>
              </a:pPr>
              <a:t>24</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charset="0"/>
              <a:cs typeface="Arial" charset="0"/>
            </a:endParaRPr>
          </a:p>
        </p:txBody>
      </p:sp>
    </p:spTree>
    <p:extLst>
      <p:ext uri="{BB962C8B-B14F-4D97-AF65-F5344CB8AC3E}">
        <p14:creationId xmlns:p14="http://schemas.microsoft.com/office/powerpoint/2010/main" val="1135115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28165" indent="-280064" eaLnBrk="0" hangingPunct="0">
              <a:spcBef>
                <a:spcPct val="30000"/>
              </a:spcBef>
              <a:defRPr sz="1200">
                <a:solidFill>
                  <a:schemeClr val="tx1"/>
                </a:solidFill>
                <a:latin typeface="Arial" charset="0"/>
                <a:cs typeface="Arial" charset="0"/>
              </a:defRPr>
            </a:lvl2pPr>
            <a:lvl3pPr marL="1120254" indent="-224051" eaLnBrk="0" hangingPunct="0">
              <a:spcBef>
                <a:spcPct val="30000"/>
              </a:spcBef>
              <a:defRPr sz="1200">
                <a:solidFill>
                  <a:schemeClr val="tx1"/>
                </a:solidFill>
                <a:latin typeface="Arial" charset="0"/>
                <a:cs typeface="Arial" charset="0"/>
              </a:defRPr>
            </a:lvl3pPr>
            <a:lvl4pPr marL="1568356" indent="-224051" eaLnBrk="0" hangingPunct="0">
              <a:spcBef>
                <a:spcPct val="30000"/>
              </a:spcBef>
              <a:defRPr sz="1200">
                <a:solidFill>
                  <a:schemeClr val="tx1"/>
                </a:solidFill>
                <a:latin typeface="Arial" charset="0"/>
                <a:cs typeface="Arial" charset="0"/>
              </a:defRPr>
            </a:lvl4pPr>
            <a:lvl5pPr marL="2016458" indent="-224051" eaLnBrk="0" hangingPunct="0">
              <a:spcBef>
                <a:spcPct val="30000"/>
              </a:spcBef>
              <a:defRPr sz="1200">
                <a:solidFill>
                  <a:schemeClr val="tx1"/>
                </a:solidFill>
                <a:latin typeface="Arial" charset="0"/>
                <a:cs typeface="Arial" charset="0"/>
              </a:defRPr>
            </a:lvl5pPr>
            <a:lvl6pPr marL="2464559" indent="-224051" eaLnBrk="0" fontAlgn="base" hangingPunct="0">
              <a:spcBef>
                <a:spcPct val="30000"/>
              </a:spcBef>
              <a:spcAft>
                <a:spcPct val="0"/>
              </a:spcAft>
              <a:defRPr sz="1200">
                <a:solidFill>
                  <a:schemeClr val="tx1"/>
                </a:solidFill>
                <a:latin typeface="Arial" charset="0"/>
                <a:cs typeface="Arial" charset="0"/>
              </a:defRPr>
            </a:lvl6pPr>
            <a:lvl7pPr marL="2912661" indent="-224051" eaLnBrk="0" fontAlgn="base" hangingPunct="0">
              <a:spcBef>
                <a:spcPct val="30000"/>
              </a:spcBef>
              <a:spcAft>
                <a:spcPct val="0"/>
              </a:spcAft>
              <a:defRPr sz="1200">
                <a:solidFill>
                  <a:schemeClr val="tx1"/>
                </a:solidFill>
                <a:latin typeface="Arial" charset="0"/>
                <a:cs typeface="Arial" charset="0"/>
              </a:defRPr>
            </a:lvl7pPr>
            <a:lvl8pPr marL="3360763" indent="-224051" eaLnBrk="0" fontAlgn="base" hangingPunct="0">
              <a:spcBef>
                <a:spcPct val="30000"/>
              </a:spcBef>
              <a:spcAft>
                <a:spcPct val="0"/>
              </a:spcAft>
              <a:defRPr sz="1200">
                <a:solidFill>
                  <a:schemeClr val="tx1"/>
                </a:solidFill>
                <a:latin typeface="Arial" charset="0"/>
                <a:cs typeface="Arial" charset="0"/>
              </a:defRPr>
            </a:lvl8pPr>
            <a:lvl9pPr marL="3808865" indent="-22405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B8626B2-925C-427A-9D95-7B031E031193}" type="slidenum">
              <a:rPr lang="ar-SA" altLang="en-US" smtClean="0"/>
              <a:pPr eaLnBrk="1" hangingPunct="1">
                <a:spcBef>
                  <a:spcPct val="0"/>
                </a:spcBef>
              </a:pPr>
              <a:t>25</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charset="0"/>
              <a:cs typeface="Arial" charset="0"/>
            </a:endParaRPr>
          </a:p>
        </p:txBody>
      </p:sp>
    </p:spTree>
    <p:extLst>
      <p:ext uri="{BB962C8B-B14F-4D97-AF65-F5344CB8AC3E}">
        <p14:creationId xmlns:p14="http://schemas.microsoft.com/office/powerpoint/2010/main" val="291500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164D0CE-F4BA-4786-8A66-D426F97BAA27}" type="slidenum">
              <a:rPr lang="ar-SA" smtClean="0"/>
              <a:pPr/>
              <a:t>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2387219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8DDAC2-D606-40BB-B645-47C863D717F4}" type="slidenum">
              <a:rPr lang="en-US" smtClean="0"/>
              <a:pPr/>
              <a:t>27</a:t>
            </a:fld>
            <a:endParaRPr lang="en-US"/>
          </a:p>
        </p:txBody>
      </p:sp>
    </p:spTree>
    <p:extLst>
      <p:ext uri="{BB962C8B-B14F-4D97-AF65-F5344CB8AC3E}">
        <p14:creationId xmlns:p14="http://schemas.microsoft.com/office/powerpoint/2010/main" val="2819833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3852" y="8684900"/>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5" tIns="44807" rIns="89615" bIns="44807"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79E2772B-4510-431A-B954-4308B5D96447}" type="slidenum">
              <a:rPr lang="ar-SA" altLang="en-US"/>
              <a:pPr algn="r" eaLnBrk="1" hangingPunct="1">
                <a:spcBef>
                  <a:spcPct val="0"/>
                </a:spcBef>
              </a:pPr>
              <a:t>33</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Arial" charset="0"/>
              <a:cs typeface="Arial" charset="0"/>
            </a:endParaRPr>
          </a:p>
        </p:txBody>
      </p:sp>
    </p:spTree>
    <p:extLst>
      <p:ext uri="{BB962C8B-B14F-4D97-AF65-F5344CB8AC3E}">
        <p14:creationId xmlns:p14="http://schemas.microsoft.com/office/powerpoint/2010/main" val="741229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5167" y="8685552"/>
            <a:ext cx="2971283" cy="456889"/>
          </a:xfrm>
          <a:prstGeom prst="rect">
            <a:avLst/>
          </a:prstGeom>
          <a:noFill/>
          <a:ln w="9525">
            <a:noFill/>
            <a:miter lim="800000"/>
            <a:headEnd/>
            <a:tailEnd/>
          </a:ln>
        </p:spPr>
        <p:txBody>
          <a:bodyPr lIns="91431" tIns="45716" rIns="91431" bIns="45716" anchor="b"/>
          <a:lstStyle/>
          <a:p>
            <a:pPr algn="r" defTabSz="914874"/>
            <a:fld id="{4E5255FE-97E8-48D6-A875-89B398C31CF2}" type="slidenum">
              <a:rPr lang="ar-SA" sz="1200">
                <a:solidFill>
                  <a:prstClr val="black"/>
                </a:solidFill>
              </a:rPr>
              <a:pPr algn="r" defTabSz="914874"/>
              <a:t>35</a:t>
            </a:fld>
            <a:endParaRPr lang="en-US" sz="120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2922287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5167" y="8685552"/>
            <a:ext cx="2971283" cy="456889"/>
          </a:xfrm>
          <a:prstGeom prst="rect">
            <a:avLst/>
          </a:prstGeom>
          <a:noFill/>
          <a:ln w="9525">
            <a:noFill/>
            <a:miter lim="800000"/>
            <a:headEnd/>
            <a:tailEnd/>
          </a:ln>
        </p:spPr>
        <p:txBody>
          <a:bodyPr lIns="91431" tIns="45716" rIns="91431" bIns="45716" anchor="b"/>
          <a:lstStyle/>
          <a:p>
            <a:pPr algn="r" defTabSz="914874"/>
            <a:fld id="{4E5255FE-97E8-48D6-A875-89B398C31CF2}" type="slidenum">
              <a:rPr lang="ar-SA" sz="1200"/>
              <a:pPr algn="r" defTabSz="914874"/>
              <a:t>36</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4006350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solidFill>
                  <a:prstClr val="black"/>
                </a:solidFill>
              </a:rPr>
              <a:pPr/>
              <a:t>37</a:t>
            </a:fld>
            <a:endParaRPr 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3329237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38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9218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483D2CF-7FFE-4170-B019-D2E4257D6F71}" type="slidenum">
              <a:rPr lang="ar-SA" smtClean="0"/>
              <a:pPr/>
              <a:t>39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1911483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42</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0718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43</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82255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44</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318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5167" y="8685552"/>
            <a:ext cx="2971283" cy="456889"/>
          </a:xfrm>
          <a:prstGeom prst="rect">
            <a:avLst/>
          </a:prstGeom>
          <a:noFill/>
          <a:ln w="9525">
            <a:noFill/>
            <a:miter lim="800000"/>
            <a:headEnd/>
            <a:tailEnd/>
          </a:ln>
        </p:spPr>
        <p:txBody>
          <a:bodyPr lIns="91431" tIns="45716" rIns="91431" bIns="45716" anchor="b"/>
          <a:lstStyle/>
          <a:p>
            <a:pPr algn="r" defTabSz="914874"/>
            <a:fld id="{7F497A2F-A05A-46E8-89FE-6FF9A9B68103}" type="slidenum">
              <a:rPr lang="ar-SA" sz="1200"/>
              <a:pPr algn="r" defTabSz="914874"/>
              <a:t>4</a:t>
            </a:fld>
            <a:endParaRPr 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3877167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45</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36175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46</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7488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48</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1773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49</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2584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52</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79793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53</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2690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55</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4613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56</a:t>
            </a:fld>
            <a:endParaRPr lang="en-US"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203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279F45D-FB0D-4A02-89CE-C25EFC0476C7}" type="slidenum">
              <a:rPr lang="ar-SA" altLang="en-US" smtClean="0">
                <a:solidFill>
                  <a:prstClr val="black"/>
                </a:solidFill>
              </a:rPr>
              <a:pPr eaLnBrk="1" hangingPunct="1">
                <a:spcBef>
                  <a:spcPct val="0"/>
                </a:spcBef>
              </a:pPr>
              <a:t>5</a:t>
            </a:fld>
            <a:endParaRPr lang="en-US" altLang="en-US"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charset="0"/>
              <a:cs typeface="Arial" charset="0"/>
            </a:endParaRPr>
          </a:p>
        </p:txBody>
      </p:sp>
    </p:spTree>
    <p:extLst>
      <p:ext uri="{BB962C8B-B14F-4D97-AF65-F5344CB8AC3E}">
        <p14:creationId xmlns:p14="http://schemas.microsoft.com/office/powerpoint/2010/main" val="22560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279F45D-FB0D-4A02-89CE-C25EFC0476C7}" type="slidenum">
              <a:rPr lang="ar-SA" altLang="en-US" smtClean="0">
                <a:solidFill>
                  <a:prstClr val="black"/>
                </a:solidFill>
              </a:rPr>
              <a:pPr eaLnBrk="1" hangingPunct="1">
                <a:spcBef>
                  <a:spcPct val="0"/>
                </a:spcBef>
              </a:pPr>
              <a:t>6</a:t>
            </a:fld>
            <a:endParaRPr lang="en-US" altLang="en-US"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charset="0"/>
              <a:cs typeface="Arial" charset="0"/>
            </a:endParaRPr>
          </a:p>
        </p:txBody>
      </p:sp>
    </p:spTree>
    <p:extLst>
      <p:ext uri="{BB962C8B-B14F-4D97-AF65-F5344CB8AC3E}">
        <p14:creationId xmlns:p14="http://schemas.microsoft.com/office/powerpoint/2010/main" val="107204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5167" y="8685552"/>
            <a:ext cx="2971283" cy="456889"/>
          </a:xfrm>
          <a:prstGeom prst="rect">
            <a:avLst/>
          </a:prstGeom>
          <a:noFill/>
          <a:ln w="9525">
            <a:noFill/>
            <a:miter lim="800000"/>
            <a:headEnd/>
            <a:tailEnd/>
          </a:ln>
        </p:spPr>
        <p:txBody>
          <a:bodyPr lIns="91431" tIns="45716" rIns="91431" bIns="45716" anchor="b"/>
          <a:lstStyle/>
          <a:p>
            <a:pPr algn="r" defTabSz="914874"/>
            <a:fld id="{4E5255FE-97E8-48D6-A875-89B398C31CF2}" type="slidenum">
              <a:rPr lang="ar-SA" sz="1200"/>
              <a:pPr algn="r" defTabSz="914874"/>
              <a:t>7</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346106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5167" y="8685552"/>
            <a:ext cx="2971283" cy="456889"/>
          </a:xfrm>
          <a:prstGeom prst="rect">
            <a:avLst/>
          </a:prstGeom>
          <a:noFill/>
          <a:ln w="9525">
            <a:noFill/>
            <a:miter lim="800000"/>
            <a:headEnd/>
            <a:tailEnd/>
          </a:ln>
        </p:spPr>
        <p:txBody>
          <a:bodyPr lIns="91431" tIns="45716" rIns="91431" bIns="45716" anchor="b"/>
          <a:lstStyle/>
          <a:p>
            <a:pPr algn="r" defTabSz="914874"/>
            <a:fld id="{4E5255FE-97E8-48D6-A875-89B398C31CF2}" type="slidenum">
              <a:rPr lang="ar-SA" sz="1200"/>
              <a:pPr algn="r" defTabSz="914874"/>
              <a:t>8</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extLst>
      <p:ext uri="{BB962C8B-B14F-4D97-AF65-F5344CB8AC3E}">
        <p14:creationId xmlns:p14="http://schemas.microsoft.com/office/powerpoint/2010/main" val="17288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182D-3ECD-4443-95E4-6026382C9C62}" type="slidenum">
              <a:rPr lang="en-US" altLang="en-US"/>
              <a:pPr/>
              <a:t>11</a:t>
            </a:fld>
            <a:endParaRPr lang="en-US" altLang="en-US"/>
          </a:p>
        </p:txBody>
      </p:sp>
      <p:sp>
        <p:nvSpPr>
          <p:cNvPr id="616450" name="Rectangle 2"/>
          <p:cNvSpPr>
            <a:spLocks noGrp="1" noRot="1" noChangeAspect="1" noChangeArrowheads="1" noTextEdit="1"/>
          </p:cNvSpPr>
          <p:nvPr>
            <p:ph type="sldImg"/>
          </p:nvPr>
        </p:nvSpPr>
        <p:spPr>
          <a:xfrm>
            <a:off x="1143000" y="685800"/>
            <a:ext cx="4572000" cy="3429000"/>
          </a:xfrm>
          <a:ln/>
        </p:spPr>
      </p:sp>
      <p:sp>
        <p:nvSpPr>
          <p:cNvPr id="616451"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baseline="0" dirty="0" smtClean="0"/>
          </a:p>
        </p:txBody>
      </p:sp>
    </p:spTree>
    <p:extLst>
      <p:ext uri="{BB962C8B-B14F-4D97-AF65-F5344CB8AC3E}">
        <p14:creationId xmlns:p14="http://schemas.microsoft.com/office/powerpoint/2010/main" val="128295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79E712-4125-40EB-8DD6-C04DE402F2E1}" type="slidenum">
              <a:rPr lang="en-US" smtClean="0"/>
              <a:pPr/>
              <a:t>12</a:t>
            </a:fld>
            <a:endParaRPr lang="en-US"/>
          </a:p>
        </p:txBody>
      </p:sp>
    </p:spTree>
    <p:extLst>
      <p:ext uri="{BB962C8B-B14F-4D97-AF65-F5344CB8AC3E}">
        <p14:creationId xmlns:p14="http://schemas.microsoft.com/office/powerpoint/2010/main" val="88561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009E82F-A713-4536-BE8C-00AB7685C42C}"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17E706C-FDAB-41EE-9B55-859EF796750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9F4756A-0CF6-46F2-97F3-3F461C2811A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0191E80-2F6F-48AB-8EF6-31D9A0432C1F}"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B2D64CC-F283-44DF-971C-4D3769F882E3}"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48F9E92-0DF1-47CE-882F-C839780DC02D}"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CD85EBA-CF0B-47E3-9D1D-87E558606EAC}"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D817E99-CEB2-408B-AD79-0BF6EF869C6B}"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C98D871-4219-4225-A34E-78CDBAEFFFC1}"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8374665-4A61-468F-9BF4-CBF02F361AE6}"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CC2F96B-39EC-4084-B7D7-8ED7208B234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46F634D-0A80-4E5C-9CDD-C49B030E4B04}"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B036C36-43A0-46B9-B27F-AD0045FE1D40}"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41C5B3C-9A64-49EE-8956-3273BF7B38F3}"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5A8C570-5DB6-419C-8597-7D03F586F587}"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O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651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520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O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83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90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O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89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488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4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33F0CA1-AAF7-4D0A-B732-18345F0E2BE6}"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O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565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O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800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474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O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873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O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570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810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O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06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823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O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971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5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504C024-3666-4DAF-A6C7-16734A311D8D}"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322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O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26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O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485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685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O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704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O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741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799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O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833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853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O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4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3338900-A221-4ADD-975C-6BFF87736557}"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595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797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O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38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O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6601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935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O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729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O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59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02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O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721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91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8974ACC-08AA-4126-9640-6DD2CC48A222}"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O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9632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333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790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O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661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O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469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690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O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170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O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853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02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O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8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A5158CA-6E9B-492E-9F20-46C75E7F5C64}" type="slidenum">
              <a:rPr lang="en-GB"/>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620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O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693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128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03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O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379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O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8930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176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O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1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O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1234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71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5A22780-364A-491F-AB01-79559DA82F3C}" type="slidenum">
              <a:rPr lang="en-GB"/>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O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344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4275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O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2439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8560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1056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O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4000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O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8252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7081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O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91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0A51001-7477-4AFD-9573-3B1D7F88FF59}"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manual image 1"/>
          <p:cNvPicPr>
            <a:picLocks noChangeAspect="1" noChangeArrowheads="1"/>
          </p:cNvPicPr>
          <p:nvPr userDrawn="1"/>
        </p:nvPicPr>
        <p:blipFill>
          <a:blip r:embed="rId1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8C6D4F-2CA6-4CB8-8959-C517BE3FE2E2}" type="slidenum">
              <a:rPr lang="en-GB"/>
              <a:pPr/>
              <a:t>‹#›</a:t>
            </a:fld>
            <a:endParaRPr lang="en-GB"/>
          </a:p>
        </p:txBody>
      </p:sp>
      <p:grpSp>
        <p:nvGrpSpPr>
          <p:cNvPr id="1032" name="Group 7"/>
          <p:cNvGrpSpPr>
            <a:grpSpLocks/>
          </p:cNvGrpSpPr>
          <p:nvPr userDrawn="1"/>
        </p:nvGrpSpPr>
        <p:grpSpPr bwMode="auto">
          <a:xfrm>
            <a:off x="0" y="0"/>
            <a:ext cx="1143000" cy="1155700"/>
            <a:chOff x="342900" y="112712"/>
            <a:chExt cx="1090613" cy="1097545"/>
          </a:xfrm>
        </p:grpSpPr>
        <p:pic>
          <p:nvPicPr>
            <p:cNvPr id="1033" name="Picture 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342900" y="833353"/>
              <a:ext cx="1090613" cy="376904"/>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4F522F-D7DD-494F-AFD1-D7B06AEDE99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O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5/1/2016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53144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O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5/1/2016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0501323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O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5/1/2016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837472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O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5/1/2016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785650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O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5/1/2016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3423916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O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5/1/2016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616592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45.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jpeg"/><Relationship Id="rId9"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6.xml"/><Relationship Id="rId5" Type="http://schemas.openxmlformats.org/officeDocument/2006/relationships/image" Target="../media/image10.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8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8.xml"/><Relationship Id="rId5" Type="http://schemas.openxmlformats.org/officeDocument/2006/relationships/image" Target="../media/image11.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8.xml"/><Relationship Id="rId5" Type="http://schemas.openxmlformats.org/officeDocument/2006/relationships/image" Target="../media/image11.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84.xml"/><Relationship Id="rId5" Type="http://schemas.openxmlformats.org/officeDocument/2006/relationships/image" Target="../media/image2.emf"/><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84.xml"/><Relationship Id="rId5" Type="http://schemas.openxmlformats.org/officeDocument/2006/relationships/image" Target="../media/image2.emf"/><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84.xml"/><Relationship Id="rId5" Type="http://schemas.openxmlformats.org/officeDocument/2006/relationships/image" Target="../media/image2.emf"/><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84.xml"/><Relationship Id="rId5" Type="http://schemas.openxmlformats.org/officeDocument/2006/relationships/image" Target="../media/image11.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3.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www.oaaa.gov.om/About.aspx#Conference&#1575;&#1604;&#1605;&#1589;&#1583;&#1585;" TargetMode="External"/><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www.oaaa.gov.om/About.aspx" TargetMode="External"/><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emf"/><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umultirank.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emf"/></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emf"/></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emf"/></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emf"/></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16392" name="Text Box 8"/>
          <p:cNvSpPr txBox="1">
            <a:spLocks noChangeArrowheads="1"/>
          </p:cNvSpPr>
          <p:nvPr/>
        </p:nvSpPr>
        <p:spPr bwMode="auto">
          <a:xfrm>
            <a:off x="609600" y="282714"/>
            <a:ext cx="7848600" cy="707886"/>
          </a:xfrm>
          <a:prstGeom prst="rect">
            <a:avLst/>
          </a:prstGeom>
          <a:noFill/>
          <a:ln w="9525">
            <a:noFill/>
            <a:miter lim="800000"/>
            <a:headEnd/>
            <a:tailEnd/>
          </a:ln>
          <a:effectLst/>
        </p:spPr>
        <p:txBody>
          <a:bodyPr wrap="square">
            <a:spAutoFit/>
          </a:bodyPr>
          <a:lstStyle/>
          <a:p>
            <a:pPr algn="ctr">
              <a:spcBef>
                <a:spcPct val="50000"/>
              </a:spcBef>
              <a:defRPr/>
            </a:pPr>
            <a:r>
              <a:rPr lang="ar-OM" sz="4000" dirty="0" smtClean="0">
                <a:solidFill>
                  <a:srgbClr val="C00000"/>
                </a:solidFill>
                <a:effectLst>
                  <a:outerShdw blurRad="38100" dist="38100" dir="2700000" algn="tl">
                    <a:srgbClr val="C0C0C0"/>
                  </a:outerShdw>
                </a:effectLst>
              </a:rPr>
              <a:t>الهيئة العمانية للاعتماد الأكاديمي</a:t>
            </a:r>
            <a:endParaRPr lang="en-GB" sz="4000" dirty="0">
              <a:solidFill>
                <a:srgbClr val="C00000"/>
              </a:solidFill>
              <a:effectLst>
                <a:outerShdw blurRad="38100" dist="38100" dir="2700000" algn="tl">
                  <a:srgbClr val="C0C0C0"/>
                </a:outerShdw>
              </a:effectLst>
            </a:endParaRPr>
          </a:p>
        </p:txBody>
      </p:sp>
      <p:pic>
        <p:nvPicPr>
          <p:cNvPr id="7173"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96200" y="234397"/>
            <a:ext cx="973138" cy="908603"/>
          </a:xfrm>
          <a:prstGeom prst="rect">
            <a:avLst/>
          </a:prstGeom>
          <a:noFill/>
          <a:ln w="9525">
            <a:noFill/>
            <a:miter lim="800000"/>
            <a:headEnd/>
            <a:tailEnd/>
          </a:ln>
        </p:spPr>
      </p:pic>
      <p:sp>
        <p:nvSpPr>
          <p:cNvPr id="7" name="Rectangle 2"/>
          <p:cNvSpPr txBox="1">
            <a:spLocks noChangeArrowheads="1"/>
          </p:cNvSpPr>
          <p:nvPr/>
        </p:nvSpPr>
        <p:spPr bwMode="auto">
          <a:xfrm>
            <a:off x="381000" y="990600"/>
            <a:ext cx="4343400" cy="2743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kern="0" dirty="0" smtClean="0"/>
              <a:t/>
            </a:r>
            <a:br>
              <a:rPr lang="en-US" sz="2800" b="1" kern="0" dirty="0" smtClean="0"/>
            </a:br>
            <a:r>
              <a:rPr lang="ar-OM" sz="3600" kern="0" dirty="0" smtClean="0"/>
              <a:t>تدشين </a:t>
            </a:r>
            <a:r>
              <a:rPr lang="en-US" sz="3600" kern="0" dirty="0" smtClean="0"/>
              <a:t/>
            </a:r>
            <a:br>
              <a:rPr lang="en-US" sz="3600" kern="0" dirty="0" smtClean="0"/>
            </a:br>
            <a:r>
              <a:rPr lang="ar-OM" b="1" kern="0" dirty="0" smtClean="0"/>
              <a:t>دليل التقويم مقابل</a:t>
            </a:r>
            <a:r>
              <a:rPr lang="en-US" kern="0" dirty="0" smtClean="0"/>
              <a:t/>
            </a:r>
            <a:br>
              <a:rPr lang="en-US" kern="0" dirty="0" smtClean="0"/>
            </a:br>
            <a:r>
              <a:rPr lang="ar-OM" b="1" kern="0" dirty="0"/>
              <a:t>المعايير المؤسسية</a:t>
            </a:r>
            <a:endParaRPr lang="en-US" b="1" kern="0" dirty="0"/>
          </a:p>
        </p:txBody>
      </p:sp>
      <p:sp>
        <p:nvSpPr>
          <p:cNvPr id="8" name="Rectangle 3"/>
          <p:cNvSpPr txBox="1">
            <a:spLocks noChangeArrowheads="1"/>
          </p:cNvSpPr>
          <p:nvPr/>
        </p:nvSpPr>
        <p:spPr>
          <a:xfrm>
            <a:off x="457200" y="4114800"/>
            <a:ext cx="3429000" cy="17827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rtl="1">
              <a:buNone/>
            </a:pPr>
            <a:r>
              <a:rPr lang="ar-OM" sz="3000" b="1" kern="0" dirty="0" smtClean="0"/>
              <a:t>الاعتماد </a:t>
            </a:r>
            <a:r>
              <a:rPr lang="ar-OM" sz="3000" b="1" kern="0" dirty="0"/>
              <a:t>المؤسسي</a:t>
            </a:r>
            <a:r>
              <a:rPr lang="ar-OM" sz="3000" b="1" kern="0" dirty="0" smtClean="0"/>
              <a:t>:</a:t>
            </a:r>
          </a:p>
          <a:p>
            <a:pPr marL="0" indent="0" algn="r" rtl="1">
              <a:buNone/>
            </a:pPr>
            <a:r>
              <a:rPr lang="ar-OM" sz="3000" b="1" kern="0" dirty="0" smtClean="0"/>
              <a:t>المرحلة الثانية</a:t>
            </a:r>
          </a:p>
          <a:p>
            <a:pPr marL="0" indent="0" algn="r" rtl="1">
              <a:buNone/>
            </a:pPr>
            <a:endParaRPr lang="en-US" sz="2400" b="1" kern="0" dirty="0"/>
          </a:p>
          <a:p>
            <a:pPr marL="0" indent="0" algn="r" rtl="1">
              <a:buNone/>
            </a:pPr>
            <a:r>
              <a:rPr lang="ar-OM" sz="2000" b="1" kern="0" dirty="0" smtClean="0"/>
              <a:t>21 مارس 2016</a:t>
            </a:r>
          </a:p>
          <a:p>
            <a:pPr marL="0" indent="0" algn="r" rtl="1">
              <a:buNone/>
            </a:pPr>
            <a:r>
              <a:rPr lang="ar-OM" sz="2000" b="1" kern="0" dirty="0" smtClean="0"/>
              <a:t>فندق مجان </a:t>
            </a:r>
            <a:r>
              <a:rPr lang="ar-OM" sz="2000" b="1" kern="0" dirty="0" err="1" smtClean="0"/>
              <a:t>كونتنتال</a:t>
            </a:r>
            <a:r>
              <a:rPr lang="ar-OM" sz="2000" b="1" kern="0" dirty="0" smtClean="0"/>
              <a:t> - مسقط</a:t>
            </a:r>
            <a:endParaRPr lang="en-US" sz="2000" b="1" kern="0" dirty="0"/>
          </a:p>
        </p:txBody>
      </p:sp>
      <p:pic>
        <p:nvPicPr>
          <p:cNvPr id="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91100" y="1285398"/>
            <a:ext cx="3771900" cy="5267802"/>
          </a:xfrm>
          <a:prstGeom prst="rect">
            <a:avLst/>
          </a:prstGeom>
          <a:noFill/>
          <a:ln w="9525">
            <a:noFill/>
            <a:miter lim="800000"/>
            <a:headEnd/>
            <a:tailEnd/>
          </a:ln>
          <a:effectLst/>
          <a:extLst>
            <a:ext uri="{909E8E84-426E-40DD-AFC4-6F175D3DCCD1}">
              <a14:hiddenFill xmlns:a14="http://schemas.microsoft.com/office/drawing/2010/main">
                <a:solidFill>
                  <a:srgbClr val="4F81BD"/>
                </a:solidFill>
              </a14:hiddenFill>
            </a:ext>
          </a:extLst>
        </p:spPr>
      </p:pic>
    </p:spTree>
    <p:extLst>
      <p:ext uri="{BB962C8B-B14F-4D97-AF65-F5344CB8AC3E}">
        <p14:creationId xmlns:p14="http://schemas.microsoft.com/office/powerpoint/2010/main" val="2937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 name="Title 1"/>
          <p:cNvSpPr>
            <a:spLocks noGrp="1"/>
          </p:cNvSpPr>
          <p:nvPr>
            <p:ph type="ctrTitle"/>
          </p:nvPr>
        </p:nvSpPr>
        <p:spPr>
          <a:xfrm>
            <a:off x="685800" y="228600"/>
            <a:ext cx="7772400" cy="1470025"/>
          </a:xfrm>
        </p:spPr>
        <p:txBody>
          <a:bodyPr>
            <a:normAutofit fontScale="90000"/>
          </a:bodyPr>
          <a:lstStyle/>
          <a:p>
            <a:r>
              <a:rPr lang="ar-OM" b="1" dirty="0" smtClean="0">
                <a:effectLst>
                  <a:outerShdw blurRad="38100" dist="38100" dir="2700000" algn="tl">
                    <a:srgbClr val="C0C0C0"/>
                  </a:outerShdw>
                </a:effectLst>
                <a:latin typeface="Arial" charset="0"/>
                <a:cs typeface="Arial" charset="0"/>
              </a:rPr>
              <a:t>الهيئة العمانية للاعتماد الأكاديمي</a:t>
            </a:r>
            <a:r>
              <a:rPr lang="ar-OM" sz="4000" b="1" dirty="0" smtClean="0">
                <a:effectLst>
                  <a:outerShdw blurRad="38100" dist="38100" dir="2700000" algn="tl">
                    <a:srgbClr val="C0C0C0"/>
                  </a:outerShdw>
                </a:effectLst>
                <a:latin typeface="Arial" charset="0"/>
                <a:cs typeface="Arial" charset="0"/>
              </a:rPr>
              <a:t/>
            </a:r>
            <a:br>
              <a:rPr lang="ar-OM" sz="4000" b="1" dirty="0" smtClean="0">
                <a:effectLst>
                  <a:outerShdw blurRad="38100" dist="38100" dir="2700000" algn="tl">
                    <a:srgbClr val="C0C0C0"/>
                  </a:outerShdw>
                </a:effectLst>
                <a:latin typeface="Arial" charset="0"/>
                <a:cs typeface="Arial" charset="0"/>
              </a:rPr>
            </a:br>
            <a:r>
              <a:rPr lang="ar-OM" sz="3600" b="1" dirty="0" smtClean="0">
                <a:effectLst>
                  <a:outerShdw blurRad="38100" dist="38100" dir="2700000" algn="tl">
                    <a:srgbClr val="C0C0C0"/>
                  </a:outerShdw>
                </a:effectLst>
                <a:latin typeface="Arial" charset="0"/>
                <a:cs typeface="Arial" charset="0"/>
              </a:rPr>
              <a:t>المهام الرئيسية</a:t>
            </a:r>
            <a:r>
              <a:rPr lang="ar-OM" b="1" dirty="0" smtClean="0">
                <a:effectLst>
                  <a:outerShdw blurRad="38100" dist="38100" dir="2700000" algn="tl">
                    <a:srgbClr val="C0C0C0"/>
                  </a:outerShdw>
                </a:effectLst>
                <a:latin typeface="Arial" charset="0"/>
                <a:cs typeface="Arial" charset="0"/>
              </a:rPr>
              <a:t/>
            </a:r>
            <a:br>
              <a:rPr lang="ar-OM" b="1" dirty="0" smtClean="0">
                <a:effectLst>
                  <a:outerShdw blurRad="38100" dist="38100" dir="2700000" algn="tl">
                    <a:srgbClr val="C0C0C0"/>
                  </a:outerShdw>
                </a:effectLst>
                <a:latin typeface="Arial" charset="0"/>
                <a:cs typeface="Arial" charset="0"/>
              </a:rPr>
            </a:br>
            <a:endParaRPr lang="en-US" dirty="0"/>
          </a:p>
        </p:txBody>
      </p:sp>
      <p:grpSp>
        <p:nvGrpSpPr>
          <p:cNvPr id="9" name="Group 8"/>
          <p:cNvGrpSpPr/>
          <p:nvPr/>
        </p:nvGrpSpPr>
        <p:grpSpPr>
          <a:xfrm>
            <a:off x="-76200" y="109537"/>
            <a:ext cx="1676400" cy="1262063"/>
            <a:chOff x="7610475" y="533400"/>
            <a:chExt cx="1676400" cy="1262063"/>
          </a:xfrm>
        </p:grpSpPr>
        <p:sp>
          <p:nvSpPr>
            <p:cNvPr id="10"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الهيئة العمانية </a:t>
              </a:r>
            </a:p>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للاعتماد الأكاديمي</a:t>
              </a:r>
              <a:endParaRPr lang="en-GB" sz="1600" b="1" dirty="0">
                <a:solidFill>
                  <a:prstClr val="black"/>
                </a:solidFill>
                <a:effectLst>
                  <a:outerShdw blurRad="38100" dist="38100" dir="2700000" algn="tl">
                    <a:srgbClr val="C0C0C0"/>
                  </a:outerShdw>
                </a:effectLst>
              </a:endParaRPr>
            </a:p>
          </p:txBody>
        </p:sp>
        <p:pic>
          <p:nvPicPr>
            <p:cNvPr id="1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grpSp>
      <p:sp>
        <p:nvSpPr>
          <p:cNvPr id="12" name="Block Arc 11"/>
          <p:cNvSpPr/>
          <p:nvPr/>
        </p:nvSpPr>
        <p:spPr>
          <a:xfrm flipH="1" flipV="1">
            <a:off x="7510445" y="195245"/>
            <a:ext cx="7272355" cy="7272355"/>
          </a:xfrm>
          <a:prstGeom prst="blockArc">
            <a:avLst>
              <a:gd name="adj1" fmla="val 18900000"/>
              <a:gd name="adj2" fmla="val 2700000"/>
              <a:gd name="adj3" fmla="val 297"/>
            </a:avLst>
          </a:prstGeom>
          <a:solidFill>
            <a:srgbClr val="00B0F0"/>
          </a:solidFill>
          <a:ln>
            <a:solidFill>
              <a:schemeClr val="tx2">
                <a:lumMod val="60000"/>
                <a:lumOff val="40000"/>
              </a:schemeClr>
            </a:solidFill>
          </a:ln>
        </p:spPr>
        <p:style>
          <a:lnRef idx="2">
            <a:schemeClr val="accent2">
              <a:tint val="99000"/>
              <a:hueOff val="0"/>
              <a:satOff val="0"/>
              <a:lumOff val="0"/>
              <a:alphaOff val="0"/>
            </a:schemeClr>
          </a:lnRef>
          <a:fillRef idx="0">
            <a:schemeClr val="accent2">
              <a:tint val="99000"/>
              <a:hueOff val="0"/>
              <a:satOff val="0"/>
              <a:lumOff val="0"/>
              <a:alphaOff val="0"/>
            </a:schemeClr>
          </a:fillRef>
          <a:effectRef idx="0">
            <a:schemeClr val="accent2">
              <a:tint val="99000"/>
              <a:hueOff val="0"/>
              <a:satOff val="0"/>
              <a:lumOff val="0"/>
              <a:alphaOff val="0"/>
            </a:schemeClr>
          </a:effectRef>
          <a:fontRef idx="minor">
            <a:schemeClr val="tx1">
              <a:hueOff val="0"/>
              <a:satOff val="0"/>
              <a:lumOff val="0"/>
              <a:alphaOff val="0"/>
            </a:schemeClr>
          </a:fontRef>
        </p:style>
      </p:sp>
      <p:sp>
        <p:nvSpPr>
          <p:cNvPr id="14" name="Oval 13"/>
          <p:cNvSpPr/>
          <p:nvPr/>
        </p:nvSpPr>
        <p:spPr>
          <a:xfrm>
            <a:off x="7823373" y="1295400"/>
            <a:ext cx="711027" cy="711027"/>
          </a:xfrm>
          <a:prstGeom prst="ellipse">
            <a:avLst/>
          </a:prstGeom>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Oval 16"/>
          <p:cNvSpPr/>
          <p:nvPr/>
        </p:nvSpPr>
        <p:spPr>
          <a:xfrm>
            <a:off x="7239000" y="3005735"/>
            <a:ext cx="711027" cy="711027"/>
          </a:xfrm>
          <a:prstGeom prst="ellipse">
            <a:avLst/>
          </a:prstGeom>
          <a:ln>
            <a:solidFill>
              <a:schemeClr val="tx1"/>
            </a:solidFill>
          </a:ln>
        </p:spPr>
        <p:style>
          <a:lnRef idx="2">
            <a:schemeClr val="accent2">
              <a:shade val="80000"/>
              <a:hueOff val="0"/>
              <a:satOff val="-11208"/>
              <a:lumOff val="1270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Oval 18"/>
          <p:cNvSpPr/>
          <p:nvPr/>
        </p:nvSpPr>
        <p:spPr>
          <a:xfrm>
            <a:off x="7213773" y="3889851"/>
            <a:ext cx="711027" cy="711027"/>
          </a:xfrm>
          <a:prstGeom prst="ellipse">
            <a:avLst/>
          </a:prstGeom>
          <a:ln>
            <a:solidFill>
              <a:schemeClr val="tx1"/>
            </a:solidFill>
          </a:ln>
        </p:spPr>
        <p:style>
          <a:lnRef idx="2">
            <a:schemeClr val="accent2">
              <a:shade val="80000"/>
              <a:hueOff val="0"/>
              <a:satOff val="-16811"/>
              <a:lumOff val="1905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Oval 20"/>
          <p:cNvSpPr/>
          <p:nvPr/>
        </p:nvSpPr>
        <p:spPr>
          <a:xfrm>
            <a:off x="7463653" y="4811841"/>
            <a:ext cx="711027" cy="711027"/>
          </a:xfrm>
          <a:prstGeom prst="ellipse">
            <a:avLst/>
          </a:prstGeom>
          <a:ln>
            <a:solidFill>
              <a:schemeClr val="tx1"/>
            </a:solidFill>
          </a:ln>
        </p:spPr>
        <p:style>
          <a:lnRef idx="2">
            <a:schemeClr val="accent2">
              <a:shade val="80000"/>
              <a:hueOff val="0"/>
              <a:satOff val="-22415"/>
              <a:lumOff val="2540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Oval 22"/>
          <p:cNvSpPr/>
          <p:nvPr/>
        </p:nvSpPr>
        <p:spPr>
          <a:xfrm>
            <a:off x="7874086" y="5596100"/>
            <a:ext cx="711027" cy="711027"/>
          </a:xfrm>
          <a:prstGeom prst="ellipse">
            <a:avLst/>
          </a:prstGeom>
          <a:ln>
            <a:solidFill>
              <a:schemeClr val="tx1"/>
            </a:solidFill>
          </a:ln>
        </p:spPr>
        <p:style>
          <a:lnRef idx="2">
            <a:schemeClr val="accent2">
              <a:shade val="80000"/>
              <a:hueOff val="0"/>
              <a:satOff val="-28019"/>
              <a:lumOff val="3175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eform 23"/>
          <p:cNvSpPr/>
          <p:nvPr/>
        </p:nvSpPr>
        <p:spPr>
          <a:xfrm>
            <a:off x="1225867" y="2162625"/>
            <a:ext cx="6597507" cy="639925"/>
          </a:xfrm>
          <a:custGeom>
            <a:avLst/>
            <a:gdLst>
              <a:gd name="connsiteX0" fmla="*/ 0 w 6406396"/>
              <a:gd name="connsiteY0" fmla="*/ 0 h 568821"/>
              <a:gd name="connsiteX1" fmla="*/ 6406396 w 6406396"/>
              <a:gd name="connsiteY1" fmla="*/ 0 h 568821"/>
              <a:gd name="connsiteX2" fmla="*/ 6406396 w 6406396"/>
              <a:gd name="connsiteY2" fmla="*/ 568821 h 568821"/>
              <a:gd name="connsiteX3" fmla="*/ 0 w 6406396"/>
              <a:gd name="connsiteY3" fmla="*/ 568821 h 568821"/>
              <a:gd name="connsiteX4" fmla="*/ 0 w 6406396"/>
              <a:gd name="connsiteY4" fmla="*/ 0 h 5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96" h="568821">
                <a:moveTo>
                  <a:pt x="0" y="0"/>
                </a:moveTo>
                <a:lnTo>
                  <a:pt x="6406396" y="0"/>
                </a:lnTo>
                <a:lnTo>
                  <a:pt x="6406396" y="568821"/>
                </a:lnTo>
                <a:lnTo>
                  <a:pt x="0" y="568821"/>
                </a:lnTo>
                <a:lnTo>
                  <a:pt x="0" y="0"/>
                </a:lnTo>
                <a:close/>
              </a:path>
            </a:pathLst>
          </a:custGeom>
          <a:solidFill>
            <a:srgbClr val="1D4779"/>
          </a:solidFill>
        </p:spPr>
        <p:style>
          <a:lnRef idx="2">
            <a:schemeClr val="lt1">
              <a:hueOff val="0"/>
              <a:satOff val="0"/>
              <a:lumOff val="0"/>
              <a:alphaOff val="0"/>
            </a:schemeClr>
          </a:lnRef>
          <a:fillRef idx="1">
            <a:schemeClr val="accent2">
              <a:shade val="80000"/>
              <a:hueOff val="0"/>
              <a:satOff val="-5604"/>
              <a:lumOff val="6350"/>
              <a:alphaOff val="0"/>
            </a:schemeClr>
          </a:fillRef>
          <a:effectRef idx="0">
            <a:schemeClr val="accent2">
              <a:shade val="80000"/>
              <a:hueOff val="0"/>
              <a:satOff val="-5604"/>
              <a:lumOff val="6350"/>
              <a:alphaOff val="0"/>
            </a:schemeClr>
          </a:effectRef>
          <a:fontRef idx="minor">
            <a:schemeClr val="lt1"/>
          </a:fontRef>
        </p:style>
        <p:txBody>
          <a:bodyPr spcFirstLastPara="0" vert="horz" wrap="square" lIns="451502" tIns="45720" rIns="45720" bIns="45720" numCol="1" spcCol="1270" anchor="ctr" anchorCtr="0">
            <a:noAutofit/>
          </a:bodyPr>
          <a:lstStyle/>
          <a:p>
            <a:pPr lvl="0" algn="ctr" rtl="1"/>
            <a:r>
              <a:rPr lang="ar-OM" sz="2200" b="1" dirty="0" smtClean="0"/>
              <a:t>     اعتماد </a:t>
            </a:r>
            <a:r>
              <a:rPr lang="ar-OM" sz="2200" b="1" dirty="0"/>
              <a:t>مؤسسات التعليم العالي </a:t>
            </a:r>
            <a:r>
              <a:rPr lang="ar-OM" sz="2200" b="1" dirty="0">
                <a:solidFill>
                  <a:srgbClr val="FFFF00"/>
                </a:solidFill>
              </a:rPr>
              <a:t>(الحكومية والخاصة</a:t>
            </a:r>
            <a:r>
              <a:rPr lang="ar-OM" sz="2200" b="1" dirty="0" smtClean="0">
                <a:solidFill>
                  <a:srgbClr val="FFFF00"/>
                </a:solidFill>
              </a:rPr>
              <a:t>)</a:t>
            </a:r>
            <a:endParaRPr lang="en-US" sz="2200" dirty="0"/>
          </a:p>
        </p:txBody>
      </p:sp>
      <p:sp>
        <p:nvSpPr>
          <p:cNvPr id="25" name="Oval 24"/>
          <p:cNvSpPr/>
          <p:nvPr/>
        </p:nvSpPr>
        <p:spPr>
          <a:xfrm>
            <a:off x="7467859" y="2091523"/>
            <a:ext cx="711027" cy="711027"/>
          </a:xfrm>
          <a:prstGeom prst="ellipse">
            <a:avLst/>
          </a:prstGeom>
          <a:ln>
            <a:solidFill>
              <a:schemeClr val="tx1"/>
            </a:solidFill>
          </a:ln>
        </p:spPr>
        <p:style>
          <a:lnRef idx="2">
            <a:schemeClr val="accent2">
              <a:shade val="80000"/>
              <a:hueOff val="0"/>
              <a:satOff val="-5604"/>
              <a:lumOff val="635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36837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21" presetClass="emph" presetSubtype="0" fill="hold" grpId="0" nodeType="withEffect">
                                  <p:stCondLst>
                                    <p:cond delay="0"/>
                                  </p:stCondLst>
                                  <p:childTnLst>
                                    <p:animClr clrSpc="hsl" dir="cw">
                                      <p:cBhvr override="childStyle">
                                        <p:cTn id="8" dur="500" fill="hold"/>
                                        <p:tgtEl>
                                          <p:spTgt spid="24"/>
                                        </p:tgtEl>
                                        <p:attrNameLst>
                                          <p:attrName>style.color</p:attrName>
                                        </p:attrNameLst>
                                      </p:cBhvr>
                                      <p:by>
                                        <p:hsl h="7200000" s="0" l="0"/>
                                      </p:by>
                                    </p:animClr>
                                    <p:animClr clrSpc="hsl" dir="cw">
                                      <p:cBhvr>
                                        <p:cTn id="9" dur="500" fill="hold"/>
                                        <p:tgtEl>
                                          <p:spTgt spid="24"/>
                                        </p:tgtEl>
                                        <p:attrNameLst>
                                          <p:attrName>fillcolor</p:attrName>
                                        </p:attrNameLst>
                                      </p:cBhvr>
                                      <p:by>
                                        <p:hsl h="7200000" s="0" l="0"/>
                                      </p:by>
                                    </p:animClr>
                                    <p:animClr clrSpc="hsl" dir="cw">
                                      <p:cBhvr>
                                        <p:cTn id="10" dur="500" fill="hold"/>
                                        <p:tgtEl>
                                          <p:spTgt spid="24"/>
                                        </p:tgtEl>
                                        <p:attrNameLst>
                                          <p:attrName>stroke.color</p:attrName>
                                        </p:attrNameLst>
                                      </p:cBhvr>
                                      <p:by>
                                        <p:hsl h="7200000" s="0" l="0"/>
                                      </p:by>
                                    </p:animClr>
                                    <p:set>
                                      <p:cBhvr>
                                        <p:cTn id="11"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674920" y="2"/>
            <a:ext cx="8229600" cy="1146175"/>
          </a:xfrm>
        </p:spPr>
        <p:txBody>
          <a:bodyPr/>
          <a:lstStyle/>
          <a:p>
            <a:pPr>
              <a:defRPr/>
            </a:pPr>
            <a:r>
              <a:rPr lang="en-US" sz="3600" b="1" dirty="0">
                <a:solidFill>
                  <a:schemeClr val="tx1"/>
                </a:solidFill>
                <a:effectLst>
                  <a:outerShdw blurRad="38100" dist="38100" dir="2700000" algn="tl">
                    <a:srgbClr val="000000">
                      <a:alpha val="43137"/>
                    </a:srgbClr>
                  </a:outerShdw>
                </a:effectLst>
              </a:rPr>
              <a:t>OAAA Roles &amp; Responsibilities</a:t>
            </a: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3" name="Group 7"/>
          <p:cNvGrpSpPr>
            <a:grpSpLocks/>
          </p:cNvGrpSpPr>
          <p:nvPr/>
        </p:nvGrpSpPr>
        <p:grpSpPr bwMode="auto">
          <a:xfrm>
            <a:off x="76200"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8" name="Block Arc 7"/>
          <p:cNvSpPr/>
          <p:nvPr/>
        </p:nvSpPr>
        <p:spPr>
          <a:xfrm>
            <a:off x="-4958579" y="182895"/>
            <a:ext cx="7272355" cy="7272355"/>
          </a:xfrm>
          <a:prstGeom prst="blockArc">
            <a:avLst>
              <a:gd name="adj1" fmla="val 18900000"/>
              <a:gd name="adj2" fmla="val 2700000"/>
              <a:gd name="adj3" fmla="val 297"/>
            </a:avLst>
          </a:prstGeom>
        </p:spPr>
        <p:style>
          <a:lnRef idx="2">
            <a:schemeClr val="accent2">
              <a:tint val="99000"/>
              <a:hueOff val="0"/>
              <a:satOff val="0"/>
              <a:lumOff val="0"/>
              <a:alphaOff val="0"/>
            </a:schemeClr>
          </a:lnRef>
          <a:fillRef idx="0">
            <a:schemeClr val="accent2">
              <a:tint val="99000"/>
              <a:hueOff val="0"/>
              <a:satOff val="0"/>
              <a:lumOff val="0"/>
              <a:alphaOff val="0"/>
            </a:schemeClr>
          </a:fillRef>
          <a:effectRef idx="0">
            <a:schemeClr val="accent2">
              <a:tint val="99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1570095" y="1254246"/>
            <a:ext cx="6874291" cy="837277"/>
          </a:xfrm>
          <a:custGeom>
            <a:avLst/>
            <a:gdLst>
              <a:gd name="connsiteX0" fmla="*/ 0 w 6874291"/>
              <a:gd name="connsiteY0" fmla="*/ 0 h 837277"/>
              <a:gd name="connsiteX1" fmla="*/ 6874291 w 6874291"/>
              <a:gd name="connsiteY1" fmla="*/ 0 h 837277"/>
              <a:gd name="connsiteX2" fmla="*/ 6874291 w 6874291"/>
              <a:gd name="connsiteY2" fmla="*/ 837277 h 837277"/>
              <a:gd name="connsiteX3" fmla="*/ 0 w 6874291"/>
              <a:gd name="connsiteY3" fmla="*/ 837277 h 837277"/>
              <a:gd name="connsiteX4" fmla="*/ 0 w 6874291"/>
              <a:gd name="connsiteY4" fmla="*/ 0 h 837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4291" h="837277">
                <a:moveTo>
                  <a:pt x="0" y="0"/>
                </a:moveTo>
                <a:lnTo>
                  <a:pt x="6874291" y="0"/>
                </a:lnTo>
                <a:lnTo>
                  <a:pt x="6874291" y="837277"/>
                </a:lnTo>
                <a:lnTo>
                  <a:pt x="0" y="837277"/>
                </a:lnTo>
                <a:lnTo>
                  <a:pt x="0" y="0"/>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45150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Developing a system for institutional and program accreditation</a:t>
            </a:r>
            <a:endParaRPr lang="en-US" sz="1800" kern="1200" dirty="0"/>
          </a:p>
        </p:txBody>
      </p:sp>
      <p:sp>
        <p:nvSpPr>
          <p:cNvPr id="10" name="Oval 9"/>
          <p:cNvSpPr/>
          <p:nvPr/>
        </p:nvSpPr>
        <p:spPr>
          <a:xfrm>
            <a:off x="1228262" y="1331017"/>
            <a:ext cx="711027" cy="711027"/>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051670" y="2255244"/>
            <a:ext cx="6406396" cy="568821"/>
          </a:xfrm>
          <a:custGeom>
            <a:avLst/>
            <a:gdLst>
              <a:gd name="connsiteX0" fmla="*/ 0 w 6406396"/>
              <a:gd name="connsiteY0" fmla="*/ 0 h 568821"/>
              <a:gd name="connsiteX1" fmla="*/ 6406396 w 6406396"/>
              <a:gd name="connsiteY1" fmla="*/ 0 h 568821"/>
              <a:gd name="connsiteX2" fmla="*/ 6406396 w 6406396"/>
              <a:gd name="connsiteY2" fmla="*/ 568821 h 568821"/>
              <a:gd name="connsiteX3" fmla="*/ 0 w 6406396"/>
              <a:gd name="connsiteY3" fmla="*/ 568821 h 568821"/>
              <a:gd name="connsiteX4" fmla="*/ 0 w 6406396"/>
              <a:gd name="connsiteY4" fmla="*/ 0 h 5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96" h="568821">
                <a:moveTo>
                  <a:pt x="0" y="0"/>
                </a:moveTo>
                <a:lnTo>
                  <a:pt x="6406396" y="0"/>
                </a:lnTo>
                <a:lnTo>
                  <a:pt x="6406396" y="568821"/>
                </a:lnTo>
                <a:lnTo>
                  <a:pt x="0" y="568821"/>
                </a:lnTo>
                <a:lnTo>
                  <a:pt x="0" y="0"/>
                </a:lnTo>
                <a:close/>
              </a:path>
            </a:pathLst>
          </a:custGeom>
        </p:spPr>
        <p:style>
          <a:lnRef idx="2">
            <a:schemeClr val="lt1">
              <a:hueOff val="0"/>
              <a:satOff val="0"/>
              <a:lumOff val="0"/>
              <a:alphaOff val="0"/>
            </a:schemeClr>
          </a:lnRef>
          <a:fillRef idx="1">
            <a:schemeClr val="accent2">
              <a:shade val="80000"/>
              <a:hueOff val="0"/>
              <a:satOff val="-5604"/>
              <a:lumOff val="6350"/>
              <a:alphaOff val="0"/>
            </a:schemeClr>
          </a:fillRef>
          <a:effectRef idx="0">
            <a:schemeClr val="accent2">
              <a:shade val="80000"/>
              <a:hueOff val="0"/>
              <a:satOff val="-5604"/>
              <a:lumOff val="6350"/>
              <a:alphaOff val="0"/>
            </a:schemeClr>
          </a:effectRef>
          <a:fontRef idx="minor">
            <a:schemeClr val="lt1"/>
          </a:fontRef>
        </p:style>
        <p:txBody>
          <a:bodyPr spcFirstLastPara="0" vert="horz" wrap="square" lIns="45150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Accrediting public and private HEIs and academic programs</a:t>
            </a:r>
            <a:endParaRPr lang="en-US" sz="1800" kern="1200" dirty="0"/>
          </a:p>
        </p:txBody>
      </p:sp>
      <p:sp>
        <p:nvSpPr>
          <p:cNvPr id="13" name="Freeform 12"/>
          <p:cNvSpPr/>
          <p:nvPr/>
        </p:nvSpPr>
        <p:spPr>
          <a:xfrm>
            <a:off x="2265627" y="3108369"/>
            <a:ext cx="6192440" cy="568821"/>
          </a:xfrm>
          <a:custGeom>
            <a:avLst/>
            <a:gdLst>
              <a:gd name="connsiteX0" fmla="*/ 0 w 6192440"/>
              <a:gd name="connsiteY0" fmla="*/ 0 h 568821"/>
              <a:gd name="connsiteX1" fmla="*/ 6192440 w 6192440"/>
              <a:gd name="connsiteY1" fmla="*/ 0 h 568821"/>
              <a:gd name="connsiteX2" fmla="*/ 6192440 w 6192440"/>
              <a:gd name="connsiteY2" fmla="*/ 568821 h 568821"/>
              <a:gd name="connsiteX3" fmla="*/ 0 w 6192440"/>
              <a:gd name="connsiteY3" fmla="*/ 568821 h 568821"/>
              <a:gd name="connsiteX4" fmla="*/ 0 w 6192440"/>
              <a:gd name="connsiteY4" fmla="*/ 0 h 5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2440" h="568821">
                <a:moveTo>
                  <a:pt x="0" y="0"/>
                </a:moveTo>
                <a:lnTo>
                  <a:pt x="6192440" y="0"/>
                </a:lnTo>
                <a:lnTo>
                  <a:pt x="6192440" y="568821"/>
                </a:lnTo>
                <a:lnTo>
                  <a:pt x="0" y="568821"/>
                </a:lnTo>
                <a:lnTo>
                  <a:pt x="0" y="0"/>
                </a:lnTo>
                <a:close/>
              </a:path>
            </a:pathLst>
          </a:custGeom>
        </p:spPr>
        <p:style>
          <a:lnRef idx="2">
            <a:schemeClr val="lt1">
              <a:hueOff val="0"/>
              <a:satOff val="0"/>
              <a:lumOff val="0"/>
              <a:alphaOff val="0"/>
            </a:schemeClr>
          </a:lnRef>
          <a:fillRef idx="1">
            <a:schemeClr val="accent2">
              <a:shade val="80000"/>
              <a:hueOff val="0"/>
              <a:satOff val="-11208"/>
              <a:lumOff val="12701"/>
              <a:alphaOff val="0"/>
            </a:schemeClr>
          </a:fillRef>
          <a:effectRef idx="0">
            <a:schemeClr val="accent2">
              <a:shade val="80000"/>
              <a:hueOff val="0"/>
              <a:satOff val="-11208"/>
              <a:lumOff val="12701"/>
              <a:alphaOff val="0"/>
            </a:schemeClr>
          </a:effectRef>
          <a:fontRef idx="minor">
            <a:schemeClr val="lt1"/>
          </a:fontRef>
        </p:style>
        <p:txBody>
          <a:bodyPr spcFirstLastPara="0" vert="horz" wrap="square" lIns="45150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Conducting Quality Audits of HEIs</a:t>
            </a:r>
            <a:endParaRPr lang="en-US" sz="1800" kern="1200" dirty="0"/>
          </a:p>
        </p:txBody>
      </p:sp>
      <p:sp>
        <p:nvSpPr>
          <p:cNvPr id="14" name="Oval 13"/>
          <p:cNvSpPr/>
          <p:nvPr/>
        </p:nvSpPr>
        <p:spPr>
          <a:xfrm>
            <a:off x="1910113" y="3037266"/>
            <a:ext cx="711027" cy="711027"/>
          </a:xfrm>
          <a:prstGeom prst="ellipse">
            <a:avLst/>
          </a:prstGeom>
        </p:spPr>
        <p:style>
          <a:lnRef idx="2">
            <a:schemeClr val="accent2">
              <a:shade val="80000"/>
              <a:hueOff val="0"/>
              <a:satOff val="-11208"/>
              <a:lumOff val="1270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2265627" y="3960953"/>
            <a:ext cx="6192440" cy="568821"/>
          </a:xfrm>
          <a:custGeom>
            <a:avLst/>
            <a:gdLst>
              <a:gd name="connsiteX0" fmla="*/ 0 w 6192440"/>
              <a:gd name="connsiteY0" fmla="*/ 0 h 568821"/>
              <a:gd name="connsiteX1" fmla="*/ 6192440 w 6192440"/>
              <a:gd name="connsiteY1" fmla="*/ 0 h 568821"/>
              <a:gd name="connsiteX2" fmla="*/ 6192440 w 6192440"/>
              <a:gd name="connsiteY2" fmla="*/ 568821 h 568821"/>
              <a:gd name="connsiteX3" fmla="*/ 0 w 6192440"/>
              <a:gd name="connsiteY3" fmla="*/ 568821 h 568821"/>
              <a:gd name="connsiteX4" fmla="*/ 0 w 6192440"/>
              <a:gd name="connsiteY4" fmla="*/ 0 h 5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2440" h="568821">
                <a:moveTo>
                  <a:pt x="0" y="0"/>
                </a:moveTo>
                <a:lnTo>
                  <a:pt x="6192440" y="0"/>
                </a:lnTo>
                <a:lnTo>
                  <a:pt x="6192440" y="568821"/>
                </a:lnTo>
                <a:lnTo>
                  <a:pt x="0" y="568821"/>
                </a:lnTo>
                <a:lnTo>
                  <a:pt x="0" y="0"/>
                </a:lnTo>
                <a:close/>
              </a:path>
            </a:pathLst>
          </a:custGeom>
        </p:spPr>
        <p:style>
          <a:lnRef idx="2">
            <a:schemeClr val="lt1">
              <a:hueOff val="0"/>
              <a:satOff val="0"/>
              <a:lumOff val="0"/>
              <a:alphaOff val="0"/>
            </a:schemeClr>
          </a:lnRef>
          <a:fillRef idx="1">
            <a:schemeClr val="accent2">
              <a:shade val="80000"/>
              <a:hueOff val="0"/>
              <a:satOff val="-16811"/>
              <a:lumOff val="19051"/>
              <a:alphaOff val="0"/>
            </a:schemeClr>
          </a:fillRef>
          <a:effectRef idx="0">
            <a:schemeClr val="accent2">
              <a:shade val="80000"/>
              <a:hueOff val="0"/>
              <a:satOff val="-16811"/>
              <a:lumOff val="19051"/>
              <a:alphaOff val="0"/>
            </a:schemeClr>
          </a:effectRef>
          <a:fontRef idx="minor">
            <a:schemeClr val="lt1"/>
          </a:fontRef>
        </p:style>
        <p:txBody>
          <a:bodyPr spcFirstLastPara="0" vert="horz" wrap="square" lIns="45150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Establishing a procedure for recognising foreign programs offered in Oman</a:t>
            </a:r>
            <a:endParaRPr lang="en-US" sz="1800" kern="1200" dirty="0"/>
          </a:p>
        </p:txBody>
      </p:sp>
      <p:sp>
        <p:nvSpPr>
          <p:cNvPr id="16" name="Oval 15"/>
          <p:cNvSpPr/>
          <p:nvPr/>
        </p:nvSpPr>
        <p:spPr>
          <a:xfrm>
            <a:off x="1910113" y="3889851"/>
            <a:ext cx="711027" cy="711027"/>
          </a:xfrm>
          <a:prstGeom prst="ellipse">
            <a:avLst/>
          </a:prstGeom>
        </p:spPr>
        <p:style>
          <a:lnRef idx="2">
            <a:schemeClr val="accent2">
              <a:shade val="80000"/>
              <a:hueOff val="0"/>
              <a:satOff val="-16811"/>
              <a:lumOff val="1905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2051670" y="4814078"/>
            <a:ext cx="6406396" cy="568821"/>
          </a:xfrm>
          <a:custGeom>
            <a:avLst/>
            <a:gdLst>
              <a:gd name="connsiteX0" fmla="*/ 0 w 6406396"/>
              <a:gd name="connsiteY0" fmla="*/ 0 h 568821"/>
              <a:gd name="connsiteX1" fmla="*/ 6406396 w 6406396"/>
              <a:gd name="connsiteY1" fmla="*/ 0 h 568821"/>
              <a:gd name="connsiteX2" fmla="*/ 6406396 w 6406396"/>
              <a:gd name="connsiteY2" fmla="*/ 568821 h 568821"/>
              <a:gd name="connsiteX3" fmla="*/ 0 w 6406396"/>
              <a:gd name="connsiteY3" fmla="*/ 568821 h 568821"/>
              <a:gd name="connsiteX4" fmla="*/ 0 w 6406396"/>
              <a:gd name="connsiteY4" fmla="*/ 0 h 5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96" h="568821">
                <a:moveTo>
                  <a:pt x="0" y="0"/>
                </a:moveTo>
                <a:lnTo>
                  <a:pt x="6406396" y="0"/>
                </a:lnTo>
                <a:lnTo>
                  <a:pt x="6406396" y="568821"/>
                </a:lnTo>
                <a:lnTo>
                  <a:pt x="0" y="568821"/>
                </a:lnTo>
                <a:lnTo>
                  <a:pt x="0" y="0"/>
                </a:lnTo>
                <a:close/>
              </a:path>
            </a:pathLst>
          </a:custGeom>
        </p:spPr>
        <p:style>
          <a:lnRef idx="2">
            <a:schemeClr val="lt1">
              <a:hueOff val="0"/>
              <a:satOff val="0"/>
              <a:lumOff val="0"/>
              <a:alphaOff val="0"/>
            </a:schemeClr>
          </a:lnRef>
          <a:fillRef idx="1">
            <a:schemeClr val="accent2">
              <a:shade val="80000"/>
              <a:hueOff val="0"/>
              <a:satOff val="-22415"/>
              <a:lumOff val="25402"/>
              <a:alphaOff val="0"/>
            </a:schemeClr>
          </a:fillRef>
          <a:effectRef idx="0">
            <a:schemeClr val="accent2">
              <a:shade val="80000"/>
              <a:hueOff val="0"/>
              <a:satOff val="-22415"/>
              <a:lumOff val="25402"/>
              <a:alphaOff val="0"/>
            </a:schemeClr>
          </a:effectRef>
          <a:fontRef idx="minor">
            <a:schemeClr val="lt1"/>
          </a:fontRef>
        </p:style>
        <p:txBody>
          <a:bodyPr spcFirstLastPara="0" vert="horz" wrap="square" lIns="45150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Signing mutual recognition </a:t>
            </a:r>
            <a:r>
              <a:rPr lang="en-US" sz="1800" kern="1200" dirty="0" err="1" smtClean="0"/>
              <a:t>MoUs</a:t>
            </a:r>
            <a:r>
              <a:rPr lang="en-US" sz="1800" kern="1200" dirty="0" smtClean="0"/>
              <a:t> with external QA agencies</a:t>
            </a:r>
            <a:endParaRPr lang="en-GB" sz="1800" kern="1200" dirty="0"/>
          </a:p>
        </p:txBody>
      </p:sp>
      <p:sp>
        <p:nvSpPr>
          <p:cNvPr id="18" name="Oval 17"/>
          <p:cNvSpPr/>
          <p:nvPr/>
        </p:nvSpPr>
        <p:spPr>
          <a:xfrm>
            <a:off x="1696156" y="4742975"/>
            <a:ext cx="711027" cy="711027"/>
          </a:xfrm>
          <a:prstGeom prst="ellipse">
            <a:avLst/>
          </a:prstGeom>
        </p:spPr>
        <p:style>
          <a:lnRef idx="2">
            <a:schemeClr val="accent2">
              <a:shade val="80000"/>
              <a:hueOff val="0"/>
              <a:satOff val="-22415"/>
              <a:lumOff val="2540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1583775" y="5667203"/>
            <a:ext cx="6874291" cy="568821"/>
          </a:xfrm>
          <a:custGeom>
            <a:avLst/>
            <a:gdLst>
              <a:gd name="connsiteX0" fmla="*/ 0 w 6874291"/>
              <a:gd name="connsiteY0" fmla="*/ 0 h 568821"/>
              <a:gd name="connsiteX1" fmla="*/ 6874291 w 6874291"/>
              <a:gd name="connsiteY1" fmla="*/ 0 h 568821"/>
              <a:gd name="connsiteX2" fmla="*/ 6874291 w 6874291"/>
              <a:gd name="connsiteY2" fmla="*/ 568821 h 568821"/>
              <a:gd name="connsiteX3" fmla="*/ 0 w 6874291"/>
              <a:gd name="connsiteY3" fmla="*/ 568821 h 568821"/>
              <a:gd name="connsiteX4" fmla="*/ 0 w 6874291"/>
              <a:gd name="connsiteY4" fmla="*/ 0 h 5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4291" h="568821">
                <a:moveTo>
                  <a:pt x="0" y="0"/>
                </a:moveTo>
                <a:lnTo>
                  <a:pt x="6874291" y="0"/>
                </a:lnTo>
                <a:lnTo>
                  <a:pt x="6874291" y="568821"/>
                </a:lnTo>
                <a:lnTo>
                  <a:pt x="0" y="568821"/>
                </a:lnTo>
                <a:lnTo>
                  <a:pt x="0" y="0"/>
                </a:lnTo>
                <a:close/>
              </a:path>
            </a:pathLst>
          </a:custGeom>
        </p:spPr>
        <p:style>
          <a:lnRef idx="2">
            <a:schemeClr val="lt1">
              <a:hueOff val="0"/>
              <a:satOff val="0"/>
              <a:lumOff val="0"/>
              <a:alphaOff val="0"/>
            </a:schemeClr>
          </a:lnRef>
          <a:fillRef idx="1">
            <a:schemeClr val="accent2">
              <a:shade val="80000"/>
              <a:hueOff val="0"/>
              <a:satOff val="-28019"/>
              <a:lumOff val="31752"/>
              <a:alphaOff val="0"/>
            </a:schemeClr>
          </a:fillRef>
          <a:effectRef idx="0">
            <a:schemeClr val="accent2">
              <a:shade val="80000"/>
              <a:hueOff val="0"/>
              <a:satOff val="-28019"/>
              <a:lumOff val="31752"/>
              <a:alphaOff val="0"/>
            </a:schemeClr>
          </a:effectRef>
          <a:fontRef idx="minor">
            <a:schemeClr val="lt1"/>
          </a:fontRef>
        </p:style>
        <p:txBody>
          <a:bodyPr spcFirstLastPara="0" vert="horz" wrap="square" lIns="451502" tIns="45720" rIns="45720" bIns="45720" numCol="1" spcCol="1270" anchor="ctr"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dirty="0" smtClean="0"/>
              <a:t>Updating and maintaining the OQF</a:t>
            </a:r>
          </a:p>
          <a:p>
            <a:pPr lvl="0" algn="l" defTabSz="800100">
              <a:lnSpc>
                <a:spcPct val="90000"/>
              </a:lnSpc>
              <a:spcBef>
                <a:spcPct val="0"/>
              </a:spcBef>
              <a:spcAft>
                <a:spcPct val="35000"/>
              </a:spcAft>
            </a:pPr>
            <a:endParaRPr lang="en-US" sz="1500" kern="1200" dirty="0"/>
          </a:p>
        </p:txBody>
      </p:sp>
      <p:sp>
        <p:nvSpPr>
          <p:cNvPr id="20" name="Oval 19"/>
          <p:cNvSpPr/>
          <p:nvPr/>
        </p:nvSpPr>
        <p:spPr>
          <a:xfrm>
            <a:off x="1228262" y="5596100"/>
            <a:ext cx="711027" cy="711027"/>
          </a:xfrm>
          <a:prstGeom prst="ellipse">
            <a:avLst/>
          </a:prstGeom>
        </p:spPr>
        <p:style>
          <a:lnRef idx="2">
            <a:schemeClr val="accent2">
              <a:shade val="80000"/>
              <a:hueOff val="0"/>
              <a:satOff val="-28019"/>
              <a:lumOff val="3175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reeform 22"/>
          <p:cNvSpPr/>
          <p:nvPr/>
        </p:nvSpPr>
        <p:spPr>
          <a:xfrm>
            <a:off x="2051670" y="2262588"/>
            <a:ext cx="6406396" cy="568821"/>
          </a:xfrm>
          <a:custGeom>
            <a:avLst/>
            <a:gdLst>
              <a:gd name="connsiteX0" fmla="*/ 0 w 6406396"/>
              <a:gd name="connsiteY0" fmla="*/ 0 h 568821"/>
              <a:gd name="connsiteX1" fmla="*/ 6406396 w 6406396"/>
              <a:gd name="connsiteY1" fmla="*/ 0 h 568821"/>
              <a:gd name="connsiteX2" fmla="*/ 6406396 w 6406396"/>
              <a:gd name="connsiteY2" fmla="*/ 568821 h 568821"/>
              <a:gd name="connsiteX3" fmla="*/ 0 w 6406396"/>
              <a:gd name="connsiteY3" fmla="*/ 568821 h 568821"/>
              <a:gd name="connsiteX4" fmla="*/ 0 w 6406396"/>
              <a:gd name="connsiteY4" fmla="*/ 0 h 5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96" h="568821">
                <a:moveTo>
                  <a:pt x="0" y="0"/>
                </a:moveTo>
                <a:lnTo>
                  <a:pt x="6406396" y="0"/>
                </a:lnTo>
                <a:lnTo>
                  <a:pt x="6406396" y="568821"/>
                </a:lnTo>
                <a:lnTo>
                  <a:pt x="0" y="568821"/>
                </a:lnTo>
                <a:lnTo>
                  <a:pt x="0" y="0"/>
                </a:lnTo>
                <a:close/>
              </a:path>
            </a:pathLst>
          </a:custGeom>
        </p:spPr>
        <p:style>
          <a:lnRef idx="2">
            <a:schemeClr val="lt1">
              <a:hueOff val="0"/>
              <a:satOff val="0"/>
              <a:lumOff val="0"/>
              <a:alphaOff val="0"/>
            </a:schemeClr>
          </a:lnRef>
          <a:fillRef idx="1">
            <a:schemeClr val="accent2">
              <a:shade val="80000"/>
              <a:hueOff val="0"/>
              <a:satOff val="-5604"/>
              <a:lumOff val="6350"/>
              <a:alphaOff val="0"/>
            </a:schemeClr>
          </a:fillRef>
          <a:effectRef idx="0">
            <a:schemeClr val="accent2">
              <a:shade val="80000"/>
              <a:hueOff val="0"/>
              <a:satOff val="-5604"/>
              <a:lumOff val="6350"/>
              <a:alphaOff val="0"/>
            </a:schemeClr>
          </a:effectRef>
          <a:fontRef idx="minor">
            <a:schemeClr val="lt1"/>
          </a:fontRef>
        </p:style>
        <p:txBody>
          <a:bodyPr spcFirstLastPara="0" vert="horz" wrap="square" lIns="45150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Accrediting public and private HEIs</a:t>
            </a:r>
            <a:endParaRPr lang="en-US" sz="1800" kern="1200" dirty="0"/>
          </a:p>
        </p:txBody>
      </p:sp>
      <p:sp>
        <p:nvSpPr>
          <p:cNvPr id="12" name="Oval 11"/>
          <p:cNvSpPr/>
          <p:nvPr/>
        </p:nvSpPr>
        <p:spPr>
          <a:xfrm>
            <a:off x="1696156" y="2184141"/>
            <a:ext cx="711027" cy="711027"/>
          </a:xfrm>
          <a:prstGeom prst="ellipse">
            <a:avLst/>
          </a:prstGeom>
        </p:spPr>
        <p:style>
          <a:lnRef idx="2">
            <a:schemeClr val="accent2">
              <a:shade val="80000"/>
              <a:hueOff val="0"/>
              <a:satOff val="-5604"/>
              <a:lumOff val="635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96430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21" presetClass="emph" presetSubtype="0" fill="hold" grpId="0" nodeType="withEffect">
                                  <p:stCondLst>
                                    <p:cond delay="0"/>
                                  </p:stCondLst>
                                  <p:childTnLst>
                                    <p:animClr clrSpc="hsl" dir="cw">
                                      <p:cBhvr override="childStyle">
                                        <p:cTn id="28" dur="500" fill="hold"/>
                                        <p:tgtEl>
                                          <p:spTgt spid="23"/>
                                        </p:tgtEl>
                                        <p:attrNameLst>
                                          <p:attrName>style.color</p:attrName>
                                        </p:attrNameLst>
                                      </p:cBhvr>
                                      <p:by>
                                        <p:hsl h="7200000" s="0" l="0"/>
                                      </p:by>
                                    </p:animClr>
                                    <p:animClr clrSpc="hsl" dir="cw">
                                      <p:cBhvr>
                                        <p:cTn id="29" dur="500" fill="hold"/>
                                        <p:tgtEl>
                                          <p:spTgt spid="23"/>
                                        </p:tgtEl>
                                        <p:attrNameLst>
                                          <p:attrName>fillcolor</p:attrName>
                                        </p:attrNameLst>
                                      </p:cBhvr>
                                      <p:by>
                                        <p:hsl h="7200000" s="0" l="0"/>
                                      </p:by>
                                    </p:animClr>
                                    <p:animClr clrSpc="hsl" dir="cw">
                                      <p:cBhvr>
                                        <p:cTn id="30" dur="500" fill="hold"/>
                                        <p:tgtEl>
                                          <p:spTgt spid="23"/>
                                        </p:tgtEl>
                                        <p:attrNameLst>
                                          <p:attrName>stroke.color</p:attrName>
                                        </p:attrNameLst>
                                      </p:cBhvr>
                                      <p:by>
                                        <p:hsl h="7200000" s="0" l="0"/>
                                      </p:by>
                                    </p:animClr>
                                    <p:set>
                                      <p:cBhvr>
                                        <p:cTn id="31"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manual image 1"/>
          <p:cNvPicPr>
            <a:picLocks noChangeAspect="1" noChangeArrowheads="1"/>
          </p:cNvPicPr>
          <p:nvPr/>
        </p:nvPicPr>
        <p:blipFill>
          <a:blip r:embed="rId4"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 name="Title 1"/>
          <p:cNvSpPr>
            <a:spLocks noGrp="1"/>
          </p:cNvSpPr>
          <p:nvPr>
            <p:ph type="ctrTitle"/>
          </p:nvPr>
        </p:nvSpPr>
        <p:spPr>
          <a:xfrm>
            <a:off x="762000" y="-304800"/>
            <a:ext cx="7772400" cy="1470025"/>
          </a:xfrm>
        </p:spPr>
        <p:txBody>
          <a:bodyPr/>
          <a:lstStyle/>
          <a:p>
            <a:r>
              <a:rPr lang="ar-OM" sz="3200" b="1" dirty="0" smtClean="0"/>
              <a:t>نظام الاعتماد المؤسسي السابق</a:t>
            </a:r>
            <a:r>
              <a:rPr lang="ar-OM" b="1" dirty="0" smtClean="0"/>
              <a:t/>
            </a:r>
            <a:br>
              <a:rPr lang="ar-OM" b="1" dirty="0" smtClean="0"/>
            </a:br>
            <a:r>
              <a:rPr lang="en-US" sz="2800" b="1" dirty="0" smtClean="0"/>
              <a:t>Former HEI Accreditation System</a:t>
            </a:r>
            <a:endParaRPr lang="en-US" sz="2800" dirty="0"/>
          </a:p>
        </p:txBody>
      </p:sp>
      <p:sp>
        <p:nvSpPr>
          <p:cNvPr id="88" name="AutoShape 3"/>
          <p:cNvSpPr>
            <a:spLocks noChangeArrowheads="1"/>
          </p:cNvSpPr>
          <p:nvPr/>
        </p:nvSpPr>
        <p:spPr bwMode="auto">
          <a:xfrm>
            <a:off x="3797300" y="2463800"/>
            <a:ext cx="774700" cy="812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35" y="5399"/>
                  <a:pt x="7748" y="6078"/>
                  <a:pt x="6722" y="7259"/>
                </a:cubicBezTo>
                <a:lnTo>
                  <a:pt x="2645" y="3718"/>
                </a:lnTo>
                <a:cubicBezTo>
                  <a:pt x="4696" y="1356"/>
                  <a:pt x="76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noFill/>
            <a:miter lim="800000"/>
            <a:headEnd/>
            <a:tailEnd/>
          </a:ln>
        </p:spPr>
        <p:txBody>
          <a:bodyPr wrap="none" anchor="ctr"/>
          <a:lstStyle/>
          <a:p>
            <a:pPr fontAlgn="auto">
              <a:spcBef>
                <a:spcPts val="0"/>
              </a:spcBef>
              <a:spcAft>
                <a:spcPts val="0"/>
              </a:spcAft>
            </a:pPr>
            <a:endParaRPr lang="ar-OM">
              <a:solidFill>
                <a:prstClr val="black"/>
              </a:solidFill>
              <a:latin typeface="Calibri"/>
              <a:cs typeface="Arial"/>
            </a:endParaRPr>
          </a:p>
        </p:txBody>
      </p:sp>
      <p:grpSp>
        <p:nvGrpSpPr>
          <p:cNvPr id="89" name="Group 4"/>
          <p:cNvGrpSpPr>
            <a:grpSpLocks/>
          </p:cNvGrpSpPr>
          <p:nvPr/>
        </p:nvGrpSpPr>
        <p:grpSpPr bwMode="auto">
          <a:xfrm>
            <a:off x="4581525" y="3171825"/>
            <a:ext cx="1985963" cy="1602796"/>
            <a:chOff x="2854" y="1792"/>
            <a:chExt cx="1205" cy="984"/>
          </a:xfrm>
        </p:grpSpPr>
        <p:sp>
          <p:nvSpPr>
            <p:cNvPr id="90" name="Rectangle 5"/>
            <p:cNvSpPr>
              <a:spLocks noChangeArrowheads="1"/>
            </p:cNvSpPr>
            <p:nvPr/>
          </p:nvSpPr>
          <p:spPr bwMode="auto">
            <a:xfrm>
              <a:off x="2854" y="1794"/>
              <a:ext cx="1198" cy="982"/>
            </a:xfrm>
            <a:prstGeom prst="rect">
              <a:avLst/>
            </a:prstGeom>
            <a:solidFill>
              <a:srgbClr val="CCECFF"/>
            </a:solidFill>
            <a:ln w="9525">
              <a:noFill/>
              <a:miter lim="800000"/>
              <a:headEnd/>
              <a:tailEnd/>
            </a:ln>
          </p:spPr>
          <p:txBody>
            <a:bodyPr/>
            <a:lstStyle/>
            <a:p>
              <a:pPr algn="ctr" rtl="1" fontAlgn="auto">
                <a:spcBef>
                  <a:spcPts val="0"/>
                </a:spcBef>
                <a:spcAft>
                  <a:spcPts val="0"/>
                </a:spcAft>
              </a:pPr>
              <a:endParaRPr lang="ar-OM" sz="1400" b="1" dirty="0" smtClean="0">
                <a:solidFill>
                  <a:prstClr val="white"/>
                </a:solidFill>
                <a:latin typeface="Calibri"/>
                <a:cs typeface="Arial"/>
              </a:endParaRPr>
            </a:p>
            <a:p>
              <a:pPr algn="ctr" rtl="1" fontAlgn="auto">
                <a:spcBef>
                  <a:spcPts val="0"/>
                </a:spcBef>
                <a:spcAft>
                  <a:spcPts val="0"/>
                </a:spcAft>
              </a:pPr>
              <a:r>
                <a:rPr lang="ar-OM" sz="1400" b="1" dirty="0" smtClean="0">
                  <a:solidFill>
                    <a:prstClr val="black"/>
                  </a:solidFill>
                  <a:latin typeface="Calibri"/>
                  <a:cs typeface="Arial"/>
                </a:rPr>
                <a:t>المرحلة </a:t>
              </a:r>
              <a:r>
                <a:rPr lang="ar-OM" sz="1400" b="1" dirty="0">
                  <a:solidFill>
                    <a:prstClr val="black"/>
                  </a:solidFill>
                  <a:latin typeface="Calibri"/>
                  <a:cs typeface="Arial"/>
                </a:rPr>
                <a:t>الثانية من الاعتماد المؤسسي: التقويم مقابل </a:t>
              </a:r>
            </a:p>
            <a:p>
              <a:pPr algn="ctr" fontAlgn="auto">
                <a:spcBef>
                  <a:spcPts val="0"/>
                </a:spcBef>
                <a:spcAft>
                  <a:spcPts val="0"/>
                </a:spcAft>
              </a:pPr>
              <a:r>
                <a:rPr lang="ar-OM" sz="1400" b="1" dirty="0">
                  <a:solidFill>
                    <a:prstClr val="black"/>
                  </a:solidFill>
                  <a:latin typeface="Calibri"/>
                  <a:cs typeface="Arial"/>
                </a:rPr>
                <a:t>المعايير</a:t>
              </a:r>
            </a:p>
            <a:p>
              <a:pPr algn="ctr" fontAlgn="auto">
                <a:spcBef>
                  <a:spcPts val="0"/>
                </a:spcBef>
                <a:spcAft>
                  <a:spcPts val="0"/>
                </a:spcAft>
              </a:pPr>
              <a:r>
                <a:rPr lang="en-US" sz="1200" b="1" dirty="0" smtClean="0">
                  <a:solidFill>
                    <a:srgbClr val="000080"/>
                  </a:solidFill>
                  <a:latin typeface="Calibri"/>
                  <a:cs typeface="+mn-cs"/>
                </a:rPr>
                <a:t>HEI </a:t>
              </a:r>
              <a:r>
                <a:rPr lang="en-US" sz="1200" b="1" dirty="0">
                  <a:solidFill>
                    <a:srgbClr val="000080"/>
                  </a:solidFill>
                  <a:latin typeface="Calibri"/>
                  <a:cs typeface="+mn-cs"/>
                </a:rPr>
                <a:t>Accreditation Stage 2: Standards Assessment</a:t>
              </a:r>
              <a:endParaRPr lang="en-GB" sz="1200" b="1" dirty="0">
                <a:solidFill>
                  <a:srgbClr val="000080"/>
                </a:solidFill>
                <a:latin typeface="Calibri"/>
                <a:cs typeface="+mn-cs"/>
              </a:endParaRPr>
            </a:p>
          </p:txBody>
        </p:sp>
        <p:sp>
          <p:nvSpPr>
            <p:cNvPr id="91" name="Rectangle 6"/>
            <p:cNvSpPr>
              <a:spLocks noChangeArrowheads="1"/>
            </p:cNvSpPr>
            <p:nvPr/>
          </p:nvSpPr>
          <p:spPr bwMode="auto">
            <a:xfrm>
              <a:off x="2854" y="1792"/>
              <a:ext cx="1205" cy="984"/>
            </a:xfrm>
            <a:prstGeom prst="rect">
              <a:avLst/>
            </a:prstGeom>
            <a:noFill/>
            <a:ln w="3175">
              <a:solidFill>
                <a:srgbClr val="000080"/>
              </a:solidFill>
              <a:miter lim="800000"/>
              <a:headEnd/>
              <a:tailEnd/>
            </a:ln>
          </p:spPr>
          <p:txBody>
            <a:bodyPr/>
            <a:lstStyle/>
            <a:p>
              <a:pPr fontAlgn="auto">
                <a:spcBef>
                  <a:spcPts val="0"/>
                </a:spcBef>
                <a:spcAft>
                  <a:spcPts val="0"/>
                </a:spcAft>
              </a:pPr>
              <a:endParaRPr lang="en-GB">
                <a:solidFill>
                  <a:prstClr val="black"/>
                </a:solidFill>
                <a:latin typeface="Calibri"/>
                <a:cs typeface="+mn-cs"/>
              </a:endParaRPr>
            </a:p>
          </p:txBody>
        </p:sp>
        <p:sp>
          <p:nvSpPr>
            <p:cNvPr id="92" name="Rectangle 9"/>
            <p:cNvSpPr>
              <a:spLocks noChangeArrowheads="1"/>
            </p:cNvSpPr>
            <p:nvPr/>
          </p:nvSpPr>
          <p:spPr bwMode="auto">
            <a:xfrm>
              <a:off x="3261" y="2336"/>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black"/>
                </a:solidFill>
                <a:latin typeface="Calibri"/>
                <a:cs typeface="Arial"/>
              </a:endParaRPr>
            </a:p>
          </p:txBody>
        </p:sp>
      </p:grpSp>
      <p:grpSp>
        <p:nvGrpSpPr>
          <p:cNvPr id="93" name="Group 13"/>
          <p:cNvGrpSpPr>
            <a:grpSpLocks/>
          </p:cNvGrpSpPr>
          <p:nvPr/>
        </p:nvGrpSpPr>
        <p:grpSpPr bwMode="auto">
          <a:xfrm>
            <a:off x="3316288" y="920750"/>
            <a:ext cx="1770062" cy="1265238"/>
            <a:chOff x="2083" y="575"/>
            <a:chExt cx="1115" cy="797"/>
          </a:xfrm>
        </p:grpSpPr>
        <p:sp>
          <p:nvSpPr>
            <p:cNvPr id="94" name="Rectangle 14"/>
            <p:cNvSpPr>
              <a:spLocks noChangeArrowheads="1"/>
            </p:cNvSpPr>
            <p:nvPr/>
          </p:nvSpPr>
          <p:spPr bwMode="auto">
            <a:xfrm>
              <a:off x="2083" y="575"/>
              <a:ext cx="1115" cy="797"/>
            </a:xfrm>
            <a:prstGeom prst="rect">
              <a:avLst/>
            </a:prstGeom>
            <a:solidFill>
              <a:srgbClr val="CCECFF"/>
            </a:solidFill>
            <a:ln w="9525">
              <a:noFill/>
              <a:miter lim="800000"/>
              <a:headEnd/>
              <a:tailEnd/>
            </a:ln>
          </p:spPr>
          <p:txBody>
            <a:bodyPr/>
            <a:lstStyle/>
            <a:p>
              <a:pPr algn="ctr" fontAlgn="auto">
                <a:spcBef>
                  <a:spcPts val="0"/>
                </a:spcBef>
                <a:spcAft>
                  <a:spcPts val="0"/>
                </a:spcAft>
              </a:pPr>
              <a:endParaRPr lang="ar-OM" sz="1400" b="1" dirty="0" smtClean="0">
                <a:solidFill>
                  <a:srgbClr val="000000"/>
                </a:solidFill>
                <a:latin typeface="Calibri"/>
                <a:cs typeface="Arial"/>
              </a:endParaRPr>
            </a:p>
            <a:p>
              <a:pPr algn="ctr" fontAlgn="auto">
                <a:spcBef>
                  <a:spcPts val="0"/>
                </a:spcBef>
                <a:spcAft>
                  <a:spcPts val="0"/>
                </a:spcAft>
              </a:pPr>
              <a:r>
                <a:rPr lang="ar-OM" sz="1400" b="1" dirty="0" smtClean="0">
                  <a:solidFill>
                    <a:srgbClr val="000000"/>
                  </a:solidFill>
                  <a:latin typeface="Calibri"/>
                  <a:cs typeface="Arial"/>
                </a:rPr>
                <a:t>المرحلة </a:t>
              </a:r>
              <a:r>
                <a:rPr lang="ar-OM" sz="1400" b="1" dirty="0">
                  <a:solidFill>
                    <a:srgbClr val="000000"/>
                  </a:solidFill>
                  <a:latin typeface="Calibri"/>
                  <a:cs typeface="Arial"/>
                </a:rPr>
                <a:t>الأولى من الاعتماد المؤسسي: تدقيق الجودة </a:t>
              </a:r>
            </a:p>
            <a:p>
              <a:pPr algn="ctr" fontAlgn="auto">
                <a:spcBef>
                  <a:spcPts val="0"/>
                </a:spcBef>
                <a:spcAft>
                  <a:spcPts val="0"/>
                </a:spcAft>
              </a:pPr>
              <a:r>
                <a:rPr lang="en-US" sz="1200" b="1" dirty="0" smtClean="0">
                  <a:solidFill>
                    <a:srgbClr val="000080"/>
                  </a:solidFill>
                  <a:latin typeface="Calibri"/>
                  <a:cs typeface="+mn-cs"/>
                </a:rPr>
                <a:t>HEI </a:t>
              </a:r>
              <a:r>
                <a:rPr lang="en-US" sz="1200" b="1" dirty="0">
                  <a:solidFill>
                    <a:srgbClr val="000080"/>
                  </a:solidFill>
                  <a:latin typeface="Calibri"/>
                  <a:cs typeface="+mn-cs"/>
                </a:rPr>
                <a:t>Accreditation Stage 1: Quality Audit</a:t>
              </a:r>
              <a:endParaRPr lang="en-GB" sz="1200" b="1" dirty="0">
                <a:solidFill>
                  <a:srgbClr val="000080"/>
                </a:solidFill>
                <a:latin typeface="Calibri"/>
                <a:cs typeface="+mn-cs"/>
              </a:endParaRPr>
            </a:p>
          </p:txBody>
        </p:sp>
        <p:sp>
          <p:nvSpPr>
            <p:cNvPr id="95" name="Rectangle 15"/>
            <p:cNvSpPr>
              <a:spLocks noChangeArrowheads="1"/>
            </p:cNvSpPr>
            <p:nvPr/>
          </p:nvSpPr>
          <p:spPr bwMode="auto">
            <a:xfrm>
              <a:off x="2083" y="575"/>
              <a:ext cx="1115" cy="797"/>
            </a:xfrm>
            <a:prstGeom prst="rect">
              <a:avLst/>
            </a:prstGeom>
            <a:noFill/>
            <a:ln w="3175">
              <a:solidFill>
                <a:srgbClr val="000080"/>
              </a:solidFill>
              <a:miter lim="800000"/>
              <a:headEnd/>
              <a:tailEnd/>
            </a:ln>
          </p:spPr>
          <p:txBody>
            <a:bodyPr/>
            <a:lstStyle/>
            <a:p>
              <a:pPr fontAlgn="auto">
                <a:spcBef>
                  <a:spcPts val="0"/>
                </a:spcBef>
                <a:spcAft>
                  <a:spcPts val="0"/>
                </a:spcAft>
              </a:pPr>
              <a:endParaRPr lang="en-GB">
                <a:solidFill>
                  <a:prstClr val="black"/>
                </a:solidFill>
                <a:latin typeface="Calibri"/>
                <a:cs typeface="+mn-cs"/>
              </a:endParaRPr>
            </a:p>
          </p:txBody>
        </p:sp>
        <p:sp>
          <p:nvSpPr>
            <p:cNvPr id="96" name="Rectangle 16"/>
            <p:cNvSpPr>
              <a:spLocks noChangeArrowheads="1"/>
            </p:cNvSpPr>
            <p:nvPr/>
          </p:nvSpPr>
          <p:spPr bwMode="auto">
            <a:xfrm>
              <a:off x="2139" y="764"/>
              <a:ext cx="0" cy="407"/>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b="1">
                <a:solidFill>
                  <a:srgbClr val="000080"/>
                </a:solidFill>
                <a:latin typeface="Calibri"/>
                <a:cs typeface="Arial"/>
              </a:endParaRPr>
            </a:p>
            <a:p>
              <a:pPr fontAlgn="auto">
                <a:spcBef>
                  <a:spcPts val="0"/>
                </a:spcBef>
                <a:spcAft>
                  <a:spcPts val="0"/>
                </a:spcAft>
              </a:pPr>
              <a:endParaRPr lang="ar-OM" sz="1400" b="1">
                <a:solidFill>
                  <a:srgbClr val="000080"/>
                </a:solidFill>
                <a:latin typeface="Calibri"/>
                <a:cs typeface="Arial"/>
              </a:endParaRPr>
            </a:p>
            <a:p>
              <a:pPr fontAlgn="auto">
                <a:spcBef>
                  <a:spcPts val="0"/>
                </a:spcBef>
                <a:spcAft>
                  <a:spcPts val="0"/>
                </a:spcAft>
              </a:pPr>
              <a:endParaRPr lang="ar-OM" sz="1400" b="1">
                <a:solidFill>
                  <a:srgbClr val="000080"/>
                </a:solidFill>
                <a:latin typeface="Calibri"/>
                <a:cs typeface="Arial"/>
              </a:endParaRPr>
            </a:p>
          </p:txBody>
        </p:sp>
        <p:sp>
          <p:nvSpPr>
            <p:cNvPr id="97" name="Rectangle 17"/>
            <p:cNvSpPr>
              <a:spLocks noChangeArrowheads="1"/>
            </p:cNvSpPr>
            <p:nvPr/>
          </p:nvSpPr>
          <p:spPr bwMode="auto">
            <a:xfrm>
              <a:off x="2206" y="902"/>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black"/>
                </a:solidFill>
                <a:latin typeface="Calibri"/>
                <a:cs typeface="Arial"/>
              </a:endParaRPr>
            </a:p>
          </p:txBody>
        </p:sp>
        <p:sp>
          <p:nvSpPr>
            <p:cNvPr id="98" name="Rectangle 18"/>
            <p:cNvSpPr>
              <a:spLocks noChangeArrowheads="1"/>
            </p:cNvSpPr>
            <p:nvPr/>
          </p:nvSpPr>
          <p:spPr bwMode="auto">
            <a:xfrm>
              <a:off x="2551" y="902"/>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black"/>
                </a:solidFill>
                <a:latin typeface="Calibri"/>
                <a:cs typeface="Arial"/>
              </a:endParaRPr>
            </a:p>
          </p:txBody>
        </p:sp>
        <p:sp>
          <p:nvSpPr>
            <p:cNvPr id="99" name="Rectangle 19"/>
            <p:cNvSpPr>
              <a:spLocks noChangeArrowheads="1"/>
            </p:cNvSpPr>
            <p:nvPr/>
          </p:nvSpPr>
          <p:spPr bwMode="auto">
            <a:xfrm>
              <a:off x="2615" y="902"/>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black"/>
                </a:solidFill>
                <a:latin typeface="Calibri"/>
                <a:cs typeface="Arial"/>
              </a:endParaRPr>
            </a:p>
          </p:txBody>
        </p:sp>
      </p:grpSp>
      <p:grpSp>
        <p:nvGrpSpPr>
          <p:cNvPr id="100" name="Group 22"/>
          <p:cNvGrpSpPr>
            <a:grpSpLocks/>
          </p:cNvGrpSpPr>
          <p:nvPr/>
        </p:nvGrpSpPr>
        <p:grpSpPr bwMode="auto">
          <a:xfrm>
            <a:off x="3344863" y="5516563"/>
            <a:ext cx="1770062" cy="1265237"/>
            <a:chOff x="2083" y="3443"/>
            <a:chExt cx="1115" cy="797"/>
          </a:xfrm>
        </p:grpSpPr>
        <p:sp>
          <p:nvSpPr>
            <p:cNvPr id="101" name="Rectangle 23"/>
            <p:cNvSpPr>
              <a:spLocks noChangeArrowheads="1"/>
            </p:cNvSpPr>
            <p:nvPr/>
          </p:nvSpPr>
          <p:spPr bwMode="auto">
            <a:xfrm>
              <a:off x="2083" y="3443"/>
              <a:ext cx="1115" cy="797"/>
            </a:xfrm>
            <a:prstGeom prst="rect">
              <a:avLst/>
            </a:prstGeom>
            <a:solidFill>
              <a:srgbClr val="CCECFF"/>
            </a:solidFill>
            <a:ln w="9525">
              <a:noFill/>
              <a:miter lim="800000"/>
              <a:headEnd/>
              <a:tailEnd/>
            </a:ln>
          </p:spPr>
          <p:txBody>
            <a:bodyPr/>
            <a:lstStyle/>
            <a:p>
              <a:pPr algn="ctr" fontAlgn="auto">
                <a:spcBef>
                  <a:spcPts val="0"/>
                </a:spcBef>
                <a:spcAft>
                  <a:spcPts val="0"/>
                </a:spcAft>
              </a:pPr>
              <a:endParaRPr lang="en-US" sz="1400" b="1" dirty="0">
                <a:solidFill>
                  <a:prstClr val="black"/>
                </a:solidFill>
                <a:latin typeface="Calibri"/>
                <a:cs typeface="+mn-cs"/>
              </a:endParaRPr>
            </a:p>
            <a:p>
              <a:pPr algn="ctr" fontAlgn="auto">
                <a:spcBef>
                  <a:spcPts val="0"/>
                </a:spcBef>
                <a:spcAft>
                  <a:spcPts val="0"/>
                </a:spcAft>
              </a:pPr>
              <a:r>
                <a:rPr lang="ar-OM" sz="1400" b="1" dirty="0">
                  <a:solidFill>
                    <a:prstClr val="black"/>
                  </a:solidFill>
                  <a:latin typeface="Calibri"/>
                  <a:cs typeface="Arial"/>
                </a:rPr>
                <a:t>إعادة عملية الاعتماد المؤسسي</a:t>
              </a:r>
              <a:endParaRPr lang="en-US" sz="1400" b="1" dirty="0">
                <a:solidFill>
                  <a:prstClr val="black"/>
                </a:solidFill>
                <a:latin typeface="Calibri"/>
                <a:cs typeface="+mn-cs"/>
              </a:endParaRPr>
            </a:p>
            <a:p>
              <a:pPr algn="ctr" fontAlgn="auto">
                <a:spcBef>
                  <a:spcPts val="0"/>
                </a:spcBef>
                <a:spcAft>
                  <a:spcPts val="0"/>
                </a:spcAft>
              </a:pPr>
              <a:r>
                <a:rPr lang="en-US" sz="1200" b="1" dirty="0">
                  <a:solidFill>
                    <a:srgbClr val="000080"/>
                  </a:solidFill>
                  <a:latin typeface="Calibri"/>
                  <a:cs typeface="+mn-cs"/>
                </a:rPr>
                <a:t>HEI Standards reassessment</a:t>
              </a:r>
              <a:endParaRPr lang="en-GB" sz="1200" b="1" dirty="0">
                <a:solidFill>
                  <a:srgbClr val="000080"/>
                </a:solidFill>
                <a:latin typeface="Calibri"/>
                <a:cs typeface="+mn-cs"/>
              </a:endParaRPr>
            </a:p>
          </p:txBody>
        </p:sp>
        <p:sp>
          <p:nvSpPr>
            <p:cNvPr id="102" name="Rectangle 24"/>
            <p:cNvSpPr>
              <a:spLocks noChangeArrowheads="1"/>
            </p:cNvSpPr>
            <p:nvPr/>
          </p:nvSpPr>
          <p:spPr bwMode="auto">
            <a:xfrm>
              <a:off x="2083" y="3443"/>
              <a:ext cx="1115" cy="797"/>
            </a:xfrm>
            <a:prstGeom prst="rect">
              <a:avLst/>
            </a:prstGeom>
            <a:noFill/>
            <a:ln w="3175">
              <a:solidFill>
                <a:srgbClr val="000080"/>
              </a:solidFill>
              <a:miter lim="800000"/>
              <a:headEnd/>
              <a:tailEnd/>
            </a:ln>
          </p:spPr>
          <p:txBody>
            <a:bodyPr/>
            <a:lstStyle/>
            <a:p>
              <a:pPr fontAlgn="auto">
                <a:spcBef>
                  <a:spcPts val="0"/>
                </a:spcBef>
                <a:spcAft>
                  <a:spcPts val="0"/>
                </a:spcAft>
              </a:pPr>
              <a:endParaRPr lang="en-GB">
                <a:solidFill>
                  <a:prstClr val="black"/>
                </a:solidFill>
                <a:latin typeface="Calibri"/>
                <a:cs typeface="+mn-cs"/>
              </a:endParaRPr>
            </a:p>
          </p:txBody>
        </p:sp>
        <p:sp>
          <p:nvSpPr>
            <p:cNvPr id="103" name="Rectangle 26"/>
            <p:cNvSpPr>
              <a:spLocks noChangeArrowheads="1"/>
            </p:cNvSpPr>
            <p:nvPr/>
          </p:nvSpPr>
          <p:spPr bwMode="auto">
            <a:xfrm>
              <a:off x="2238" y="3839"/>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black"/>
                </a:solidFill>
                <a:latin typeface="Calibri"/>
                <a:cs typeface="Arial"/>
              </a:endParaRPr>
            </a:p>
          </p:txBody>
        </p:sp>
      </p:grpSp>
      <p:grpSp>
        <p:nvGrpSpPr>
          <p:cNvPr id="104" name="Group 27"/>
          <p:cNvGrpSpPr>
            <a:grpSpLocks/>
          </p:cNvGrpSpPr>
          <p:nvPr/>
        </p:nvGrpSpPr>
        <p:grpSpPr bwMode="auto">
          <a:xfrm>
            <a:off x="7351713" y="3357563"/>
            <a:ext cx="1563687" cy="1227137"/>
            <a:chOff x="4468" y="2005"/>
            <a:chExt cx="1126" cy="807"/>
          </a:xfrm>
        </p:grpSpPr>
        <p:sp>
          <p:nvSpPr>
            <p:cNvPr id="105" name="Rectangle 28"/>
            <p:cNvSpPr>
              <a:spLocks noChangeArrowheads="1"/>
            </p:cNvSpPr>
            <p:nvPr/>
          </p:nvSpPr>
          <p:spPr bwMode="auto">
            <a:xfrm>
              <a:off x="4480" y="2021"/>
              <a:ext cx="1114" cy="777"/>
            </a:xfrm>
            <a:prstGeom prst="rect">
              <a:avLst/>
            </a:prstGeom>
            <a:solidFill>
              <a:srgbClr val="F0FFF0"/>
            </a:solidFill>
            <a:ln w="9525">
              <a:noFill/>
              <a:miter lim="800000"/>
              <a:headEnd/>
              <a:tailEnd/>
            </a:ln>
          </p:spPr>
          <p:txBody>
            <a:bodyPr anchor="ctr" anchorCtr="1"/>
            <a:lstStyle/>
            <a:p>
              <a:pPr algn="ctr" fontAlgn="auto">
                <a:spcBef>
                  <a:spcPts val="0"/>
                </a:spcBef>
                <a:spcAft>
                  <a:spcPts val="0"/>
                </a:spcAft>
              </a:pPr>
              <a:r>
                <a:rPr lang="ar-OM" sz="1600" b="1" dirty="0">
                  <a:solidFill>
                    <a:prstClr val="black"/>
                  </a:solidFill>
                  <a:latin typeface="Calibri"/>
                  <a:cs typeface="Arial"/>
                </a:rPr>
                <a:t>الاعتراض والتظلم</a:t>
              </a:r>
            </a:p>
            <a:p>
              <a:pPr algn="ctr" fontAlgn="auto">
                <a:spcBef>
                  <a:spcPts val="0"/>
                </a:spcBef>
                <a:spcAft>
                  <a:spcPts val="0"/>
                </a:spcAft>
              </a:pPr>
              <a:r>
                <a:rPr lang="en-US" sz="1400" b="1" dirty="0">
                  <a:solidFill>
                    <a:prstClr val="black"/>
                  </a:solidFill>
                  <a:latin typeface="Calibri"/>
                  <a:cs typeface="+mn-cs"/>
                </a:rPr>
                <a:t>Appeal</a:t>
              </a:r>
            </a:p>
          </p:txBody>
        </p:sp>
        <p:sp>
          <p:nvSpPr>
            <p:cNvPr id="106" name="Freeform 29"/>
            <p:cNvSpPr>
              <a:spLocks noEditPoints="1"/>
            </p:cNvSpPr>
            <p:nvPr/>
          </p:nvSpPr>
          <p:spPr bwMode="auto">
            <a:xfrm>
              <a:off x="4468" y="2005"/>
              <a:ext cx="1126" cy="807"/>
            </a:xfrm>
            <a:custGeom>
              <a:avLst/>
              <a:gdLst>
                <a:gd name="T0" fmla="*/ 1 w 2252"/>
                <a:gd name="T1" fmla="*/ 0 h 1615"/>
                <a:gd name="T2" fmla="*/ 1 w 2252"/>
                <a:gd name="T3" fmla="*/ 0 h 1615"/>
                <a:gd name="T4" fmla="*/ 1 w 2252"/>
                <a:gd name="T5" fmla="*/ 0 h 1615"/>
                <a:gd name="T6" fmla="*/ 0 w 2252"/>
                <a:gd name="T7" fmla="*/ 0 h 1615"/>
                <a:gd name="T8" fmla="*/ 0 w 2252"/>
                <a:gd name="T9" fmla="*/ 0 h 1615"/>
                <a:gd name="T10" fmla="*/ 1 w 2252"/>
                <a:gd name="T11" fmla="*/ 0 h 1615"/>
                <a:gd name="T12" fmla="*/ 1 w 2252"/>
                <a:gd name="T13" fmla="*/ 0 h 1615"/>
                <a:gd name="T14" fmla="*/ 1 w 2252"/>
                <a:gd name="T15" fmla="*/ 0 h 1615"/>
                <a:gd name="T16" fmla="*/ 1 w 2252"/>
                <a:gd name="T17" fmla="*/ 0 h 1615"/>
                <a:gd name="T18" fmla="*/ 1 w 2252"/>
                <a:gd name="T19" fmla="*/ 0 h 1615"/>
                <a:gd name="T20" fmla="*/ 1 w 2252"/>
                <a:gd name="T21" fmla="*/ 0 h 1615"/>
                <a:gd name="T22" fmla="*/ 1 w 2252"/>
                <a:gd name="T23" fmla="*/ 0 h 1615"/>
                <a:gd name="T24" fmla="*/ 0 w 2252"/>
                <a:gd name="T25" fmla="*/ 0 h 1615"/>
                <a:gd name="T26" fmla="*/ 1 w 2252"/>
                <a:gd name="T27" fmla="*/ 0 h 1615"/>
                <a:gd name="T28" fmla="*/ 1 w 2252"/>
                <a:gd name="T29" fmla="*/ 0 h 1615"/>
                <a:gd name="T30" fmla="*/ 1 w 2252"/>
                <a:gd name="T31" fmla="*/ 0 h 1615"/>
                <a:gd name="T32" fmla="*/ 1 w 2252"/>
                <a:gd name="T33" fmla="*/ 0 h 1615"/>
                <a:gd name="T34" fmla="*/ 1 w 2252"/>
                <a:gd name="T35" fmla="*/ 0 h 1615"/>
                <a:gd name="T36" fmla="*/ 1 w 2252"/>
                <a:gd name="T37" fmla="*/ 0 h 1615"/>
                <a:gd name="T38" fmla="*/ 1 w 2252"/>
                <a:gd name="T39" fmla="*/ 0 h 1615"/>
                <a:gd name="T40" fmla="*/ 1 w 2252"/>
                <a:gd name="T41" fmla="*/ 0 h 1615"/>
                <a:gd name="T42" fmla="*/ 1 w 2252"/>
                <a:gd name="T43" fmla="*/ 0 h 1615"/>
                <a:gd name="T44" fmla="*/ 1 w 2252"/>
                <a:gd name="T45" fmla="*/ 0 h 1615"/>
                <a:gd name="T46" fmla="*/ 1 w 2252"/>
                <a:gd name="T47" fmla="*/ 0 h 1615"/>
                <a:gd name="T48" fmla="*/ 1 w 2252"/>
                <a:gd name="T49" fmla="*/ 0 h 1615"/>
                <a:gd name="T50" fmla="*/ 1 w 2252"/>
                <a:gd name="T51" fmla="*/ 0 h 1615"/>
                <a:gd name="T52" fmla="*/ 1 w 2252"/>
                <a:gd name="T53" fmla="*/ 0 h 1615"/>
                <a:gd name="T54" fmla="*/ 1 w 2252"/>
                <a:gd name="T55" fmla="*/ 0 h 1615"/>
                <a:gd name="T56" fmla="*/ 1 w 2252"/>
                <a:gd name="T57" fmla="*/ 0 h 1615"/>
                <a:gd name="T58" fmla="*/ 1 w 2252"/>
                <a:gd name="T59" fmla="*/ 0 h 1615"/>
                <a:gd name="T60" fmla="*/ 1 w 2252"/>
                <a:gd name="T61" fmla="*/ 0 h 1615"/>
                <a:gd name="T62" fmla="*/ 1 w 2252"/>
                <a:gd name="T63" fmla="*/ 0 h 1615"/>
                <a:gd name="T64" fmla="*/ 1 w 2252"/>
                <a:gd name="T65" fmla="*/ 0 h 1615"/>
                <a:gd name="T66" fmla="*/ 1 w 2252"/>
                <a:gd name="T67" fmla="*/ 0 h 1615"/>
                <a:gd name="T68" fmla="*/ 1 w 2252"/>
                <a:gd name="T69" fmla="*/ 0 h 1615"/>
                <a:gd name="T70" fmla="*/ 1 w 2252"/>
                <a:gd name="T71" fmla="*/ 0 h 1615"/>
                <a:gd name="T72" fmla="*/ 1 w 2252"/>
                <a:gd name="T73" fmla="*/ 0 h 1615"/>
                <a:gd name="T74" fmla="*/ 1 w 2252"/>
                <a:gd name="T75" fmla="*/ 0 h 1615"/>
                <a:gd name="T76" fmla="*/ 1 w 2252"/>
                <a:gd name="T77" fmla="*/ 0 h 1615"/>
                <a:gd name="T78" fmla="*/ 1 w 2252"/>
                <a:gd name="T79" fmla="*/ 0 h 1615"/>
                <a:gd name="T80" fmla="*/ 1 w 2252"/>
                <a:gd name="T81" fmla="*/ 0 h 1615"/>
                <a:gd name="T82" fmla="*/ 1 w 2252"/>
                <a:gd name="T83" fmla="*/ 0 h 1615"/>
                <a:gd name="T84" fmla="*/ 1 w 2252"/>
                <a:gd name="T85" fmla="*/ 0 h 1615"/>
                <a:gd name="T86" fmla="*/ 1 w 2252"/>
                <a:gd name="T87" fmla="*/ 0 h 1615"/>
                <a:gd name="T88" fmla="*/ 1 w 2252"/>
                <a:gd name="T89" fmla="*/ 0 h 1615"/>
                <a:gd name="T90" fmla="*/ 1 w 2252"/>
                <a:gd name="T91" fmla="*/ 0 h 1615"/>
                <a:gd name="T92" fmla="*/ 1 w 2252"/>
                <a:gd name="T93" fmla="*/ 0 h 1615"/>
                <a:gd name="T94" fmla="*/ 1 w 2252"/>
                <a:gd name="T95" fmla="*/ 0 h 1615"/>
                <a:gd name="T96" fmla="*/ 1 w 2252"/>
                <a:gd name="T97" fmla="*/ 0 h 1615"/>
                <a:gd name="T98" fmla="*/ 1 w 2252"/>
                <a:gd name="T99" fmla="*/ 0 h 1615"/>
                <a:gd name="T100" fmla="*/ 1 w 2252"/>
                <a:gd name="T101" fmla="*/ 0 h 1615"/>
                <a:gd name="T102" fmla="*/ 1 w 2252"/>
                <a:gd name="T103" fmla="*/ 0 h 1615"/>
                <a:gd name="T104" fmla="*/ 1 w 2252"/>
                <a:gd name="T105" fmla="*/ 0 h 1615"/>
                <a:gd name="T106" fmla="*/ 1 w 2252"/>
                <a:gd name="T107" fmla="*/ 0 h 1615"/>
                <a:gd name="T108" fmla="*/ 1 w 2252"/>
                <a:gd name="T109" fmla="*/ 0 h 1615"/>
                <a:gd name="T110" fmla="*/ 1 w 2252"/>
                <a:gd name="T111" fmla="*/ 0 h 1615"/>
                <a:gd name="T112" fmla="*/ 1 w 2252"/>
                <a:gd name="T113" fmla="*/ 0 h 1615"/>
                <a:gd name="T114" fmla="*/ 1 w 2252"/>
                <a:gd name="T115" fmla="*/ 0 h 1615"/>
                <a:gd name="T116" fmla="*/ 1 w 2252"/>
                <a:gd name="T117" fmla="*/ 0 h 1615"/>
                <a:gd name="T118" fmla="*/ 1 w 2252"/>
                <a:gd name="T119" fmla="*/ 0 h 1615"/>
                <a:gd name="T120" fmla="*/ 1 w 2252"/>
                <a:gd name="T121" fmla="*/ 0 h 1615"/>
                <a:gd name="T122" fmla="*/ 1 w 2252"/>
                <a:gd name="T123" fmla="*/ 0 h 1615"/>
                <a:gd name="T124" fmla="*/ 1 w 2252"/>
                <a:gd name="T125" fmla="*/ 0 h 16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2"/>
                <a:gd name="T190" fmla="*/ 0 h 1615"/>
                <a:gd name="T191" fmla="*/ 2252 w 2252"/>
                <a:gd name="T192" fmla="*/ 1615 h 16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2" h="1615">
                  <a:moveTo>
                    <a:pt x="22" y="32"/>
                  </a:moveTo>
                  <a:lnTo>
                    <a:pt x="22" y="53"/>
                  </a:lnTo>
                  <a:lnTo>
                    <a:pt x="20" y="55"/>
                  </a:lnTo>
                  <a:lnTo>
                    <a:pt x="20" y="57"/>
                  </a:lnTo>
                  <a:lnTo>
                    <a:pt x="19" y="59"/>
                  </a:lnTo>
                  <a:lnTo>
                    <a:pt x="18" y="60"/>
                  </a:lnTo>
                  <a:lnTo>
                    <a:pt x="16" y="61"/>
                  </a:lnTo>
                  <a:lnTo>
                    <a:pt x="15" y="63"/>
                  </a:lnTo>
                  <a:lnTo>
                    <a:pt x="12" y="63"/>
                  </a:lnTo>
                  <a:lnTo>
                    <a:pt x="11" y="64"/>
                  </a:lnTo>
                  <a:lnTo>
                    <a:pt x="8" y="63"/>
                  </a:lnTo>
                  <a:lnTo>
                    <a:pt x="6" y="63"/>
                  </a:lnTo>
                  <a:lnTo>
                    <a:pt x="4" y="61"/>
                  </a:lnTo>
                  <a:lnTo>
                    <a:pt x="3" y="60"/>
                  </a:lnTo>
                  <a:lnTo>
                    <a:pt x="2" y="59"/>
                  </a:lnTo>
                  <a:lnTo>
                    <a:pt x="0" y="57"/>
                  </a:lnTo>
                  <a:lnTo>
                    <a:pt x="0" y="55"/>
                  </a:lnTo>
                  <a:lnTo>
                    <a:pt x="0" y="53"/>
                  </a:lnTo>
                  <a:lnTo>
                    <a:pt x="0" y="32"/>
                  </a:lnTo>
                  <a:lnTo>
                    <a:pt x="0" y="30"/>
                  </a:lnTo>
                  <a:lnTo>
                    <a:pt x="0" y="27"/>
                  </a:lnTo>
                  <a:lnTo>
                    <a:pt x="2" y="26"/>
                  </a:lnTo>
                  <a:lnTo>
                    <a:pt x="3" y="24"/>
                  </a:lnTo>
                  <a:lnTo>
                    <a:pt x="4" y="23"/>
                  </a:lnTo>
                  <a:lnTo>
                    <a:pt x="6" y="22"/>
                  </a:lnTo>
                  <a:lnTo>
                    <a:pt x="8" y="22"/>
                  </a:lnTo>
                  <a:lnTo>
                    <a:pt x="11" y="22"/>
                  </a:lnTo>
                  <a:lnTo>
                    <a:pt x="12" y="22"/>
                  </a:lnTo>
                  <a:lnTo>
                    <a:pt x="15" y="22"/>
                  </a:lnTo>
                  <a:lnTo>
                    <a:pt x="16" y="23"/>
                  </a:lnTo>
                  <a:lnTo>
                    <a:pt x="18" y="24"/>
                  </a:lnTo>
                  <a:lnTo>
                    <a:pt x="19" y="26"/>
                  </a:lnTo>
                  <a:lnTo>
                    <a:pt x="20" y="27"/>
                  </a:lnTo>
                  <a:lnTo>
                    <a:pt x="20" y="30"/>
                  </a:lnTo>
                  <a:lnTo>
                    <a:pt x="22" y="32"/>
                  </a:lnTo>
                  <a:close/>
                  <a:moveTo>
                    <a:pt x="22" y="96"/>
                  </a:moveTo>
                  <a:lnTo>
                    <a:pt x="22" y="117"/>
                  </a:lnTo>
                  <a:lnTo>
                    <a:pt x="20" y="119"/>
                  </a:lnTo>
                  <a:lnTo>
                    <a:pt x="20" y="121"/>
                  </a:lnTo>
                  <a:lnTo>
                    <a:pt x="19" y="123"/>
                  </a:lnTo>
                  <a:lnTo>
                    <a:pt x="18" y="124"/>
                  </a:lnTo>
                  <a:lnTo>
                    <a:pt x="16" y="125"/>
                  </a:lnTo>
                  <a:lnTo>
                    <a:pt x="15" y="126"/>
                  </a:lnTo>
                  <a:lnTo>
                    <a:pt x="12" y="126"/>
                  </a:lnTo>
                  <a:lnTo>
                    <a:pt x="11" y="128"/>
                  </a:lnTo>
                  <a:lnTo>
                    <a:pt x="8" y="126"/>
                  </a:lnTo>
                  <a:lnTo>
                    <a:pt x="6" y="126"/>
                  </a:lnTo>
                  <a:lnTo>
                    <a:pt x="4" y="125"/>
                  </a:lnTo>
                  <a:lnTo>
                    <a:pt x="3" y="124"/>
                  </a:lnTo>
                  <a:lnTo>
                    <a:pt x="2" y="123"/>
                  </a:lnTo>
                  <a:lnTo>
                    <a:pt x="0" y="121"/>
                  </a:lnTo>
                  <a:lnTo>
                    <a:pt x="0" y="119"/>
                  </a:lnTo>
                  <a:lnTo>
                    <a:pt x="0" y="117"/>
                  </a:lnTo>
                  <a:lnTo>
                    <a:pt x="0" y="96"/>
                  </a:lnTo>
                  <a:lnTo>
                    <a:pt x="0" y="93"/>
                  </a:lnTo>
                  <a:lnTo>
                    <a:pt x="0" y="91"/>
                  </a:lnTo>
                  <a:lnTo>
                    <a:pt x="2" y="89"/>
                  </a:lnTo>
                  <a:lnTo>
                    <a:pt x="3" y="88"/>
                  </a:lnTo>
                  <a:lnTo>
                    <a:pt x="4" y="87"/>
                  </a:lnTo>
                  <a:lnTo>
                    <a:pt x="6" y="85"/>
                  </a:lnTo>
                  <a:lnTo>
                    <a:pt x="8" y="85"/>
                  </a:lnTo>
                  <a:lnTo>
                    <a:pt x="11" y="85"/>
                  </a:lnTo>
                  <a:lnTo>
                    <a:pt x="12" y="85"/>
                  </a:lnTo>
                  <a:lnTo>
                    <a:pt x="15" y="85"/>
                  </a:lnTo>
                  <a:lnTo>
                    <a:pt x="16" y="87"/>
                  </a:lnTo>
                  <a:lnTo>
                    <a:pt x="18" y="88"/>
                  </a:lnTo>
                  <a:lnTo>
                    <a:pt x="19" y="89"/>
                  </a:lnTo>
                  <a:lnTo>
                    <a:pt x="20" y="91"/>
                  </a:lnTo>
                  <a:lnTo>
                    <a:pt x="20" y="93"/>
                  </a:lnTo>
                  <a:lnTo>
                    <a:pt x="22" y="96"/>
                  </a:lnTo>
                  <a:close/>
                  <a:moveTo>
                    <a:pt x="22" y="160"/>
                  </a:moveTo>
                  <a:lnTo>
                    <a:pt x="22" y="181"/>
                  </a:lnTo>
                  <a:lnTo>
                    <a:pt x="20" y="182"/>
                  </a:lnTo>
                  <a:lnTo>
                    <a:pt x="20" y="185"/>
                  </a:lnTo>
                  <a:lnTo>
                    <a:pt x="19" y="186"/>
                  </a:lnTo>
                  <a:lnTo>
                    <a:pt x="18" y="188"/>
                  </a:lnTo>
                  <a:lnTo>
                    <a:pt x="16" y="189"/>
                  </a:lnTo>
                  <a:lnTo>
                    <a:pt x="15" y="190"/>
                  </a:lnTo>
                  <a:lnTo>
                    <a:pt x="12" y="190"/>
                  </a:lnTo>
                  <a:lnTo>
                    <a:pt x="11" y="192"/>
                  </a:lnTo>
                  <a:lnTo>
                    <a:pt x="8" y="190"/>
                  </a:lnTo>
                  <a:lnTo>
                    <a:pt x="6" y="190"/>
                  </a:lnTo>
                  <a:lnTo>
                    <a:pt x="4" y="189"/>
                  </a:lnTo>
                  <a:lnTo>
                    <a:pt x="3" y="188"/>
                  </a:lnTo>
                  <a:lnTo>
                    <a:pt x="2" y="186"/>
                  </a:lnTo>
                  <a:lnTo>
                    <a:pt x="0" y="185"/>
                  </a:lnTo>
                  <a:lnTo>
                    <a:pt x="0" y="182"/>
                  </a:lnTo>
                  <a:lnTo>
                    <a:pt x="0" y="181"/>
                  </a:lnTo>
                  <a:lnTo>
                    <a:pt x="0" y="160"/>
                  </a:lnTo>
                  <a:lnTo>
                    <a:pt x="0" y="157"/>
                  </a:lnTo>
                  <a:lnTo>
                    <a:pt x="0" y="154"/>
                  </a:lnTo>
                  <a:lnTo>
                    <a:pt x="2" y="153"/>
                  </a:lnTo>
                  <a:lnTo>
                    <a:pt x="3" y="152"/>
                  </a:lnTo>
                  <a:lnTo>
                    <a:pt x="4" y="150"/>
                  </a:lnTo>
                  <a:lnTo>
                    <a:pt x="6" y="149"/>
                  </a:lnTo>
                  <a:lnTo>
                    <a:pt x="8" y="149"/>
                  </a:lnTo>
                  <a:lnTo>
                    <a:pt x="11" y="149"/>
                  </a:lnTo>
                  <a:lnTo>
                    <a:pt x="12" y="149"/>
                  </a:lnTo>
                  <a:lnTo>
                    <a:pt x="15" y="149"/>
                  </a:lnTo>
                  <a:lnTo>
                    <a:pt x="16" y="150"/>
                  </a:lnTo>
                  <a:lnTo>
                    <a:pt x="18" y="152"/>
                  </a:lnTo>
                  <a:lnTo>
                    <a:pt x="19" y="153"/>
                  </a:lnTo>
                  <a:lnTo>
                    <a:pt x="20" y="154"/>
                  </a:lnTo>
                  <a:lnTo>
                    <a:pt x="20" y="157"/>
                  </a:lnTo>
                  <a:lnTo>
                    <a:pt x="22" y="160"/>
                  </a:lnTo>
                  <a:close/>
                  <a:moveTo>
                    <a:pt x="22" y="223"/>
                  </a:moveTo>
                  <a:lnTo>
                    <a:pt x="22" y="245"/>
                  </a:lnTo>
                  <a:lnTo>
                    <a:pt x="20" y="246"/>
                  </a:lnTo>
                  <a:lnTo>
                    <a:pt x="20" y="249"/>
                  </a:lnTo>
                  <a:lnTo>
                    <a:pt x="19" y="250"/>
                  </a:lnTo>
                  <a:lnTo>
                    <a:pt x="18" y="251"/>
                  </a:lnTo>
                  <a:lnTo>
                    <a:pt x="16" y="253"/>
                  </a:lnTo>
                  <a:lnTo>
                    <a:pt x="15" y="254"/>
                  </a:lnTo>
                  <a:lnTo>
                    <a:pt x="12" y="254"/>
                  </a:lnTo>
                  <a:lnTo>
                    <a:pt x="11" y="255"/>
                  </a:lnTo>
                  <a:lnTo>
                    <a:pt x="8" y="254"/>
                  </a:lnTo>
                  <a:lnTo>
                    <a:pt x="6" y="254"/>
                  </a:lnTo>
                  <a:lnTo>
                    <a:pt x="4" y="253"/>
                  </a:lnTo>
                  <a:lnTo>
                    <a:pt x="3" y="251"/>
                  </a:lnTo>
                  <a:lnTo>
                    <a:pt x="2" y="250"/>
                  </a:lnTo>
                  <a:lnTo>
                    <a:pt x="0" y="249"/>
                  </a:lnTo>
                  <a:lnTo>
                    <a:pt x="0" y="246"/>
                  </a:lnTo>
                  <a:lnTo>
                    <a:pt x="0" y="245"/>
                  </a:lnTo>
                  <a:lnTo>
                    <a:pt x="0" y="223"/>
                  </a:lnTo>
                  <a:lnTo>
                    <a:pt x="0" y="221"/>
                  </a:lnTo>
                  <a:lnTo>
                    <a:pt x="0" y="218"/>
                  </a:lnTo>
                  <a:lnTo>
                    <a:pt x="2" y="217"/>
                  </a:lnTo>
                  <a:lnTo>
                    <a:pt x="3" y="215"/>
                  </a:lnTo>
                  <a:lnTo>
                    <a:pt x="4" y="214"/>
                  </a:lnTo>
                  <a:lnTo>
                    <a:pt x="6" y="213"/>
                  </a:lnTo>
                  <a:lnTo>
                    <a:pt x="8" y="213"/>
                  </a:lnTo>
                  <a:lnTo>
                    <a:pt x="11" y="213"/>
                  </a:lnTo>
                  <a:lnTo>
                    <a:pt x="12" y="213"/>
                  </a:lnTo>
                  <a:lnTo>
                    <a:pt x="15" y="213"/>
                  </a:lnTo>
                  <a:lnTo>
                    <a:pt x="16" y="214"/>
                  </a:lnTo>
                  <a:lnTo>
                    <a:pt x="18" y="215"/>
                  </a:lnTo>
                  <a:lnTo>
                    <a:pt x="19" y="217"/>
                  </a:lnTo>
                  <a:lnTo>
                    <a:pt x="20" y="218"/>
                  </a:lnTo>
                  <a:lnTo>
                    <a:pt x="20" y="221"/>
                  </a:lnTo>
                  <a:lnTo>
                    <a:pt x="22" y="223"/>
                  </a:lnTo>
                  <a:close/>
                  <a:moveTo>
                    <a:pt x="22" y="287"/>
                  </a:moveTo>
                  <a:lnTo>
                    <a:pt x="22" y="308"/>
                  </a:lnTo>
                  <a:lnTo>
                    <a:pt x="20" y="310"/>
                  </a:lnTo>
                  <a:lnTo>
                    <a:pt x="20" y="312"/>
                  </a:lnTo>
                  <a:lnTo>
                    <a:pt x="19" y="314"/>
                  </a:lnTo>
                  <a:lnTo>
                    <a:pt x="18" y="315"/>
                  </a:lnTo>
                  <a:lnTo>
                    <a:pt x="16" y="316"/>
                  </a:lnTo>
                  <a:lnTo>
                    <a:pt x="15" y="318"/>
                  </a:lnTo>
                  <a:lnTo>
                    <a:pt x="12" y="318"/>
                  </a:lnTo>
                  <a:lnTo>
                    <a:pt x="11" y="319"/>
                  </a:lnTo>
                  <a:lnTo>
                    <a:pt x="8" y="318"/>
                  </a:lnTo>
                  <a:lnTo>
                    <a:pt x="6" y="318"/>
                  </a:lnTo>
                  <a:lnTo>
                    <a:pt x="4" y="316"/>
                  </a:lnTo>
                  <a:lnTo>
                    <a:pt x="3" y="315"/>
                  </a:lnTo>
                  <a:lnTo>
                    <a:pt x="2" y="314"/>
                  </a:lnTo>
                  <a:lnTo>
                    <a:pt x="0" y="312"/>
                  </a:lnTo>
                  <a:lnTo>
                    <a:pt x="0" y="310"/>
                  </a:lnTo>
                  <a:lnTo>
                    <a:pt x="0" y="308"/>
                  </a:lnTo>
                  <a:lnTo>
                    <a:pt x="0" y="287"/>
                  </a:lnTo>
                  <a:lnTo>
                    <a:pt x="0" y="285"/>
                  </a:lnTo>
                  <a:lnTo>
                    <a:pt x="0" y="282"/>
                  </a:lnTo>
                  <a:lnTo>
                    <a:pt x="2" y="281"/>
                  </a:lnTo>
                  <a:lnTo>
                    <a:pt x="3" y="279"/>
                  </a:lnTo>
                  <a:lnTo>
                    <a:pt x="4" y="278"/>
                  </a:lnTo>
                  <a:lnTo>
                    <a:pt x="6" y="277"/>
                  </a:lnTo>
                  <a:lnTo>
                    <a:pt x="8" y="277"/>
                  </a:lnTo>
                  <a:lnTo>
                    <a:pt x="11" y="277"/>
                  </a:lnTo>
                  <a:lnTo>
                    <a:pt x="12" y="277"/>
                  </a:lnTo>
                  <a:lnTo>
                    <a:pt x="15" y="277"/>
                  </a:lnTo>
                  <a:lnTo>
                    <a:pt x="16" y="278"/>
                  </a:lnTo>
                  <a:lnTo>
                    <a:pt x="18" y="279"/>
                  </a:lnTo>
                  <a:lnTo>
                    <a:pt x="19" y="281"/>
                  </a:lnTo>
                  <a:lnTo>
                    <a:pt x="20" y="282"/>
                  </a:lnTo>
                  <a:lnTo>
                    <a:pt x="20" y="285"/>
                  </a:lnTo>
                  <a:lnTo>
                    <a:pt x="22" y="287"/>
                  </a:lnTo>
                  <a:close/>
                  <a:moveTo>
                    <a:pt x="22" y="351"/>
                  </a:moveTo>
                  <a:lnTo>
                    <a:pt x="22" y="372"/>
                  </a:lnTo>
                  <a:lnTo>
                    <a:pt x="20" y="373"/>
                  </a:lnTo>
                  <a:lnTo>
                    <a:pt x="20" y="376"/>
                  </a:lnTo>
                  <a:lnTo>
                    <a:pt x="19" y="377"/>
                  </a:lnTo>
                  <a:lnTo>
                    <a:pt x="18" y="379"/>
                  </a:lnTo>
                  <a:lnTo>
                    <a:pt x="16" y="380"/>
                  </a:lnTo>
                  <a:lnTo>
                    <a:pt x="15" y="381"/>
                  </a:lnTo>
                  <a:lnTo>
                    <a:pt x="12" y="381"/>
                  </a:lnTo>
                  <a:lnTo>
                    <a:pt x="11" y="383"/>
                  </a:lnTo>
                  <a:lnTo>
                    <a:pt x="8" y="381"/>
                  </a:lnTo>
                  <a:lnTo>
                    <a:pt x="6" y="381"/>
                  </a:lnTo>
                  <a:lnTo>
                    <a:pt x="4" y="380"/>
                  </a:lnTo>
                  <a:lnTo>
                    <a:pt x="3" y="379"/>
                  </a:lnTo>
                  <a:lnTo>
                    <a:pt x="2" y="377"/>
                  </a:lnTo>
                  <a:lnTo>
                    <a:pt x="0" y="376"/>
                  </a:lnTo>
                  <a:lnTo>
                    <a:pt x="0" y="373"/>
                  </a:lnTo>
                  <a:lnTo>
                    <a:pt x="0" y="372"/>
                  </a:lnTo>
                  <a:lnTo>
                    <a:pt x="0" y="351"/>
                  </a:lnTo>
                  <a:lnTo>
                    <a:pt x="0" y="348"/>
                  </a:lnTo>
                  <a:lnTo>
                    <a:pt x="0" y="346"/>
                  </a:lnTo>
                  <a:lnTo>
                    <a:pt x="2" y="344"/>
                  </a:lnTo>
                  <a:lnTo>
                    <a:pt x="3" y="343"/>
                  </a:lnTo>
                  <a:lnTo>
                    <a:pt x="4" y="342"/>
                  </a:lnTo>
                  <a:lnTo>
                    <a:pt x="6" y="340"/>
                  </a:lnTo>
                  <a:lnTo>
                    <a:pt x="8" y="340"/>
                  </a:lnTo>
                  <a:lnTo>
                    <a:pt x="11" y="340"/>
                  </a:lnTo>
                  <a:lnTo>
                    <a:pt x="12" y="340"/>
                  </a:lnTo>
                  <a:lnTo>
                    <a:pt x="15" y="340"/>
                  </a:lnTo>
                  <a:lnTo>
                    <a:pt x="16" y="342"/>
                  </a:lnTo>
                  <a:lnTo>
                    <a:pt x="18" y="343"/>
                  </a:lnTo>
                  <a:lnTo>
                    <a:pt x="19" y="344"/>
                  </a:lnTo>
                  <a:lnTo>
                    <a:pt x="20" y="346"/>
                  </a:lnTo>
                  <a:lnTo>
                    <a:pt x="20" y="348"/>
                  </a:lnTo>
                  <a:lnTo>
                    <a:pt x="22" y="351"/>
                  </a:lnTo>
                  <a:close/>
                  <a:moveTo>
                    <a:pt x="22" y="415"/>
                  </a:moveTo>
                  <a:lnTo>
                    <a:pt x="22" y="436"/>
                  </a:lnTo>
                  <a:lnTo>
                    <a:pt x="20" y="437"/>
                  </a:lnTo>
                  <a:lnTo>
                    <a:pt x="20" y="440"/>
                  </a:lnTo>
                  <a:lnTo>
                    <a:pt x="19" y="441"/>
                  </a:lnTo>
                  <a:lnTo>
                    <a:pt x="18" y="443"/>
                  </a:lnTo>
                  <a:lnTo>
                    <a:pt x="16" y="444"/>
                  </a:lnTo>
                  <a:lnTo>
                    <a:pt x="15" y="445"/>
                  </a:lnTo>
                  <a:lnTo>
                    <a:pt x="12" y="445"/>
                  </a:lnTo>
                  <a:lnTo>
                    <a:pt x="11" y="446"/>
                  </a:lnTo>
                  <a:lnTo>
                    <a:pt x="8" y="445"/>
                  </a:lnTo>
                  <a:lnTo>
                    <a:pt x="6" y="445"/>
                  </a:lnTo>
                  <a:lnTo>
                    <a:pt x="4" y="444"/>
                  </a:lnTo>
                  <a:lnTo>
                    <a:pt x="3" y="443"/>
                  </a:lnTo>
                  <a:lnTo>
                    <a:pt x="2" y="441"/>
                  </a:lnTo>
                  <a:lnTo>
                    <a:pt x="0" y="440"/>
                  </a:lnTo>
                  <a:lnTo>
                    <a:pt x="0" y="437"/>
                  </a:lnTo>
                  <a:lnTo>
                    <a:pt x="0" y="436"/>
                  </a:lnTo>
                  <a:lnTo>
                    <a:pt x="0" y="415"/>
                  </a:lnTo>
                  <a:lnTo>
                    <a:pt x="0" y="412"/>
                  </a:lnTo>
                  <a:lnTo>
                    <a:pt x="0" y="409"/>
                  </a:lnTo>
                  <a:lnTo>
                    <a:pt x="2" y="408"/>
                  </a:lnTo>
                  <a:lnTo>
                    <a:pt x="3" y="407"/>
                  </a:lnTo>
                  <a:lnTo>
                    <a:pt x="4" y="405"/>
                  </a:lnTo>
                  <a:lnTo>
                    <a:pt x="6" y="404"/>
                  </a:lnTo>
                  <a:lnTo>
                    <a:pt x="8" y="404"/>
                  </a:lnTo>
                  <a:lnTo>
                    <a:pt x="11" y="404"/>
                  </a:lnTo>
                  <a:lnTo>
                    <a:pt x="12" y="404"/>
                  </a:lnTo>
                  <a:lnTo>
                    <a:pt x="15" y="404"/>
                  </a:lnTo>
                  <a:lnTo>
                    <a:pt x="16" y="405"/>
                  </a:lnTo>
                  <a:lnTo>
                    <a:pt x="18" y="407"/>
                  </a:lnTo>
                  <a:lnTo>
                    <a:pt x="19" y="408"/>
                  </a:lnTo>
                  <a:lnTo>
                    <a:pt x="20" y="409"/>
                  </a:lnTo>
                  <a:lnTo>
                    <a:pt x="20" y="412"/>
                  </a:lnTo>
                  <a:lnTo>
                    <a:pt x="22" y="415"/>
                  </a:lnTo>
                  <a:close/>
                  <a:moveTo>
                    <a:pt x="22" y="478"/>
                  </a:moveTo>
                  <a:lnTo>
                    <a:pt x="22" y="500"/>
                  </a:lnTo>
                  <a:lnTo>
                    <a:pt x="20" y="501"/>
                  </a:lnTo>
                  <a:lnTo>
                    <a:pt x="20" y="504"/>
                  </a:lnTo>
                  <a:lnTo>
                    <a:pt x="19" y="505"/>
                  </a:lnTo>
                  <a:lnTo>
                    <a:pt x="18" y="506"/>
                  </a:lnTo>
                  <a:lnTo>
                    <a:pt x="16" y="508"/>
                  </a:lnTo>
                  <a:lnTo>
                    <a:pt x="15" y="509"/>
                  </a:lnTo>
                  <a:lnTo>
                    <a:pt x="12" y="509"/>
                  </a:lnTo>
                  <a:lnTo>
                    <a:pt x="11" y="510"/>
                  </a:lnTo>
                  <a:lnTo>
                    <a:pt x="8" y="509"/>
                  </a:lnTo>
                  <a:lnTo>
                    <a:pt x="6" y="509"/>
                  </a:lnTo>
                  <a:lnTo>
                    <a:pt x="4" y="508"/>
                  </a:lnTo>
                  <a:lnTo>
                    <a:pt x="3" y="506"/>
                  </a:lnTo>
                  <a:lnTo>
                    <a:pt x="2" y="505"/>
                  </a:lnTo>
                  <a:lnTo>
                    <a:pt x="0" y="504"/>
                  </a:lnTo>
                  <a:lnTo>
                    <a:pt x="0" y="501"/>
                  </a:lnTo>
                  <a:lnTo>
                    <a:pt x="0" y="500"/>
                  </a:lnTo>
                  <a:lnTo>
                    <a:pt x="0" y="478"/>
                  </a:lnTo>
                  <a:lnTo>
                    <a:pt x="0" y="476"/>
                  </a:lnTo>
                  <a:lnTo>
                    <a:pt x="0" y="473"/>
                  </a:lnTo>
                  <a:lnTo>
                    <a:pt x="2" y="472"/>
                  </a:lnTo>
                  <a:lnTo>
                    <a:pt x="3" y="470"/>
                  </a:lnTo>
                  <a:lnTo>
                    <a:pt x="4" y="469"/>
                  </a:lnTo>
                  <a:lnTo>
                    <a:pt x="6" y="468"/>
                  </a:lnTo>
                  <a:lnTo>
                    <a:pt x="8" y="468"/>
                  </a:lnTo>
                  <a:lnTo>
                    <a:pt x="11" y="468"/>
                  </a:lnTo>
                  <a:lnTo>
                    <a:pt x="12" y="468"/>
                  </a:lnTo>
                  <a:lnTo>
                    <a:pt x="15" y="468"/>
                  </a:lnTo>
                  <a:lnTo>
                    <a:pt x="16" y="469"/>
                  </a:lnTo>
                  <a:lnTo>
                    <a:pt x="18" y="470"/>
                  </a:lnTo>
                  <a:lnTo>
                    <a:pt x="19" y="472"/>
                  </a:lnTo>
                  <a:lnTo>
                    <a:pt x="20" y="473"/>
                  </a:lnTo>
                  <a:lnTo>
                    <a:pt x="20" y="476"/>
                  </a:lnTo>
                  <a:lnTo>
                    <a:pt x="22" y="478"/>
                  </a:lnTo>
                  <a:close/>
                  <a:moveTo>
                    <a:pt x="22" y="542"/>
                  </a:moveTo>
                  <a:lnTo>
                    <a:pt x="22" y="563"/>
                  </a:lnTo>
                  <a:lnTo>
                    <a:pt x="20" y="565"/>
                  </a:lnTo>
                  <a:lnTo>
                    <a:pt x="20" y="567"/>
                  </a:lnTo>
                  <a:lnTo>
                    <a:pt x="19" y="569"/>
                  </a:lnTo>
                  <a:lnTo>
                    <a:pt x="18" y="570"/>
                  </a:lnTo>
                  <a:lnTo>
                    <a:pt x="16" y="571"/>
                  </a:lnTo>
                  <a:lnTo>
                    <a:pt x="15" y="573"/>
                  </a:lnTo>
                  <a:lnTo>
                    <a:pt x="12" y="573"/>
                  </a:lnTo>
                  <a:lnTo>
                    <a:pt x="11" y="574"/>
                  </a:lnTo>
                  <a:lnTo>
                    <a:pt x="8" y="573"/>
                  </a:lnTo>
                  <a:lnTo>
                    <a:pt x="6" y="573"/>
                  </a:lnTo>
                  <a:lnTo>
                    <a:pt x="4" y="571"/>
                  </a:lnTo>
                  <a:lnTo>
                    <a:pt x="3" y="570"/>
                  </a:lnTo>
                  <a:lnTo>
                    <a:pt x="2" y="569"/>
                  </a:lnTo>
                  <a:lnTo>
                    <a:pt x="0" y="567"/>
                  </a:lnTo>
                  <a:lnTo>
                    <a:pt x="0" y="565"/>
                  </a:lnTo>
                  <a:lnTo>
                    <a:pt x="0" y="563"/>
                  </a:lnTo>
                  <a:lnTo>
                    <a:pt x="0" y="542"/>
                  </a:lnTo>
                  <a:lnTo>
                    <a:pt x="0" y="539"/>
                  </a:lnTo>
                  <a:lnTo>
                    <a:pt x="0" y="537"/>
                  </a:lnTo>
                  <a:lnTo>
                    <a:pt x="2" y="535"/>
                  </a:lnTo>
                  <a:lnTo>
                    <a:pt x="3" y="534"/>
                  </a:lnTo>
                  <a:lnTo>
                    <a:pt x="4" y="533"/>
                  </a:lnTo>
                  <a:lnTo>
                    <a:pt x="6" y="531"/>
                  </a:lnTo>
                  <a:lnTo>
                    <a:pt x="8" y="531"/>
                  </a:lnTo>
                  <a:lnTo>
                    <a:pt x="11" y="531"/>
                  </a:lnTo>
                  <a:lnTo>
                    <a:pt x="12" y="531"/>
                  </a:lnTo>
                  <a:lnTo>
                    <a:pt x="15" y="531"/>
                  </a:lnTo>
                  <a:lnTo>
                    <a:pt x="16" y="533"/>
                  </a:lnTo>
                  <a:lnTo>
                    <a:pt x="18" y="534"/>
                  </a:lnTo>
                  <a:lnTo>
                    <a:pt x="19" y="535"/>
                  </a:lnTo>
                  <a:lnTo>
                    <a:pt x="20" y="537"/>
                  </a:lnTo>
                  <a:lnTo>
                    <a:pt x="20" y="539"/>
                  </a:lnTo>
                  <a:lnTo>
                    <a:pt x="22" y="542"/>
                  </a:lnTo>
                  <a:close/>
                  <a:moveTo>
                    <a:pt x="22" y="606"/>
                  </a:moveTo>
                  <a:lnTo>
                    <a:pt x="22" y="627"/>
                  </a:lnTo>
                  <a:lnTo>
                    <a:pt x="20" y="628"/>
                  </a:lnTo>
                  <a:lnTo>
                    <a:pt x="20" y="631"/>
                  </a:lnTo>
                  <a:lnTo>
                    <a:pt x="19" y="632"/>
                  </a:lnTo>
                  <a:lnTo>
                    <a:pt x="18" y="634"/>
                  </a:lnTo>
                  <a:lnTo>
                    <a:pt x="16" y="635"/>
                  </a:lnTo>
                  <a:lnTo>
                    <a:pt x="15" y="636"/>
                  </a:lnTo>
                  <a:lnTo>
                    <a:pt x="12" y="636"/>
                  </a:lnTo>
                  <a:lnTo>
                    <a:pt x="11" y="638"/>
                  </a:lnTo>
                  <a:lnTo>
                    <a:pt x="8" y="636"/>
                  </a:lnTo>
                  <a:lnTo>
                    <a:pt x="6" y="636"/>
                  </a:lnTo>
                  <a:lnTo>
                    <a:pt x="4" y="635"/>
                  </a:lnTo>
                  <a:lnTo>
                    <a:pt x="3" y="634"/>
                  </a:lnTo>
                  <a:lnTo>
                    <a:pt x="2" y="632"/>
                  </a:lnTo>
                  <a:lnTo>
                    <a:pt x="0" y="631"/>
                  </a:lnTo>
                  <a:lnTo>
                    <a:pt x="0" y="628"/>
                  </a:lnTo>
                  <a:lnTo>
                    <a:pt x="0" y="627"/>
                  </a:lnTo>
                  <a:lnTo>
                    <a:pt x="0" y="606"/>
                  </a:lnTo>
                  <a:lnTo>
                    <a:pt x="0" y="603"/>
                  </a:lnTo>
                  <a:lnTo>
                    <a:pt x="0" y="601"/>
                  </a:lnTo>
                  <a:lnTo>
                    <a:pt x="2" y="599"/>
                  </a:lnTo>
                  <a:lnTo>
                    <a:pt x="3" y="598"/>
                  </a:lnTo>
                  <a:lnTo>
                    <a:pt x="4" y="597"/>
                  </a:lnTo>
                  <a:lnTo>
                    <a:pt x="6" y="595"/>
                  </a:lnTo>
                  <a:lnTo>
                    <a:pt x="8" y="595"/>
                  </a:lnTo>
                  <a:lnTo>
                    <a:pt x="11" y="595"/>
                  </a:lnTo>
                  <a:lnTo>
                    <a:pt x="12" y="595"/>
                  </a:lnTo>
                  <a:lnTo>
                    <a:pt x="15" y="595"/>
                  </a:lnTo>
                  <a:lnTo>
                    <a:pt x="16" y="597"/>
                  </a:lnTo>
                  <a:lnTo>
                    <a:pt x="18" y="598"/>
                  </a:lnTo>
                  <a:lnTo>
                    <a:pt x="19" y="599"/>
                  </a:lnTo>
                  <a:lnTo>
                    <a:pt x="20" y="601"/>
                  </a:lnTo>
                  <a:lnTo>
                    <a:pt x="20" y="603"/>
                  </a:lnTo>
                  <a:lnTo>
                    <a:pt x="22" y="606"/>
                  </a:lnTo>
                  <a:close/>
                  <a:moveTo>
                    <a:pt x="22" y="670"/>
                  </a:moveTo>
                  <a:lnTo>
                    <a:pt x="22" y="691"/>
                  </a:lnTo>
                  <a:lnTo>
                    <a:pt x="20" y="692"/>
                  </a:lnTo>
                  <a:lnTo>
                    <a:pt x="20" y="695"/>
                  </a:lnTo>
                  <a:lnTo>
                    <a:pt x="19" y="696"/>
                  </a:lnTo>
                  <a:lnTo>
                    <a:pt x="18" y="697"/>
                  </a:lnTo>
                  <a:lnTo>
                    <a:pt x="16" y="699"/>
                  </a:lnTo>
                  <a:lnTo>
                    <a:pt x="15" y="700"/>
                  </a:lnTo>
                  <a:lnTo>
                    <a:pt x="12" y="700"/>
                  </a:lnTo>
                  <a:lnTo>
                    <a:pt x="11" y="701"/>
                  </a:lnTo>
                  <a:lnTo>
                    <a:pt x="8" y="700"/>
                  </a:lnTo>
                  <a:lnTo>
                    <a:pt x="6" y="700"/>
                  </a:lnTo>
                  <a:lnTo>
                    <a:pt x="4" y="699"/>
                  </a:lnTo>
                  <a:lnTo>
                    <a:pt x="3" y="697"/>
                  </a:lnTo>
                  <a:lnTo>
                    <a:pt x="2" y="696"/>
                  </a:lnTo>
                  <a:lnTo>
                    <a:pt x="0" y="695"/>
                  </a:lnTo>
                  <a:lnTo>
                    <a:pt x="0" y="692"/>
                  </a:lnTo>
                  <a:lnTo>
                    <a:pt x="0" y="691"/>
                  </a:lnTo>
                  <a:lnTo>
                    <a:pt x="0" y="670"/>
                  </a:lnTo>
                  <a:lnTo>
                    <a:pt x="0" y="667"/>
                  </a:lnTo>
                  <a:lnTo>
                    <a:pt x="0" y="664"/>
                  </a:lnTo>
                  <a:lnTo>
                    <a:pt x="2" y="663"/>
                  </a:lnTo>
                  <a:lnTo>
                    <a:pt x="3" y="662"/>
                  </a:lnTo>
                  <a:lnTo>
                    <a:pt x="4" y="660"/>
                  </a:lnTo>
                  <a:lnTo>
                    <a:pt x="6" y="659"/>
                  </a:lnTo>
                  <a:lnTo>
                    <a:pt x="8" y="659"/>
                  </a:lnTo>
                  <a:lnTo>
                    <a:pt x="11" y="659"/>
                  </a:lnTo>
                  <a:lnTo>
                    <a:pt x="12" y="659"/>
                  </a:lnTo>
                  <a:lnTo>
                    <a:pt x="15" y="659"/>
                  </a:lnTo>
                  <a:lnTo>
                    <a:pt x="16" y="660"/>
                  </a:lnTo>
                  <a:lnTo>
                    <a:pt x="18" y="662"/>
                  </a:lnTo>
                  <a:lnTo>
                    <a:pt x="19" y="663"/>
                  </a:lnTo>
                  <a:lnTo>
                    <a:pt x="20" y="664"/>
                  </a:lnTo>
                  <a:lnTo>
                    <a:pt x="20" y="667"/>
                  </a:lnTo>
                  <a:lnTo>
                    <a:pt x="22" y="670"/>
                  </a:lnTo>
                  <a:close/>
                  <a:moveTo>
                    <a:pt x="22" y="733"/>
                  </a:moveTo>
                  <a:lnTo>
                    <a:pt x="22" y="755"/>
                  </a:lnTo>
                  <a:lnTo>
                    <a:pt x="20" y="756"/>
                  </a:lnTo>
                  <a:lnTo>
                    <a:pt x="20" y="759"/>
                  </a:lnTo>
                  <a:lnTo>
                    <a:pt x="19" y="760"/>
                  </a:lnTo>
                  <a:lnTo>
                    <a:pt x="18" y="761"/>
                  </a:lnTo>
                  <a:lnTo>
                    <a:pt x="16" y="763"/>
                  </a:lnTo>
                  <a:lnTo>
                    <a:pt x="15" y="764"/>
                  </a:lnTo>
                  <a:lnTo>
                    <a:pt x="12" y="764"/>
                  </a:lnTo>
                  <a:lnTo>
                    <a:pt x="11" y="765"/>
                  </a:lnTo>
                  <a:lnTo>
                    <a:pt x="8" y="764"/>
                  </a:lnTo>
                  <a:lnTo>
                    <a:pt x="6" y="764"/>
                  </a:lnTo>
                  <a:lnTo>
                    <a:pt x="4" y="763"/>
                  </a:lnTo>
                  <a:lnTo>
                    <a:pt x="3" y="761"/>
                  </a:lnTo>
                  <a:lnTo>
                    <a:pt x="2" y="760"/>
                  </a:lnTo>
                  <a:lnTo>
                    <a:pt x="0" y="759"/>
                  </a:lnTo>
                  <a:lnTo>
                    <a:pt x="0" y="756"/>
                  </a:lnTo>
                  <a:lnTo>
                    <a:pt x="0" y="755"/>
                  </a:lnTo>
                  <a:lnTo>
                    <a:pt x="0" y="733"/>
                  </a:lnTo>
                  <a:lnTo>
                    <a:pt x="0" y="731"/>
                  </a:lnTo>
                  <a:lnTo>
                    <a:pt x="0" y="728"/>
                  </a:lnTo>
                  <a:lnTo>
                    <a:pt x="2" y="727"/>
                  </a:lnTo>
                  <a:lnTo>
                    <a:pt x="3" y="725"/>
                  </a:lnTo>
                  <a:lnTo>
                    <a:pt x="4" y="724"/>
                  </a:lnTo>
                  <a:lnTo>
                    <a:pt x="6" y="723"/>
                  </a:lnTo>
                  <a:lnTo>
                    <a:pt x="8" y="723"/>
                  </a:lnTo>
                  <a:lnTo>
                    <a:pt x="11" y="723"/>
                  </a:lnTo>
                  <a:lnTo>
                    <a:pt x="12" y="723"/>
                  </a:lnTo>
                  <a:lnTo>
                    <a:pt x="15" y="723"/>
                  </a:lnTo>
                  <a:lnTo>
                    <a:pt x="16" y="724"/>
                  </a:lnTo>
                  <a:lnTo>
                    <a:pt x="18" y="725"/>
                  </a:lnTo>
                  <a:lnTo>
                    <a:pt x="19" y="727"/>
                  </a:lnTo>
                  <a:lnTo>
                    <a:pt x="20" y="728"/>
                  </a:lnTo>
                  <a:lnTo>
                    <a:pt x="20" y="731"/>
                  </a:lnTo>
                  <a:lnTo>
                    <a:pt x="22" y="733"/>
                  </a:lnTo>
                  <a:close/>
                  <a:moveTo>
                    <a:pt x="22" y="797"/>
                  </a:moveTo>
                  <a:lnTo>
                    <a:pt x="22" y="818"/>
                  </a:lnTo>
                  <a:lnTo>
                    <a:pt x="20" y="820"/>
                  </a:lnTo>
                  <a:lnTo>
                    <a:pt x="20" y="822"/>
                  </a:lnTo>
                  <a:lnTo>
                    <a:pt x="19" y="824"/>
                  </a:lnTo>
                  <a:lnTo>
                    <a:pt x="18" y="825"/>
                  </a:lnTo>
                  <a:lnTo>
                    <a:pt x="16" y="826"/>
                  </a:lnTo>
                  <a:lnTo>
                    <a:pt x="15" y="828"/>
                  </a:lnTo>
                  <a:lnTo>
                    <a:pt x="12" y="828"/>
                  </a:lnTo>
                  <a:lnTo>
                    <a:pt x="11" y="829"/>
                  </a:lnTo>
                  <a:lnTo>
                    <a:pt x="8" y="828"/>
                  </a:lnTo>
                  <a:lnTo>
                    <a:pt x="6" y="828"/>
                  </a:lnTo>
                  <a:lnTo>
                    <a:pt x="4" y="826"/>
                  </a:lnTo>
                  <a:lnTo>
                    <a:pt x="3" y="825"/>
                  </a:lnTo>
                  <a:lnTo>
                    <a:pt x="2" y="824"/>
                  </a:lnTo>
                  <a:lnTo>
                    <a:pt x="0" y="822"/>
                  </a:lnTo>
                  <a:lnTo>
                    <a:pt x="0" y="820"/>
                  </a:lnTo>
                  <a:lnTo>
                    <a:pt x="0" y="818"/>
                  </a:lnTo>
                  <a:lnTo>
                    <a:pt x="0" y="797"/>
                  </a:lnTo>
                  <a:lnTo>
                    <a:pt x="0" y="794"/>
                  </a:lnTo>
                  <a:lnTo>
                    <a:pt x="0" y="792"/>
                  </a:lnTo>
                  <a:lnTo>
                    <a:pt x="2" y="790"/>
                  </a:lnTo>
                  <a:lnTo>
                    <a:pt x="3" y="789"/>
                  </a:lnTo>
                  <a:lnTo>
                    <a:pt x="4" y="788"/>
                  </a:lnTo>
                  <a:lnTo>
                    <a:pt x="6" y="786"/>
                  </a:lnTo>
                  <a:lnTo>
                    <a:pt x="8" y="786"/>
                  </a:lnTo>
                  <a:lnTo>
                    <a:pt x="11" y="786"/>
                  </a:lnTo>
                  <a:lnTo>
                    <a:pt x="12" y="786"/>
                  </a:lnTo>
                  <a:lnTo>
                    <a:pt x="15" y="786"/>
                  </a:lnTo>
                  <a:lnTo>
                    <a:pt x="16" y="788"/>
                  </a:lnTo>
                  <a:lnTo>
                    <a:pt x="18" y="789"/>
                  </a:lnTo>
                  <a:lnTo>
                    <a:pt x="19" y="790"/>
                  </a:lnTo>
                  <a:lnTo>
                    <a:pt x="20" y="792"/>
                  </a:lnTo>
                  <a:lnTo>
                    <a:pt x="20" y="794"/>
                  </a:lnTo>
                  <a:lnTo>
                    <a:pt x="22" y="797"/>
                  </a:lnTo>
                  <a:close/>
                  <a:moveTo>
                    <a:pt x="22" y="861"/>
                  </a:moveTo>
                  <a:lnTo>
                    <a:pt x="22" y="882"/>
                  </a:lnTo>
                  <a:lnTo>
                    <a:pt x="20" y="883"/>
                  </a:lnTo>
                  <a:lnTo>
                    <a:pt x="20" y="886"/>
                  </a:lnTo>
                  <a:lnTo>
                    <a:pt x="19" y="887"/>
                  </a:lnTo>
                  <a:lnTo>
                    <a:pt x="18" y="889"/>
                  </a:lnTo>
                  <a:lnTo>
                    <a:pt x="16" y="890"/>
                  </a:lnTo>
                  <a:lnTo>
                    <a:pt x="15" y="891"/>
                  </a:lnTo>
                  <a:lnTo>
                    <a:pt x="12" y="891"/>
                  </a:lnTo>
                  <a:lnTo>
                    <a:pt x="11" y="893"/>
                  </a:lnTo>
                  <a:lnTo>
                    <a:pt x="8" y="891"/>
                  </a:lnTo>
                  <a:lnTo>
                    <a:pt x="6" y="891"/>
                  </a:lnTo>
                  <a:lnTo>
                    <a:pt x="4" y="890"/>
                  </a:lnTo>
                  <a:lnTo>
                    <a:pt x="3" y="889"/>
                  </a:lnTo>
                  <a:lnTo>
                    <a:pt x="2" y="887"/>
                  </a:lnTo>
                  <a:lnTo>
                    <a:pt x="0" y="886"/>
                  </a:lnTo>
                  <a:lnTo>
                    <a:pt x="0" y="883"/>
                  </a:lnTo>
                  <a:lnTo>
                    <a:pt x="0" y="882"/>
                  </a:lnTo>
                  <a:lnTo>
                    <a:pt x="0" y="861"/>
                  </a:lnTo>
                  <a:lnTo>
                    <a:pt x="0" y="858"/>
                  </a:lnTo>
                  <a:lnTo>
                    <a:pt x="0" y="855"/>
                  </a:lnTo>
                  <a:lnTo>
                    <a:pt x="2" y="854"/>
                  </a:lnTo>
                  <a:lnTo>
                    <a:pt x="3" y="853"/>
                  </a:lnTo>
                  <a:lnTo>
                    <a:pt x="4" y="851"/>
                  </a:lnTo>
                  <a:lnTo>
                    <a:pt x="6" y="850"/>
                  </a:lnTo>
                  <a:lnTo>
                    <a:pt x="8" y="850"/>
                  </a:lnTo>
                  <a:lnTo>
                    <a:pt x="11" y="850"/>
                  </a:lnTo>
                  <a:lnTo>
                    <a:pt x="12" y="850"/>
                  </a:lnTo>
                  <a:lnTo>
                    <a:pt x="15" y="850"/>
                  </a:lnTo>
                  <a:lnTo>
                    <a:pt x="16" y="851"/>
                  </a:lnTo>
                  <a:lnTo>
                    <a:pt x="18" y="853"/>
                  </a:lnTo>
                  <a:lnTo>
                    <a:pt x="19" y="854"/>
                  </a:lnTo>
                  <a:lnTo>
                    <a:pt x="20" y="855"/>
                  </a:lnTo>
                  <a:lnTo>
                    <a:pt x="20" y="858"/>
                  </a:lnTo>
                  <a:lnTo>
                    <a:pt x="22" y="861"/>
                  </a:lnTo>
                  <a:close/>
                  <a:moveTo>
                    <a:pt x="22" y="925"/>
                  </a:moveTo>
                  <a:lnTo>
                    <a:pt x="22" y="946"/>
                  </a:lnTo>
                  <a:lnTo>
                    <a:pt x="20" y="947"/>
                  </a:lnTo>
                  <a:lnTo>
                    <a:pt x="20" y="950"/>
                  </a:lnTo>
                  <a:lnTo>
                    <a:pt x="19" y="951"/>
                  </a:lnTo>
                  <a:lnTo>
                    <a:pt x="18" y="952"/>
                  </a:lnTo>
                  <a:lnTo>
                    <a:pt x="16" y="954"/>
                  </a:lnTo>
                  <a:lnTo>
                    <a:pt x="15" y="955"/>
                  </a:lnTo>
                  <a:lnTo>
                    <a:pt x="12" y="955"/>
                  </a:lnTo>
                  <a:lnTo>
                    <a:pt x="11" y="956"/>
                  </a:lnTo>
                  <a:lnTo>
                    <a:pt x="8" y="955"/>
                  </a:lnTo>
                  <a:lnTo>
                    <a:pt x="6" y="955"/>
                  </a:lnTo>
                  <a:lnTo>
                    <a:pt x="4" y="954"/>
                  </a:lnTo>
                  <a:lnTo>
                    <a:pt x="3" y="952"/>
                  </a:lnTo>
                  <a:lnTo>
                    <a:pt x="2" y="951"/>
                  </a:lnTo>
                  <a:lnTo>
                    <a:pt x="0" y="950"/>
                  </a:lnTo>
                  <a:lnTo>
                    <a:pt x="0" y="947"/>
                  </a:lnTo>
                  <a:lnTo>
                    <a:pt x="0" y="946"/>
                  </a:lnTo>
                  <a:lnTo>
                    <a:pt x="0" y="925"/>
                  </a:lnTo>
                  <a:lnTo>
                    <a:pt x="0" y="922"/>
                  </a:lnTo>
                  <a:lnTo>
                    <a:pt x="0" y="919"/>
                  </a:lnTo>
                  <a:lnTo>
                    <a:pt x="2" y="918"/>
                  </a:lnTo>
                  <a:lnTo>
                    <a:pt x="3" y="917"/>
                  </a:lnTo>
                  <a:lnTo>
                    <a:pt x="4" y="915"/>
                  </a:lnTo>
                  <a:lnTo>
                    <a:pt x="6" y="914"/>
                  </a:lnTo>
                  <a:lnTo>
                    <a:pt x="8" y="914"/>
                  </a:lnTo>
                  <a:lnTo>
                    <a:pt x="11" y="914"/>
                  </a:lnTo>
                  <a:lnTo>
                    <a:pt x="12" y="914"/>
                  </a:lnTo>
                  <a:lnTo>
                    <a:pt x="15" y="914"/>
                  </a:lnTo>
                  <a:lnTo>
                    <a:pt x="16" y="915"/>
                  </a:lnTo>
                  <a:lnTo>
                    <a:pt x="18" y="917"/>
                  </a:lnTo>
                  <a:lnTo>
                    <a:pt x="19" y="918"/>
                  </a:lnTo>
                  <a:lnTo>
                    <a:pt x="20" y="919"/>
                  </a:lnTo>
                  <a:lnTo>
                    <a:pt x="20" y="922"/>
                  </a:lnTo>
                  <a:lnTo>
                    <a:pt x="22" y="925"/>
                  </a:lnTo>
                  <a:close/>
                  <a:moveTo>
                    <a:pt x="22" y="988"/>
                  </a:moveTo>
                  <a:lnTo>
                    <a:pt x="22" y="1009"/>
                  </a:lnTo>
                  <a:lnTo>
                    <a:pt x="20" y="1011"/>
                  </a:lnTo>
                  <a:lnTo>
                    <a:pt x="20" y="1013"/>
                  </a:lnTo>
                  <a:lnTo>
                    <a:pt x="19" y="1015"/>
                  </a:lnTo>
                  <a:lnTo>
                    <a:pt x="18" y="1016"/>
                  </a:lnTo>
                  <a:lnTo>
                    <a:pt x="16" y="1017"/>
                  </a:lnTo>
                  <a:lnTo>
                    <a:pt x="15" y="1019"/>
                  </a:lnTo>
                  <a:lnTo>
                    <a:pt x="12" y="1019"/>
                  </a:lnTo>
                  <a:lnTo>
                    <a:pt x="11" y="1020"/>
                  </a:lnTo>
                  <a:lnTo>
                    <a:pt x="8" y="1019"/>
                  </a:lnTo>
                  <a:lnTo>
                    <a:pt x="6" y="1019"/>
                  </a:lnTo>
                  <a:lnTo>
                    <a:pt x="4" y="1017"/>
                  </a:lnTo>
                  <a:lnTo>
                    <a:pt x="3" y="1016"/>
                  </a:lnTo>
                  <a:lnTo>
                    <a:pt x="2" y="1015"/>
                  </a:lnTo>
                  <a:lnTo>
                    <a:pt x="0" y="1013"/>
                  </a:lnTo>
                  <a:lnTo>
                    <a:pt x="0" y="1011"/>
                  </a:lnTo>
                  <a:lnTo>
                    <a:pt x="0" y="1009"/>
                  </a:lnTo>
                  <a:lnTo>
                    <a:pt x="0" y="988"/>
                  </a:lnTo>
                  <a:lnTo>
                    <a:pt x="0" y="986"/>
                  </a:lnTo>
                  <a:lnTo>
                    <a:pt x="0" y="983"/>
                  </a:lnTo>
                  <a:lnTo>
                    <a:pt x="2" y="982"/>
                  </a:lnTo>
                  <a:lnTo>
                    <a:pt x="3" y="980"/>
                  </a:lnTo>
                  <a:lnTo>
                    <a:pt x="4" y="979"/>
                  </a:lnTo>
                  <a:lnTo>
                    <a:pt x="6" y="978"/>
                  </a:lnTo>
                  <a:lnTo>
                    <a:pt x="8" y="978"/>
                  </a:lnTo>
                  <a:lnTo>
                    <a:pt x="11" y="978"/>
                  </a:lnTo>
                  <a:lnTo>
                    <a:pt x="12" y="978"/>
                  </a:lnTo>
                  <a:lnTo>
                    <a:pt x="15" y="978"/>
                  </a:lnTo>
                  <a:lnTo>
                    <a:pt x="16" y="979"/>
                  </a:lnTo>
                  <a:lnTo>
                    <a:pt x="18" y="980"/>
                  </a:lnTo>
                  <a:lnTo>
                    <a:pt x="19" y="982"/>
                  </a:lnTo>
                  <a:lnTo>
                    <a:pt x="20" y="983"/>
                  </a:lnTo>
                  <a:lnTo>
                    <a:pt x="20" y="986"/>
                  </a:lnTo>
                  <a:lnTo>
                    <a:pt x="22" y="988"/>
                  </a:lnTo>
                  <a:close/>
                  <a:moveTo>
                    <a:pt x="22" y="1052"/>
                  </a:moveTo>
                  <a:lnTo>
                    <a:pt x="22" y="1073"/>
                  </a:lnTo>
                  <a:lnTo>
                    <a:pt x="20" y="1075"/>
                  </a:lnTo>
                  <a:lnTo>
                    <a:pt x="20" y="1077"/>
                  </a:lnTo>
                  <a:lnTo>
                    <a:pt x="19" y="1079"/>
                  </a:lnTo>
                  <a:lnTo>
                    <a:pt x="18" y="1080"/>
                  </a:lnTo>
                  <a:lnTo>
                    <a:pt x="16" y="1081"/>
                  </a:lnTo>
                  <a:lnTo>
                    <a:pt x="15" y="1083"/>
                  </a:lnTo>
                  <a:lnTo>
                    <a:pt x="12" y="1083"/>
                  </a:lnTo>
                  <a:lnTo>
                    <a:pt x="11" y="1084"/>
                  </a:lnTo>
                  <a:lnTo>
                    <a:pt x="8" y="1083"/>
                  </a:lnTo>
                  <a:lnTo>
                    <a:pt x="6" y="1083"/>
                  </a:lnTo>
                  <a:lnTo>
                    <a:pt x="4" y="1081"/>
                  </a:lnTo>
                  <a:lnTo>
                    <a:pt x="3" y="1080"/>
                  </a:lnTo>
                  <a:lnTo>
                    <a:pt x="2" y="1079"/>
                  </a:lnTo>
                  <a:lnTo>
                    <a:pt x="0" y="1077"/>
                  </a:lnTo>
                  <a:lnTo>
                    <a:pt x="0" y="1075"/>
                  </a:lnTo>
                  <a:lnTo>
                    <a:pt x="0" y="1073"/>
                  </a:lnTo>
                  <a:lnTo>
                    <a:pt x="0" y="1052"/>
                  </a:lnTo>
                  <a:lnTo>
                    <a:pt x="0" y="1049"/>
                  </a:lnTo>
                  <a:lnTo>
                    <a:pt x="0" y="1047"/>
                  </a:lnTo>
                  <a:lnTo>
                    <a:pt x="2" y="1045"/>
                  </a:lnTo>
                  <a:lnTo>
                    <a:pt x="3" y="1044"/>
                  </a:lnTo>
                  <a:lnTo>
                    <a:pt x="4" y="1043"/>
                  </a:lnTo>
                  <a:lnTo>
                    <a:pt x="6" y="1041"/>
                  </a:lnTo>
                  <a:lnTo>
                    <a:pt x="8" y="1041"/>
                  </a:lnTo>
                  <a:lnTo>
                    <a:pt x="11" y="1041"/>
                  </a:lnTo>
                  <a:lnTo>
                    <a:pt x="12" y="1041"/>
                  </a:lnTo>
                  <a:lnTo>
                    <a:pt x="15" y="1041"/>
                  </a:lnTo>
                  <a:lnTo>
                    <a:pt x="16" y="1043"/>
                  </a:lnTo>
                  <a:lnTo>
                    <a:pt x="18" y="1044"/>
                  </a:lnTo>
                  <a:lnTo>
                    <a:pt x="19" y="1045"/>
                  </a:lnTo>
                  <a:lnTo>
                    <a:pt x="20" y="1047"/>
                  </a:lnTo>
                  <a:lnTo>
                    <a:pt x="20" y="1049"/>
                  </a:lnTo>
                  <a:lnTo>
                    <a:pt x="22" y="1052"/>
                  </a:lnTo>
                  <a:close/>
                  <a:moveTo>
                    <a:pt x="22" y="1116"/>
                  </a:moveTo>
                  <a:lnTo>
                    <a:pt x="22" y="1137"/>
                  </a:lnTo>
                  <a:lnTo>
                    <a:pt x="20" y="1138"/>
                  </a:lnTo>
                  <a:lnTo>
                    <a:pt x="20" y="1141"/>
                  </a:lnTo>
                  <a:lnTo>
                    <a:pt x="19" y="1142"/>
                  </a:lnTo>
                  <a:lnTo>
                    <a:pt x="18" y="1144"/>
                  </a:lnTo>
                  <a:lnTo>
                    <a:pt x="16" y="1145"/>
                  </a:lnTo>
                  <a:lnTo>
                    <a:pt x="15" y="1146"/>
                  </a:lnTo>
                  <a:lnTo>
                    <a:pt x="12" y="1146"/>
                  </a:lnTo>
                  <a:lnTo>
                    <a:pt x="11" y="1148"/>
                  </a:lnTo>
                  <a:lnTo>
                    <a:pt x="8" y="1146"/>
                  </a:lnTo>
                  <a:lnTo>
                    <a:pt x="6" y="1146"/>
                  </a:lnTo>
                  <a:lnTo>
                    <a:pt x="4" y="1145"/>
                  </a:lnTo>
                  <a:lnTo>
                    <a:pt x="3" y="1144"/>
                  </a:lnTo>
                  <a:lnTo>
                    <a:pt x="2" y="1142"/>
                  </a:lnTo>
                  <a:lnTo>
                    <a:pt x="0" y="1141"/>
                  </a:lnTo>
                  <a:lnTo>
                    <a:pt x="0" y="1138"/>
                  </a:lnTo>
                  <a:lnTo>
                    <a:pt x="0" y="1137"/>
                  </a:lnTo>
                  <a:lnTo>
                    <a:pt x="0" y="1116"/>
                  </a:lnTo>
                  <a:lnTo>
                    <a:pt x="0" y="1113"/>
                  </a:lnTo>
                  <a:lnTo>
                    <a:pt x="0" y="1110"/>
                  </a:lnTo>
                  <a:lnTo>
                    <a:pt x="2" y="1109"/>
                  </a:lnTo>
                  <a:lnTo>
                    <a:pt x="3" y="1108"/>
                  </a:lnTo>
                  <a:lnTo>
                    <a:pt x="4" y="1106"/>
                  </a:lnTo>
                  <a:lnTo>
                    <a:pt x="6" y="1105"/>
                  </a:lnTo>
                  <a:lnTo>
                    <a:pt x="8" y="1105"/>
                  </a:lnTo>
                  <a:lnTo>
                    <a:pt x="11" y="1105"/>
                  </a:lnTo>
                  <a:lnTo>
                    <a:pt x="12" y="1105"/>
                  </a:lnTo>
                  <a:lnTo>
                    <a:pt x="15" y="1105"/>
                  </a:lnTo>
                  <a:lnTo>
                    <a:pt x="16" y="1106"/>
                  </a:lnTo>
                  <a:lnTo>
                    <a:pt x="18" y="1108"/>
                  </a:lnTo>
                  <a:lnTo>
                    <a:pt x="19" y="1109"/>
                  </a:lnTo>
                  <a:lnTo>
                    <a:pt x="20" y="1110"/>
                  </a:lnTo>
                  <a:lnTo>
                    <a:pt x="20" y="1113"/>
                  </a:lnTo>
                  <a:lnTo>
                    <a:pt x="22" y="1116"/>
                  </a:lnTo>
                  <a:close/>
                  <a:moveTo>
                    <a:pt x="22" y="1179"/>
                  </a:moveTo>
                  <a:lnTo>
                    <a:pt x="22" y="1201"/>
                  </a:lnTo>
                  <a:lnTo>
                    <a:pt x="20" y="1202"/>
                  </a:lnTo>
                  <a:lnTo>
                    <a:pt x="20" y="1205"/>
                  </a:lnTo>
                  <a:lnTo>
                    <a:pt x="19" y="1206"/>
                  </a:lnTo>
                  <a:lnTo>
                    <a:pt x="18" y="1207"/>
                  </a:lnTo>
                  <a:lnTo>
                    <a:pt x="16" y="1209"/>
                  </a:lnTo>
                  <a:lnTo>
                    <a:pt x="15" y="1210"/>
                  </a:lnTo>
                  <a:lnTo>
                    <a:pt x="12" y="1210"/>
                  </a:lnTo>
                  <a:lnTo>
                    <a:pt x="11" y="1211"/>
                  </a:lnTo>
                  <a:lnTo>
                    <a:pt x="8" y="1210"/>
                  </a:lnTo>
                  <a:lnTo>
                    <a:pt x="6" y="1210"/>
                  </a:lnTo>
                  <a:lnTo>
                    <a:pt x="4" y="1209"/>
                  </a:lnTo>
                  <a:lnTo>
                    <a:pt x="3" y="1207"/>
                  </a:lnTo>
                  <a:lnTo>
                    <a:pt x="2" y="1206"/>
                  </a:lnTo>
                  <a:lnTo>
                    <a:pt x="0" y="1205"/>
                  </a:lnTo>
                  <a:lnTo>
                    <a:pt x="0" y="1202"/>
                  </a:lnTo>
                  <a:lnTo>
                    <a:pt x="0" y="1201"/>
                  </a:lnTo>
                  <a:lnTo>
                    <a:pt x="0" y="1179"/>
                  </a:lnTo>
                  <a:lnTo>
                    <a:pt x="0" y="1177"/>
                  </a:lnTo>
                  <a:lnTo>
                    <a:pt x="0" y="1174"/>
                  </a:lnTo>
                  <a:lnTo>
                    <a:pt x="2" y="1173"/>
                  </a:lnTo>
                  <a:lnTo>
                    <a:pt x="3" y="1171"/>
                  </a:lnTo>
                  <a:lnTo>
                    <a:pt x="4" y="1170"/>
                  </a:lnTo>
                  <a:lnTo>
                    <a:pt x="6" y="1169"/>
                  </a:lnTo>
                  <a:lnTo>
                    <a:pt x="8" y="1169"/>
                  </a:lnTo>
                  <a:lnTo>
                    <a:pt x="11" y="1169"/>
                  </a:lnTo>
                  <a:lnTo>
                    <a:pt x="12" y="1169"/>
                  </a:lnTo>
                  <a:lnTo>
                    <a:pt x="15" y="1169"/>
                  </a:lnTo>
                  <a:lnTo>
                    <a:pt x="16" y="1170"/>
                  </a:lnTo>
                  <a:lnTo>
                    <a:pt x="18" y="1171"/>
                  </a:lnTo>
                  <a:lnTo>
                    <a:pt x="19" y="1173"/>
                  </a:lnTo>
                  <a:lnTo>
                    <a:pt x="20" y="1174"/>
                  </a:lnTo>
                  <a:lnTo>
                    <a:pt x="20" y="1177"/>
                  </a:lnTo>
                  <a:lnTo>
                    <a:pt x="22" y="1179"/>
                  </a:lnTo>
                  <a:close/>
                  <a:moveTo>
                    <a:pt x="22" y="1243"/>
                  </a:moveTo>
                  <a:lnTo>
                    <a:pt x="22" y="1264"/>
                  </a:lnTo>
                  <a:lnTo>
                    <a:pt x="20" y="1266"/>
                  </a:lnTo>
                  <a:lnTo>
                    <a:pt x="20" y="1268"/>
                  </a:lnTo>
                  <a:lnTo>
                    <a:pt x="19" y="1270"/>
                  </a:lnTo>
                  <a:lnTo>
                    <a:pt x="18" y="1271"/>
                  </a:lnTo>
                  <a:lnTo>
                    <a:pt x="16" y="1272"/>
                  </a:lnTo>
                  <a:lnTo>
                    <a:pt x="15" y="1274"/>
                  </a:lnTo>
                  <a:lnTo>
                    <a:pt x="12" y="1274"/>
                  </a:lnTo>
                  <a:lnTo>
                    <a:pt x="11" y="1275"/>
                  </a:lnTo>
                  <a:lnTo>
                    <a:pt x="8" y="1274"/>
                  </a:lnTo>
                  <a:lnTo>
                    <a:pt x="6" y="1274"/>
                  </a:lnTo>
                  <a:lnTo>
                    <a:pt x="4" y="1272"/>
                  </a:lnTo>
                  <a:lnTo>
                    <a:pt x="3" y="1271"/>
                  </a:lnTo>
                  <a:lnTo>
                    <a:pt x="2" y="1270"/>
                  </a:lnTo>
                  <a:lnTo>
                    <a:pt x="0" y="1268"/>
                  </a:lnTo>
                  <a:lnTo>
                    <a:pt x="0" y="1266"/>
                  </a:lnTo>
                  <a:lnTo>
                    <a:pt x="0" y="1264"/>
                  </a:lnTo>
                  <a:lnTo>
                    <a:pt x="0" y="1243"/>
                  </a:lnTo>
                  <a:lnTo>
                    <a:pt x="0" y="1241"/>
                  </a:lnTo>
                  <a:lnTo>
                    <a:pt x="0" y="1238"/>
                  </a:lnTo>
                  <a:lnTo>
                    <a:pt x="2" y="1237"/>
                  </a:lnTo>
                  <a:lnTo>
                    <a:pt x="3" y="1235"/>
                  </a:lnTo>
                  <a:lnTo>
                    <a:pt x="4" y="1234"/>
                  </a:lnTo>
                  <a:lnTo>
                    <a:pt x="6" y="1233"/>
                  </a:lnTo>
                  <a:lnTo>
                    <a:pt x="8" y="1233"/>
                  </a:lnTo>
                  <a:lnTo>
                    <a:pt x="11" y="1233"/>
                  </a:lnTo>
                  <a:lnTo>
                    <a:pt x="12" y="1233"/>
                  </a:lnTo>
                  <a:lnTo>
                    <a:pt x="15" y="1233"/>
                  </a:lnTo>
                  <a:lnTo>
                    <a:pt x="16" y="1234"/>
                  </a:lnTo>
                  <a:lnTo>
                    <a:pt x="18" y="1235"/>
                  </a:lnTo>
                  <a:lnTo>
                    <a:pt x="19" y="1237"/>
                  </a:lnTo>
                  <a:lnTo>
                    <a:pt x="20" y="1238"/>
                  </a:lnTo>
                  <a:lnTo>
                    <a:pt x="20" y="1241"/>
                  </a:lnTo>
                  <a:lnTo>
                    <a:pt x="22" y="1243"/>
                  </a:lnTo>
                  <a:close/>
                  <a:moveTo>
                    <a:pt x="22" y="1307"/>
                  </a:moveTo>
                  <a:lnTo>
                    <a:pt x="22" y="1328"/>
                  </a:lnTo>
                  <a:lnTo>
                    <a:pt x="20" y="1329"/>
                  </a:lnTo>
                  <a:lnTo>
                    <a:pt x="20" y="1332"/>
                  </a:lnTo>
                  <a:lnTo>
                    <a:pt x="19" y="1333"/>
                  </a:lnTo>
                  <a:lnTo>
                    <a:pt x="18" y="1335"/>
                  </a:lnTo>
                  <a:lnTo>
                    <a:pt x="16" y="1336"/>
                  </a:lnTo>
                  <a:lnTo>
                    <a:pt x="15" y="1337"/>
                  </a:lnTo>
                  <a:lnTo>
                    <a:pt x="12" y="1337"/>
                  </a:lnTo>
                  <a:lnTo>
                    <a:pt x="11" y="1339"/>
                  </a:lnTo>
                  <a:lnTo>
                    <a:pt x="8" y="1337"/>
                  </a:lnTo>
                  <a:lnTo>
                    <a:pt x="6" y="1337"/>
                  </a:lnTo>
                  <a:lnTo>
                    <a:pt x="4" y="1336"/>
                  </a:lnTo>
                  <a:lnTo>
                    <a:pt x="3" y="1335"/>
                  </a:lnTo>
                  <a:lnTo>
                    <a:pt x="2" y="1333"/>
                  </a:lnTo>
                  <a:lnTo>
                    <a:pt x="0" y="1332"/>
                  </a:lnTo>
                  <a:lnTo>
                    <a:pt x="0" y="1329"/>
                  </a:lnTo>
                  <a:lnTo>
                    <a:pt x="0" y="1328"/>
                  </a:lnTo>
                  <a:lnTo>
                    <a:pt x="0" y="1307"/>
                  </a:lnTo>
                  <a:lnTo>
                    <a:pt x="0" y="1304"/>
                  </a:lnTo>
                  <a:lnTo>
                    <a:pt x="0" y="1302"/>
                  </a:lnTo>
                  <a:lnTo>
                    <a:pt x="2" y="1300"/>
                  </a:lnTo>
                  <a:lnTo>
                    <a:pt x="3" y="1299"/>
                  </a:lnTo>
                  <a:lnTo>
                    <a:pt x="4" y="1298"/>
                  </a:lnTo>
                  <a:lnTo>
                    <a:pt x="6" y="1296"/>
                  </a:lnTo>
                  <a:lnTo>
                    <a:pt x="8" y="1296"/>
                  </a:lnTo>
                  <a:lnTo>
                    <a:pt x="11" y="1296"/>
                  </a:lnTo>
                  <a:lnTo>
                    <a:pt x="12" y="1296"/>
                  </a:lnTo>
                  <a:lnTo>
                    <a:pt x="15" y="1296"/>
                  </a:lnTo>
                  <a:lnTo>
                    <a:pt x="16" y="1298"/>
                  </a:lnTo>
                  <a:lnTo>
                    <a:pt x="18" y="1299"/>
                  </a:lnTo>
                  <a:lnTo>
                    <a:pt x="19" y="1300"/>
                  </a:lnTo>
                  <a:lnTo>
                    <a:pt x="20" y="1302"/>
                  </a:lnTo>
                  <a:lnTo>
                    <a:pt x="20" y="1304"/>
                  </a:lnTo>
                  <a:lnTo>
                    <a:pt x="22" y="1307"/>
                  </a:lnTo>
                  <a:close/>
                  <a:moveTo>
                    <a:pt x="22" y="1371"/>
                  </a:moveTo>
                  <a:lnTo>
                    <a:pt x="22" y="1392"/>
                  </a:lnTo>
                  <a:lnTo>
                    <a:pt x="20" y="1393"/>
                  </a:lnTo>
                  <a:lnTo>
                    <a:pt x="20" y="1396"/>
                  </a:lnTo>
                  <a:lnTo>
                    <a:pt x="19" y="1397"/>
                  </a:lnTo>
                  <a:lnTo>
                    <a:pt x="18" y="1399"/>
                  </a:lnTo>
                  <a:lnTo>
                    <a:pt x="16" y="1400"/>
                  </a:lnTo>
                  <a:lnTo>
                    <a:pt x="15" y="1401"/>
                  </a:lnTo>
                  <a:lnTo>
                    <a:pt x="12" y="1401"/>
                  </a:lnTo>
                  <a:lnTo>
                    <a:pt x="11" y="1403"/>
                  </a:lnTo>
                  <a:lnTo>
                    <a:pt x="8" y="1401"/>
                  </a:lnTo>
                  <a:lnTo>
                    <a:pt x="6" y="1401"/>
                  </a:lnTo>
                  <a:lnTo>
                    <a:pt x="4" y="1400"/>
                  </a:lnTo>
                  <a:lnTo>
                    <a:pt x="3" y="1399"/>
                  </a:lnTo>
                  <a:lnTo>
                    <a:pt x="2" y="1397"/>
                  </a:lnTo>
                  <a:lnTo>
                    <a:pt x="0" y="1396"/>
                  </a:lnTo>
                  <a:lnTo>
                    <a:pt x="0" y="1393"/>
                  </a:lnTo>
                  <a:lnTo>
                    <a:pt x="0" y="1392"/>
                  </a:lnTo>
                  <a:lnTo>
                    <a:pt x="0" y="1371"/>
                  </a:lnTo>
                  <a:lnTo>
                    <a:pt x="0" y="1368"/>
                  </a:lnTo>
                  <a:lnTo>
                    <a:pt x="0" y="1365"/>
                  </a:lnTo>
                  <a:lnTo>
                    <a:pt x="2" y="1364"/>
                  </a:lnTo>
                  <a:lnTo>
                    <a:pt x="3" y="1363"/>
                  </a:lnTo>
                  <a:lnTo>
                    <a:pt x="4" y="1361"/>
                  </a:lnTo>
                  <a:lnTo>
                    <a:pt x="6" y="1360"/>
                  </a:lnTo>
                  <a:lnTo>
                    <a:pt x="8" y="1360"/>
                  </a:lnTo>
                  <a:lnTo>
                    <a:pt x="11" y="1360"/>
                  </a:lnTo>
                  <a:lnTo>
                    <a:pt x="12" y="1360"/>
                  </a:lnTo>
                  <a:lnTo>
                    <a:pt x="15" y="1360"/>
                  </a:lnTo>
                  <a:lnTo>
                    <a:pt x="16" y="1361"/>
                  </a:lnTo>
                  <a:lnTo>
                    <a:pt x="18" y="1363"/>
                  </a:lnTo>
                  <a:lnTo>
                    <a:pt x="19" y="1364"/>
                  </a:lnTo>
                  <a:lnTo>
                    <a:pt x="20" y="1365"/>
                  </a:lnTo>
                  <a:lnTo>
                    <a:pt x="20" y="1368"/>
                  </a:lnTo>
                  <a:lnTo>
                    <a:pt x="22" y="1371"/>
                  </a:lnTo>
                  <a:close/>
                  <a:moveTo>
                    <a:pt x="22" y="1434"/>
                  </a:moveTo>
                  <a:lnTo>
                    <a:pt x="22" y="1456"/>
                  </a:lnTo>
                  <a:lnTo>
                    <a:pt x="20" y="1457"/>
                  </a:lnTo>
                  <a:lnTo>
                    <a:pt x="20" y="1460"/>
                  </a:lnTo>
                  <a:lnTo>
                    <a:pt x="19" y="1461"/>
                  </a:lnTo>
                  <a:lnTo>
                    <a:pt x="18" y="1462"/>
                  </a:lnTo>
                  <a:lnTo>
                    <a:pt x="16" y="1464"/>
                  </a:lnTo>
                  <a:lnTo>
                    <a:pt x="15" y="1465"/>
                  </a:lnTo>
                  <a:lnTo>
                    <a:pt x="12" y="1465"/>
                  </a:lnTo>
                  <a:lnTo>
                    <a:pt x="11" y="1466"/>
                  </a:lnTo>
                  <a:lnTo>
                    <a:pt x="8" y="1465"/>
                  </a:lnTo>
                  <a:lnTo>
                    <a:pt x="6" y="1465"/>
                  </a:lnTo>
                  <a:lnTo>
                    <a:pt x="4" y="1464"/>
                  </a:lnTo>
                  <a:lnTo>
                    <a:pt x="3" y="1462"/>
                  </a:lnTo>
                  <a:lnTo>
                    <a:pt x="2" y="1461"/>
                  </a:lnTo>
                  <a:lnTo>
                    <a:pt x="0" y="1460"/>
                  </a:lnTo>
                  <a:lnTo>
                    <a:pt x="0" y="1457"/>
                  </a:lnTo>
                  <a:lnTo>
                    <a:pt x="0" y="1456"/>
                  </a:lnTo>
                  <a:lnTo>
                    <a:pt x="0" y="1434"/>
                  </a:lnTo>
                  <a:lnTo>
                    <a:pt x="0" y="1432"/>
                  </a:lnTo>
                  <a:lnTo>
                    <a:pt x="0" y="1429"/>
                  </a:lnTo>
                  <a:lnTo>
                    <a:pt x="2" y="1428"/>
                  </a:lnTo>
                  <a:lnTo>
                    <a:pt x="3" y="1426"/>
                  </a:lnTo>
                  <a:lnTo>
                    <a:pt x="4" y="1425"/>
                  </a:lnTo>
                  <a:lnTo>
                    <a:pt x="6" y="1424"/>
                  </a:lnTo>
                  <a:lnTo>
                    <a:pt x="8" y="1424"/>
                  </a:lnTo>
                  <a:lnTo>
                    <a:pt x="11" y="1424"/>
                  </a:lnTo>
                  <a:lnTo>
                    <a:pt x="12" y="1424"/>
                  </a:lnTo>
                  <a:lnTo>
                    <a:pt x="15" y="1424"/>
                  </a:lnTo>
                  <a:lnTo>
                    <a:pt x="16" y="1425"/>
                  </a:lnTo>
                  <a:lnTo>
                    <a:pt x="18" y="1426"/>
                  </a:lnTo>
                  <a:lnTo>
                    <a:pt x="19" y="1428"/>
                  </a:lnTo>
                  <a:lnTo>
                    <a:pt x="20" y="1429"/>
                  </a:lnTo>
                  <a:lnTo>
                    <a:pt x="20" y="1432"/>
                  </a:lnTo>
                  <a:lnTo>
                    <a:pt x="22" y="1434"/>
                  </a:lnTo>
                  <a:close/>
                  <a:moveTo>
                    <a:pt x="22" y="1498"/>
                  </a:moveTo>
                  <a:lnTo>
                    <a:pt x="22" y="1519"/>
                  </a:lnTo>
                  <a:lnTo>
                    <a:pt x="20" y="1521"/>
                  </a:lnTo>
                  <a:lnTo>
                    <a:pt x="20" y="1523"/>
                  </a:lnTo>
                  <a:lnTo>
                    <a:pt x="19" y="1525"/>
                  </a:lnTo>
                  <a:lnTo>
                    <a:pt x="18" y="1526"/>
                  </a:lnTo>
                  <a:lnTo>
                    <a:pt x="16" y="1527"/>
                  </a:lnTo>
                  <a:lnTo>
                    <a:pt x="15" y="1529"/>
                  </a:lnTo>
                  <a:lnTo>
                    <a:pt x="12" y="1529"/>
                  </a:lnTo>
                  <a:lnTo>
                    <a:pt x="11" y="1530"/>
                  </a:lnTo>
                  <a:lnTo>
                    <a:pt x="8" y="1529"/>
                  </a:lnTo>
                  <a:lnTo>
                    <a:pt x="6" y="1529"/>
                  </a:lnTo>
                  <a:lnTo>
                    <a:pt x="4" y="1527"/>
                  </a:lnTo>
                  <a:lnTo>
                    <a:pt x="3" y="1526"/>
                  </a:lnTo>
                  <a:lnTo>
                    <a:pt x="2" y="1525"/>
                  </a:lnTo>
                  <a:lnTo>
                    <a:pt x="0" y="1523"/>
                  </a:lnTo>
                  <a:lnTo>
                    <a:pt x="0" y="1521"/>
                  </a:lnTo>
                  <a:lnTo>
                    <a:pt x="0" y="1519"/>
                  </a:lnTo>
                  <a:lnTo>
                    <a:pt x="0" y="1498"/>
                  </a:lnTo>
                  <a:lnTo>
                    <a:pt x="0" y="1495"/>
                  </a:lnTo>
                  <a:lnTo>
                    <a:pt x="0" y="1493"/>
                  </a:lnTo>
                  <a:lnTo>
                    <a:pt x="2" y="1491"/>
                  </a:lnTo>
                  <a:lnTo>
                    <a:pt x="3" y="1490"/>
                  </a:lnTo>
                  <a:lnTo>
                    <a:pt x="4" y="1489"/>
                  </a:lnTo>
                  <a:lnTo>
                    <a:pt x="6" y="1488"/>
                  </a:lnTo>
                  <a:lnTo>
                    <a:pt x="8" y="1488"/>
                  </a:lnTo>
                  <a:lnTo>
                    <a:pt x="11" y="1488"/>
                  </a:lnTo>
                  <a:lnTo>
                    <a:pt x="12" y="1488"/>
                  </a:lnTo>
                  <a:lnTo>
                    <a:pt x="15" y="1488"/>
                  </a:lnTo>
                  <a:lnTo>
                    <a:pt x="16" y="1489"/>
                  </a:lnTo>
                  <a:lnTo>
                    <a:pt x="18" y="1490"/>
                  </a:lnTo>
                  <a:lnTo>
                    <a:pt x="19" y="1491"/>
                  </a:lnTo>
                  <a:lnTo>
                    <a:pt x="20" y="1493"/>
                  </a:lnTo>
                  <a:lnTo>
                    <a:pt x="20" y="1495"/>
                  </a:lnTo>
                  <a:lnTo>
                    <a:pt x="22" y="1498"/>
                  </a:lnTo>
                  <a:close/>
                  <a:moveTo>
                    <a:pt x="22" y="1562"/>
                  </a:moveTo>
                  <a:lnTo>
                    <a:pt x="22" y="1583"/>
                  </a:lnTo>
                  <a:lnTo>
                    <a:pt x="20" y="1584"/>
                  </a:lnTo>
                  <a:lnTo>
                    <a:pt x="20" y="1587"/>
                  </a:lnTo>
                  <a:lnTo>
                    <a:pt x="19" y="1588"/>
                  </a:lnTo>
                  <a:lnTo>
                    <a:pt x="18" y="1590"/>
                  </a:lnTo>
                  <a:lnTo>
                    <a:pt x="16" y="1591"/>
                  </a:lnTo>
                  <a:lnTo>
                    <a:pt x="15" y="1592"/>
                  </a:lnTo>
                  <a:lnTo>
                    <a:pt x="12" y="1592"/>
                  </a:lnTo>
                  <a:lnTo>
                    <a:pt x="11" y="1594"/>
                  </a:lnTo>
                  <a:lnTo>
                    <a:pt x="8" y="1592"/>
                  </a:lnTo>
                  <a:lnTo>
                    <a:pt x="6" y="1592"/>
                  </a:lnTo>
                  <a:lnTo>
                    <a:pt x="4" y="1591"/>
                  </a:lnTo>
                  <a:lnTo>
                    <a:pt x="3" y="1590"/>
                  </a:lnTo>
                  <a:lnTo>
                    <a:pt x="2" y="1588"/>
                  </a:lnTo>
                  <a:lnTo>
                    <a:pt x="0" y="1587"/>
                  </a:lnTo>
                  <a:lnTo>
                    <a:pt x="0" y="1584"/>
                  </a:lnTo>
                  <a:lnTo>
                    <a:pt x="0" y="1583"/>
                  </a:lnTo>
                  <a:lnTo>
                    <a:pt x="0" y="1562"/>
                  </a:lnTo>
                  <a:lnTo>
                    <a:pt x="0" y="1559"/>
                  </a:lnTo>
                  <a:lnTo>
                    <a:pt x="0" y="1557"/>
                  </a:lnTo>
                  <a:lnTo>
                    <a:pt x="2" y="1555"/>
                  </a:lnTo>
                  <a:lnTo>
                    <a:pt x="3" y="1554"/>
                  </a:lnTo>
                  <a:lnTo>
                    <a:pt x="4" y="1553"/>
                  </a:lnTo>
                  <a:lnTo>
                    <a:pt x="6" y="1551"/>
                  </a:lnTo>
                  <a:lnTo>
                    <a:pt x="8" y="1551"/>
                  </a:lnTo>
                  <a:lnTo>
                    <a:pt x="11" y="1551"/>
                  </a:lnTo>
                  <a:lnTo>
                    <a:pt x="12" y="1551"/>
                  </a:lnTo>
                  <a:lnTo>
                    <a:pt x="15" y="1551"/>
                  </a:lnTo>
                  <a:lnTo>
                    <a:pt x="16" y="1553"/>
                  </a:lnTo>
                  <a:lnTo>
                    <a:pt x="18" y="1554"/>
                  </a:lnTo>
                  <a:lnTo>
                    <a:pt x="19" y="1555"/>
                  </a:lnTo>
                  <a:lnTo>
                    <a:pt x="20" y="1557"/>
                  </a:lnTo>
                  <a:lnTo>
                    <a:pt x="20" y="1559"/>
                  </a:lnTo>
                  <a:lnTo>
                    <a:pt x="22" y="1562"/>
                  </a:lnTo>
                  <a:close/>
                  <a:moveTo>
                    <a:pt x="32" y="1594"/>
                  </a:moveTo>
                  <a:lnTo>
                    <a:pt x="54" y="1594"/>
                  </a:lnTo>
                  <a:lnTo>
                    <a:pt x="55" y="1594"/>
                  </a:lnTo>
                  <a:lnTo>
                    <a:pt x="57" y="1594"/>
                  </a:lnTo>
                  <a:lnTo>
                    <a:pt x="59" y="1595"/>
                  </a:lnTo>
                  <a:lnTo>
                    <a:pt x="60" y="1596"/>
                  </a:lnTo>
                  <a:lnTo>
                    <a:pt x="61" y="1598"/>
                  </a:lnTo>
                  <a:lnTo>
                    <a:pt x="63" y="1599"/>
                  </a:lnTo>
                  <a:lnTo>
                    <a:pt x="63" y="1602"/>
                  </a:lnTo>
                  <a:lnTo>
                    <a:pt x="64" y="1604"/>
                  </a:lnTo>
                  <a:lnTo>
                    <a:pt x="63" y="1606"/>
                  </a:lnTo>
                  <a:lnTo>
                    <a:pt x="63" y="1608"/>
                  </a:lnTo>
                  <a:lnTo>
                    <a:pt x="61" y="1610"/>
                  </a:lnTo>
                  <a:lnTo>
                    <a:pt x="60" y="1611"/>
                  </a:lnTo>
                  <a:lnTo>
                    <a:pt x="59" y="1612"/>
                  </a:lnTo>
                  <a:lnTo>
                    <a:pt x="57" y="1614"/>
                  </a:lnTo>
                  <a:lnTo>
                    <a:pt x="55" y="1614"/>
                  </a:lnTo>
                  <a:lnTo>
                    <a:pt x="54" y="1615"/>
                  </a:lnTo>
                  <a:lnTo>
                    <a:pt x="32" y="1615"/>
                  </a:lnTo>
                  <a:lnTo>
                    <a:pt x="30" y="1614"/>
                  </a:lnTo>
                  <a:lnTo>
                    <a:pt x="27" y="1614"/>
                  </a:lnTo>
                  <a:lnTo>
                    <a:pt x="26" y="1612"/>
                  </a:lnTo>
                  <a:lnTo>
                    <a:pt x="24" y="1611"/>
                  </a:lnTo>
                  <a:lnTo>
                    <a:pt x="23" y="1610"/>
                  </a:lnTo>
                  <a:lnTo>
                    <a:pt x="22" y="1608"/>
                  </a:lnTo>
                  <a:lnTo>
                    <a:pt x="22" y="1606"/>
                  </a:lnTo>
                  <a:lnTo>
                    <a:pt x="22" y="1604"/>
                  </a:lnTo>
                  <a:lnTo>
                    <a:pt x="22" y="1602"/>
                  </a:lnTo>
                  <a:lnTo>
                    <a:pt x="22" y="1599"/>
                  </a:lnTo>
                  <a:lnTo>
                    <a:pt x="23" y="1598"/>
                  </a:lnTo>
                  <a:lnTo>
                    <a:pt x="24" y="1596"/>
                  </a:lnTo>
                  <a:lnTo>
                    <a:pt x="26" y="1595"/>
                  </a:lnTo>
                  <a:lnTo>
                    <a:pt x="27" y="1594"/>
                  </a:lnTo>
                  <a:lnTo>
                    <a:pt x="30" y="1594"/>
                  </a:lnTo>
                  <a:lnTo>
                    <a:pt x="32" y="1594"/>
                  </a:lnTo>
                  <a:close/>
                  <a:moveTo>
                    <a:pt x="96" y="1594"/>
                  </a:moveTo>
                  <a:lnTo>
                    <a:pt x="117" y="1594"/>
                  </a:lnTo>
                  <a:lnTo>
                    <a:pt x="119" y="1594"/>
                  </a:lnTo>
                  <a:lnTo>
                    <a:pt x="121" y="1594"/>
                  </a:lnTo>
                  <a:lnTo>
                    <a:pt x="123" y="1595"/>
                  </a:lnTo>
                  <a:lnTo>
                    <a:pt x="124" y="1596"/>
                  </a:lnTo>
                  <a:lnTo>
                    <a:pt x="125" y="1598"/>
                  </a:lnTo>
                  <a:lnTo>
                    <a:pt x="127" y="1599"/>
                  </a:lnTo>
                  <a:lnTo>
                    <a:pt x="127" y="1602"/>
                  </a:lnTo>
                  <a:lnTo>
                    <a:pt x="128" y="1604"/>
                  </a:lnTo>
                  <a:lnTo>
                    <a:pt x="127" y="1606"/>
                  </a:lnTo>
                  <a:lnTo>
                    <a:pt x="127" y="1608"/>
                  </a:lnTo>
                  <a:lnTo>
                    <a:pt x="125" y="1610"/>
                  </a:lnTo>
                  <a:lnTo>
                    <a:pt x="124" y="1611"/>
                  </a:lnTo>
                  <a:lnTo>
                    <a:pt x="123" y="1612"/>
                  </a:lnTo>
                  <a:lnTo>
                    <a:pt x="121" y="1614"/>
                  </a:lnTo>
                  <a:lnTo>
                    <a:pt x="119" y="1614"/>
                  </a:lnTo>
                  <a:lnTo>
                    <a:pt x="117" y="1615"/>
                  </a:lnTo>
                  <a:lnTo>
                    <a:pt x="96" y="1615"/>
                  </a:lnTo>
                  <a:lnTo>
                    <a:pt x="93" y="1614"/>
                  </a:lnTo>
                  <a:lnTo>
                    <a:pt x="91" y="1614"/>
                  </a:lnTo>
                  <a:lnTo>
                    <a:pt x="89" y="1612"/>
                  </a:lnTo>
                  <a:lnTo>
                    <a:pt x="88" y="1611"/>
                  </a:lnTo>
                  <a:lnTo>
                    <a:pt x="87" y="1610"/>
                  </a:lnTo>
                  <a:lnTo>
                    <a:pt x="85" y="1608"/>
                  </a:lnTo>
                  <a:lnTo>
                    <a:pt x="85" y="1606"/>
                  </a:lnTo>
                  <a:lnTo>
                    <a:pt x="85" y="1604"/>
                  </a:lnTo>
                  <a:lnTo>
                    <a:pt x="85" y="1602"/>
                  </a:lnTo>
                  <a:lnTo>
                    <a:pt x="85" y="1599"/>
                  </a:lnTo>
                  <a:lnTo>
                    <a:pt x="87" y="1598"/>
                  </a:lnTo>
                  <a:lnTo>
                    <a:pt x="88" y="1596"/>
                  </a:lnTo>
                  <a:lnTo>
                    <a:pt x="89" y="1595"/>
                  </a:lnTo>
                  <a:lnTo>
                    <a:pt x="91" y="1594"/>
                  </a:lnTo>
                  <a:lnTo>
                    <a:pt x="93" y="1594"/>
                  </a:lnTo>
                  <a:lnTo>
                    <a:pt x="96" y="1594"/>
                  </a:lnTo>
                  <a:close/>
                  <a:moveTo>
                    <a:pt x="160" y="1594"/>
                  </a:moveTo>
                  <a:lnTo>
                    <a:pt x="181" y="1594"/>
                  </a:lnTo>
                  <a:lnTo>
                    <a:pt x="182" y="1594"/>
                  </a:lnTo>
                  <a:lnTo>
                    <a:pt x="185" y="1594"/>
                  </a:lnTo>
                  <a:lnTo>
                    <a:pt x="186" y="1595"/>
                  </a:lnTo>
                  <a:lnTo>
                    <a:pt x="188" y="1596"/>
                  </a:lnTo>
                  <a:lnTo>
                    <a:pt x="189" y="1598"/>
                  </a:lnTo>
                  <a:lnTo>
                    <a:pt x="190" y="1599"/>
                  </a:lnTo>
                  <a:lnTo>
                    <a:pt x="190" y="1602"/>
                  </a:lnTo>
                  <a:lnTo>
                    <a:pt x="192" y="1604"/>
                  </a:lnTo>
                  <a:lnTo>
                    <a:pt x="190" y="1606"/>
                  </a:lnTo>
                  <a:lnTo>
                    <a:pt x="190" y="1608"/>
                  </a:lnTo>
                  <a:lnTo>
                    <a:pt x="189" y="1610"/>
                  </a:lnTo>
                  <a:lnTo>
                    <a:pt x="188" y="1611"/>
                  </a:lnTo>
                  <a:lnTo>
                    <a:pt x="186" y="1612"/>
                  </a:lnTo>
                  <a:lnTo>
                    <a:pt x="185" y="1614"/>
                  </a:lnTo>
                  <a:lnTo>
                    <a:pt x="182" y="1614"/>
                  </a:lnTo>
                  <a:lnTo>
                    <a:pt x="181" y="1615"/>
                  </a:lnTo>
                  <a:lnTo>
                    <a:pt x="160" y="1615"/>
                  </a:lnTo>
                  <a:lnTo>
                    <a:pt x="157" y="1614"/>
                  </a:lnTo>
                  <a:lnTo>
                    <a:pt x="154" y="1614"/>
                  </a:lnTo>
                  <a:lnTo>
                    <a:pt x="153" y="1612"/>
                  </a:lnTo>
                  <a:lnTo>
                    <a:pt x="152" y="1611"/>
                  </a:lnTo>
                  <a:lnTo>
                    <a:pt x="150" y="1610"/>
                  </a:lnTo>
                  <a:lnTo>
                    <a:pt x="149" y="1608"/>
                  </a:lnTo>
                  <a:lnTo>
                    <a:pt x="149" y="1606"/>
                  </a:lnTo>
                  <a:lnTo>
                    <a:pt x="149" y="1604"/>
                  </a:lnTo>
                  <a:lnTo>
                    <a:pt x="149" y="1602"/>
                  </a:lnTo>
                  <a:lnTo>
                    <a:pt x="149" y="1599"/>
                  </a:lnTo>
                  <a:lnTo>
                    <a:pt x="150" y="1598"/>
                  </a:lnTo>
                  <a:lnTo>
                    <a:pt x="152" y="1596"/>
                  </a:lnTo>
                  <a:lnTo>
                    <a:pt x="153" y="1595"/>
                  </a:lnTo>
                  <a:lnTo>
                    <a:pt x="154" y="1594"/>
                  </a:lnTo>
                  <a:lnTo>
                    <a:pt x="157" y="1594"/>
                  </a:lnTo>
                  <a:lnTo>
                    <a:pt x="160" y="1594"/>
                  </a:lnTo>
                  <a:close/>
                  <a:moveTo>
                    <a:pt x="223" y="1594"/>
                  </a:moveTo>
                  <a:lnTo>
                    <a:pt x="245" y="1594"/>
                  </a:lnTo>
                  <a:lnTo>
                    <a:pt x="246" y="1594"/>
                  </a:lnTo>
                  <a:lnTo>
                    <a:pt x="249" y="1594"/>
                  </a:lnTo>
                  <a:lnTo>
                    <a:pt x="250" y="1595"/>
                  </a:lnTo>
                  <a:lnTo>
                    <a:pt x="251" y="1596"/>
                  </a:lnTo>
                  <a:lnTo>
                    <a:pt x="253" y="1598"/>
                  </a:lnTo>
                  <a:lnTo>
                    <a:pt x="254" y="1599"/>
                  </a:lnTo>
                  <a:lnTo>
                    <a:pt x="254" y="1602"/>
                  </a:lnTo>
                  <a:lnTo>
                    <a:pt x="255" y="1604"/>
                  </a:lnTo>
                  <a:lnTo>
                    <a:pt x="254" y="1606"/>
                  </a:lnTo>
                  <a:lnTo>
                    <a:pt x="254" y="1608"/>
                  </a:lnTo>
                  <a:lnTo>
                    <a:pt x="253" y="1610"/>
                  </a:lnTo>
                  <a:lnTo>
                    <a:pt x="251" y="1611"/>
                  </a:lnTo>
                  <a:lnTo>
                    <a:pt x="250" y="1612"/>
                  </a:lnTo>
                  <a:lnTo>
                    <a:pt x="249" y="1614"/>
                  </a:lnTo>
                  <a:lnTo>
                    <a:pt x="246" y="1614"/>
                  </a:lnTo>
                  <a:lnTo>
                    <a:pt x="245" y="1615"/>
                  </a:lnTo>
                  <a:lnTo>
                    <a:pt x="223" y="1615"/>
                  </a:lnTo>
                  <a:lnTo>
                    <a:pt x="221" y="1614"/>
                  </a:lnTo>
                  <a:lnTo>
                    <a:pt x="218" y="1614"/>
                  </a:lnTo>
                  <a:lnTo>
                    <a:pt x="217" y="1612"/>
                  </a:lnTo>
                  <a:lnTo>
                    <a:pt x="215" y="1611"/>
                  </a:lnTo>
                  <a:lnTo>
                    <a:pt x="214" y="1610"/>
                  </a:lnTo>
                  <a:lnTo>
                    <a:pt x="213" y="1608"/>
                  </a:lnTo>
                  <a:lnTo>
                    <a:pt x="213" y="1606"/>
                  </a:lnTo>
                  <a:lnTo>
                    <a:pt x="213" y="1604"/>
                  </a:lnTo>
                  <a:lnTo>
                    <a:pt x="213" y="1602"/>
                  </a:lnTo>
                  <a:lnTo>
                    <a:pt x="213" y="1599"/>
                  </a:lnTo>
                  <a:lnTo>
                    <a:pt x="214" y="1598"/>
                  </a:lnTo>
                  <a:lnTo>
                    <a:pt x="215" y="1596"/>
                  </a:lnTo>
                  <a:lnTo>
                    <a:pt x="217" y="1595"/>
                  </a:lnTo>
                  <a:lnTo>
                    <a:pt x="218" y="1594"/>
                  </a:lnTo>
                  <a:lnTo>
                    <a:pt x="221" y="1594"/>
                  </a:lnTo>
                  <a:lnTo>
                    <a:pt x="223" y="1594"/>
                  </a:lnTo>
                  <a:close/>
                  <a:moveTo>
                    <a:pt x="287" y="1594"/>
                  </a:moveTo>
                  <a:lnTo>
                    <a:pt x="308" y="1594"/>
                  </a:lnTo>
                  <a:lnTo>
                    <a:pt x="310" y="1594"/>
                  </a:lnTo>
                  <a:lnTo>
                    <a:pt x="312" y="1594"/>
                  </a:lnTo>
                  <a:lnTo>
                    <a:pt x="314" y="1595"/>
                  </a:lnTo>
                  <a:lnTo>
                    <a:pt x="315" y="1596"/>
                  </a:lnTo>
                  <a:lnTo>
                    <a:pt x="316" y="1598"/>
                  </a:lnTo>
                  <a:lnTo>
                    <a:pt x="318" y="1599"/>
                  </a:lnTo>
                  <a:lnTo>
                    <a:pt x="318" y="1602"/>
                  </a:lnTo>
                  <a:lnTo>
                    <a:pt x="319" y="1604"/>
                  </a:lnTo>
                  <a:lnTo>
                    <a:pt x="318" y="1606"/>
                  </a:lnTo>
                  <a:lnTo>
                    <a:pt x="318" y="1608"/>
                  </a:lnTo>
                  <a:lnTo>
                    <a:pt x="316" y="1610"/>
                  </a:lnTo>
                  <a:lnTo>
                    <a:pt x="315" y="1611"/>
                  </a:lnTo>
                  <a:lnTo>
                    <a:pt x="314" y="1612"/>
                  </a:lnTo>
                  <a:lnTo>
                    <a:pt x="312" y="1614"/>
                  </a:lnTo>
                  <a:lnTo>
                    <a:pt x="310" y="1614"/>
                  </a:lnTo>
                  <a:lnTo>
                    <a:pt x="308" y="1615"/>
                  </a:lnTo>
                  <a:lnTo>
                    <a:pt x="287" y="1615"/>
                  </a:lnTo>
                  <a:lnTo>
                    <a:pt x="285" y="1614"/>
                  </a:lnTo>
                  <a:lnTo>
                    <a:pt x="282" y="1614"/>
                  </a:lnTo>
                  <a:lnTo>
                    <a:pt x="281" y="1612"/>
                  </a:lnTo>
                  <a:lnTo>
                    <a:pt x="279" y="1611"/>
                  </a:lnTo>
                  <a:lnTo>
                    <a:pt x="278" y="1610"/>
                  </a:lnTo>
                  <a:lnTo>
                    <a:pt x="277" y="1608"/>
                  </a:lnTo>
                  <a:lnTo>
                    <a:pt x="277" y="1606"/>
                  </a:lnTo>
                  <a:lnTo>
                    <a:pt x="277" y="1604"/>
                  </a:lnTo>
                  <a:lnTo>
                    <a:pt x="277" y="1602"/>
                  </a:lnTo>
                  <a:lnTo>
                    <a:pt x="277" y="1599"/>
                  </a:lnTo>
                  <a:lnTo>
                    <a:pt x="278" y="1598"/>
                  </a:lnTo>
                  <a:lnTo>
                    <a:pt x="279" y="1596"/>
                  </a:lnTo>
                  <a:lnTo>
                    <a:pt x="281" y="1595"/>
                  </a:lnTo>
                  <a:lnTo>
                    <a:pt x="282" y="1594"/>
                  </a:lnTo>
                  <a:lnTo>
                    <a:pt x="285" y="1594"/>
                  </a:lnTo>
                  <a:lnTo>
                    <a:pt x="287" y="1594"/>
                  </a:lnTo>
                  <a:close/>
                  <a:moveTo>
                    <a:pt x="351" y="1594"/>
                  </a:moveTo>
                  <a:lnTo>
                    <a:pt x="372" y="1594"/>
                  </a:lnTo>
                  <a:lnTo>
                    <a:pt x="373" y="1594"/>
                  </a:lnTo>
                  <a:lnTo>
                    <a:pt x="376" y="1594"/>
                  </a:lnTo>
                  <a:lnTo>
                    <a:pt x="377" y="1595"/>
                  </a:lnTo>
                  <a:lnTo>
                    <a:pt x="379" y="1596"/>
                  </a:lnTo>
                  <a:lnTo>
                    <a:pt x="380" y="1598"/>
                  </a:lnTo>
                  <a:lnTo>
                    <a:pt x="381" y="1599"/>
                  </a:lnTo>
                  <a:lnTo>
                    <a:pt x="381" y="1602"/>
                  </a:lnTo>
                  <a:lnTo>
                    <a:pt x="383" y="1604"/>
                  </a:lnTo>
                  <a:lnTo>
                    <a:pt x="381" y="1606"/>
                  </a:lnTo>
                  <a:lnTo>
                    <a:pt x="381" y="1608"/>
                  </a:lnTo>
                  <a:lnTo>
                    <a:pt x="380" y="1610"/>
                  </a:lnTo>
                  <a:lnTo>
                    <a:pt x="379" y="1611"/>
                  </a:lnTo>
                  <a:lnTo>
                    <a:pt x="377" y="1612"/>
                  </a:lnTo>
                  <a:lnTo>
                    <a:pt x="376" y="1614"/>
                  </a:lnTo>
                  <a:lnTo>
                    <a:pt x="373" y="1614"/>
                  </a:lnTo>
                  <a:lnTo>
                    <a:pt x="372" y="1615"/>
                  </a:lnTo>
                  <a:lnTo>
                    <a:pt x="351" y="1615"/>
                  </a:lnTo>
                  <a:lnTo>
                    <a:pt x="348" y="1614"/>
                  </a:lnTo>
                  <a:lnTo>
                    <a:pt x="346" y="1614"/>
                  </a:lnTo>
                  <a:lnTo>
                    <a:pt x="344" y="1612"/>
                  </a:lnTo>
                  <a:lnTo>
                    <a:pt x="343" y="1611"/>
                  </a:lnTo>
                  <a:lnTo>
                    <a:pt x="342" y="1610"/>
                  </a:lnTo>
                  <a:lnTo>
                    <a:pt x="340" y="1608"/>
                  </a:lnTo>
                  <a:lnTo>
                    <a:pt x="340" y="1606"/>
                  </a:lnTo>
                  <a:lnTo>
                    <a:pt x="340" y="1604"/>
                  </a:lnTo>
                  <a:lnTo>
                    <a:pt x="340" y="1602"/>
                  </a:lnTo>
                  <a:lnTo>
                    <a:pt x="340" y="1599"/>
                  </a:lnTo>
                  <a:lnTo>
                    <a:pt x="342" y="1598"/>
                  </a:lnTo>
                  <a:lnTo>
                    <a:pt x="343" y="1596"/>
                  </a:lnTo>
                  <a:lnTo>
                    <a:pt x="344" y="1595"/>
                  </a:lnTo>
                  <a:lnTo>
                    <a:pt x="346" y="1594"/>
                  </a:lnTo>
                  <a:lnTo>
                    <a:pt x="348" y="1594"/>
                  </a:lnTo>
                  <a:lnTo>
                    <a:pt x="351" y="1594"/>
                  </a:lnTo>
                  <a:close/>
                  <a:moveTo>
                    <a:pt x="415" y="1594"/>
                  </a:moveTo>
                  <a:lnTo>
                    <a:pt x="436" y="1594"/>
                  </a:lnTo>
                  <a:lnTo>
                    <a:pt x="437" y="1594"/>
                  </a:lnTo>
                  <a:lnTo>
                    <a:pt x="440" y="1594"/>
                  </a:lnTo>
                  <a:lnTo>
                    <a:pt x="441" y="1595"/>
                  </a:lnTo>
                  <a:lnTo>
                    <a:pt x="443" y="1596"/>
                  </a:lnTo>
                  <a:lnTo>
                    <a:pt x="444" y="1598"/>
                  </a:lnTo>
                  <a:lnTo>
                    <a:pt x="445" y="1599"/>
                  </a:lnTo>
                  <a:lnTo>
                    <a:pt x="445" y="1602"/>
                  </a:lnTo>
                  <a:lnTo>
                    <a:pt x="446" y="1604"/>
                  </a:lnTo>
                  <a:lnTo>
                    <a:pt x="445" y="1606"/>
                  </a:lnTo>
                  <a:lnTo>
                    <a:pt x="445" y="1608"/>
                  </a:lnTo>
                  <a:lnTo>
                    <a:pt x="444" y="1610"/>
                  </a:lnTo>
                  <a:lnTo>
                    <a:pt x="443" y="1611"/>
                  </a:lnTo>
                  <a:lnTo>
                    <a:pt x="441" y="1612"/>
                  </a:lnTo>
                  <a:lnTo>
                    <a:pt x="440" y="1614"/>
                  </a:lnTo>
                  <a:lnTo>
                    <a:pt x="437" y="1614"/>
                  </a:lnTo>
                  <a:lnTo>
                    <a:pt x="436" y="1615"/>
                  </a:lnTo>
                  <a:lnTo>
                    <a:pt x="415" y="1615"/>
                  </a:lnTo>
                  <a:lnTo>
                    <a:pt x="412" y="1614"/>
                  </a:lnTo>
                  <a:lnTo>
                    <a:pt x="409" y="1614"/>
                  </a:lnTo>
                  <a:lnTo>
                    <a:pt x="408" y="1612"/>
                  </a:lnTo>
                  <a:lnTo>
                    <a:pt x="407" y="1611"/>
                  </a:lnTo>
                  <a:lnTo>
                    <a:pt x="405" y="1610"/>
                  </a:lnTo>
                  <a:lnTo>
                    <a:pt x="404" y="1608"/>
                  </a:lnTo>
                  <a:lnTo>
                    <a:pt x="404" y="1606"/>
                  </a:lnTo>
                  <a:lnTo>
                    <a:pt x="404" y="1604"/>
                  </a:lnTo>
                  <a:lnTo>
                    <a:pt x="404" y="1602"/>
                  </a:lnTo>
                  <a:lnTo>
                    <a:pt x="404" y="1599"/>
                  </a:lnTo>
                  <a:lnTo>
                    <a:pt x="405" y="1598"/>
                  </a:lnTo>
                  <a:lnTo>
                    <a:pt x="407" y="1596"/>
                  </a:lnTo>
                  <a:lnTo>
                    <a:pt x="408" y="1595"/>
                  </a:lnTo>
                  <a:lnTo>
                    <a:pt x="409" y="1594"/>
                  </a:lnTo>
                  <a:lnTo>
                    <a:pt x="412" y="1594"/>
                  </a:lnTo>
                  <a:lnTo>
                    <a:pt x="415" y="1594"/>
                  </a:lnTo>
                  <a:close/>
                  <a:moveTo>
                    <a:pt x="478" y="1594"/>
                  </a:moveTo>
                  <a:lnTo>
                    <a:pt x="500" y="1594"/>
                  </a:lnTo>
                  <a:lnTo>
                    <a:pt x="501" y="1594"/>
                  </a:lnTo>
                  <a:lnTo>
                    <a:pt x="504" y="1594"/>
                  </a:lnTo>
                  <a:lnTo>
                    <a:pt x="505" y="1595"/>
                  </a:lnTo>
                  <a:lnTo>
                    <a:pt x="506" y="1596"/>
                  </a:lnTo>
                  <a:lnTo>
                    <a:pt x="508" y="1598"/>
                  </a:lnTo>
                  <a:lnTo>
                    <a:pt x="509" y="1599"/>
                  </a:lnTo>
                  <a:lnTo>
                    <a:pt x="509" y="1602"/>
                  </a:lnTo>
                  <a:lnTo>
                    <a:pt x="510" y="1604"/>
                  </a:lnTo>
                  <a:lnTo>
                    <a:pt x="509" y="1606"/>
                  </a:lnTo>
                  <a:lnTo>
                    <a:pt x="509" y="1608"/>
                  </a:lnTo>
                  <a:lnTo>
                    <a:pt x="508" y="1610"/>
                  </a:lnTo>
                  <a:lnTo>
                    <a:pt x="506" y="1611"/>
                  </a:lnTo>
                  <a:lnTo>
                    <a:pt x="505" y="1612"/>
                  </a:lnTo>
                  <a:lnTo>
                    <a:pt x="504" y="1614"/>
                  </a:lnTo>
                  <a:lnTo>
                    <a:pt x="501" y="1614"/>
                  </a:lnTo>
                  <a:lnTo>
                    <a:pt x="500" y="1615"/>
                  </a:lnTo>
                  <a:lnTo>
                    <a:pt x="478" y="1615"/>
                  </a:lnTo>
                  <a:lnTo>
                    <a:pt x="476" y="1614"/>
                  </a:lnTo>
                  <a:lnTo>
                    <a:pt x="473" y="1614"/>
                  </a:lnTo>
                  <a:lnTo>
                    <a:pt x="472" y="1612"/>
                  </a:lnTo>
                  <a:lnTo>
                    <a:pt x="470" y="1611"/>
                  </a:lnTo>
                  <a:lnTo>
                    <a:pt x="469" y="1610"/>
                  </a:lnTo>
                  <a:lnTo>
                    <a:pt x="468" y="1608"/>
                  </a:lnTo>
                  <a:lnTo>
                    <a:pt x="468" y="1606"/>
                  </a:lnTo>
                  <a:lnTo>
                    <a:pt x="468" y="1604"/>
                  </a:lnTo>
                  <a:lnTo>
                    <a:pt x="468" y="1602"/>
                  </a:lnTo>
                  <a:lnTo>
                    <a:pt x="468" y="1599"/>
                  </a:lnTo>
                  <a:lnTo>
                    <a:pt x="469" y="1598"/>
                  </a:lnTo>
                  <a:lnTo>
                    <a:pt x="470" y="1596"/>
                  </a:lnTo>
                  <a:lnTo>
                    <a:pt x="472" y="1595"/>
                  </a:lnTo>
                  <a:lnTo>
                    <a:pt x="473" y="1594"/>
                  </a:lnTo>
                  <a:lnTo>
                    <a:pt x="476" y="1594"/>
                  </a:lnTo>
                  <a:lnTo>
                    <a:pt x="478" y="1594"/>
                  </a:lnTo>
                  <a:close/>
                  <a:moveTo>
                    <a:pt x="542" y="1594"/>
                  </a:moveTo>
                  <a:lnTo>
                    <a:pt x="563" y="1594"/>
                  </a:lnTo>
                  <a:lnTo>
                    <a:pt x="565" y="1594"/>
                  </a:lnTo>
                  <a:lnTo>
                    <a:pt x="567" y="1594"/>
                  </a:lnTo>
                  <a:lnTo>
                    <a:pt x="569" y="1595"/>
                  </a:lnTo>
                  <a:lnTo>
                    <a:pt x="570" y="1596"/>
                  </a:lnTo>
                  <a:lnTo>
                    <a:pt x="571" y="1598"/>
                  </a:lnTo>
                  <a:lnTo>
                    <a:pt x="573" y="1599"/>
                  </a:lnTo>
                  <a:lnTo>
                    <a:pt x="573" y="1602"/>
                  </a:lnTo>
                  <a:lnTo>
                    <a:pt x="574" y="1604"/>
                  </a:lnTo>
                  <a:lnTo>
                    <a:pt x="573" y="1606"/>
                  </a:lnTo>
                  <a:lnTo>
                    <a:pt x="573" y="1608"/>
                  </a:lnTo>
                  <a:lnTo>
                    <a:pt x="571" y="1610"/>
                  </a:lnTo>
                  <a:lnTo>
                    <a:pt x="570" y="1611"/>
                  </a:lnTo>
                  <a:lnTo>
                    <a:pt x="569" y="1612"/>
                  </a:lnTo>
                  <a:lnTo>
                    <a:pt x="567" y="1614"/>
                  </a:lnTo>
                  <a:lnTo>
                    <a:pt x="565" y="1614"/>
                  </a:lnTo>
                  <a:lnTo>
                    <a:pt x="563" y="1615"/>
                  </a:lnTo>
                  <a:lnTo>
                    <a:pt x="542" y="1615"/>
                  </a:lnTo>
                  <a:lnTo>
                    <a:pt x="539" y="1614"/>
                  </a:lnTo>
                  <a:lnTo>
                    <a:pt x="537" y="1614"/>
                  </a:lnTo>
                  <a:lnTo>
                    <a:pt x="535" y="1612"/>
                  </a:lnTo>
                  <a:lnTo>
                    <a:pt x="534" y="1611"/>
                  </a:lnTo>
                  <a:lnTo>
                    <a:pt x="533" y="1610"/>
                  </a:lnTo>
                  <a:lnTo>
                    <a:pt x="531" y="1608"/>
                  </a:lnTo>
                  <a:lnTo>
                    <a:pt x="531" y="1606"/>
                  </a:lnTo>
                  <a:lnTo>
                    <a:pt x="531" y="1604"/>
                  </a:lnTo>
                  <a:lnTo>
                    <a:pt x="531" y="1602"/>
                  </a:lnTo>
                  <a:lnTo>
                    <a:pt x="531" y="1599"/>
                  </a:lnTo>
                  <a:lnTo>
                    <a:pt x="533" y="1598"/>
                  </a:lnTo>
                  <a:lnTo>
                    <a:pt x="534" y="1596"/>
                  </a:lnTo>
                  <a:lnTo>
                    <a:pt x="535" y="1595"/>
                  </a:lnTo>
                  <a:lnTo>
                    <a:pt x="537" y="1594"/>
                  </a:lnTo>
                  <a:lnTo>
                    <a:pt x="539" y="1594"/>
                  </a:lnTo>
                  <a:lnTo>
                    <a:pt x="542" y="1594"/>
                  </a:lnTo>
                  <a:close/>
                  <a:moveTo>
                    <a:pt x="606" y="1594"/>
                  </a:moveTo>
                  <a:lnTo>
                    <a:pt x="627" y="1594"/>
                  </a:lnTo>
                  <a:lnTo>
                    <a:pt x="628" y="1594"/>
                  </a:lnTo>
                  <a:lnTo>
                    <a:pt x="631" y="1594"/>
                  </a:lnTo>
                  <a:lnTo>
                    <a:pt x="632" y="1595"/>
                  </a:lnTo>
                  <a:lnTo>
                    <a:pt x="634" y="1596"/>
                  </a:lnTo>
                  <a:lnTo>
                    <a:pt x="635" y="1598"/>
                  </a:lnTo>
                  <a:lnTo>
                    <a:pt x="636" y="1599"/>
                  </a:lnTo>
                  <a:lnTo>
                    <a:pt x="636" y="1602"/>
                  </a:lnTo>
                  <a:lnTo>
                    <a:pt x="638" y="1604"/>
                  </a:lnTo>
                  <a:lnTo>
                    <a:pt x="636" y="1606"/>
                  </a:lnTo>
                  <a:lnTo>
                    <a:pt x="636" y="1608"/>
                  </a:lnTo>
                  <a:lnTo>
                    <a:pt x="635" y="1610"/>
                  </a:lnTo>
                  <a:lnTo>
                    <a:pt x="634" y="1611"/>
                  </a:lnTo>
                  <a:lnTo>
                    <a:pt x="632" y="1612"/>
                  </a:lnTo>
                  <a:lnTo>
                    <a:pt x="631" y="1614"/>
                  </a:lnTo>
                  <a:lnTo>
                    <a:pt x="628" y="1614"/>
                  </a:lnTo>
                  <a:lnTo>
                    <a:pt x="627" y="1615"/>
                  </a:lnTo>
                  <a:lnTo>
                    <a:pt x="606" y="1615"/>
                  </a:lnTo>
                  <a:lnTo>
                    <a:pt x="603" y="1614"/>
                  </a:lnTo>
                  <a:lnTo>
                    <a:pt x="600" y="1614"/>
                  </a:lnTo>
                  <a:lnTo>
                    <a:pt x="599" y="1612"/>
                  </a:lnTo>
                  <a:lnTo>
                    <a:pt x="598" y="1611"/>
                  </a:lnTo>
                  <a:lnTo>
                    <a:pt x="597" y="1610"/>
                  </a:lnTo>
                  <a:lnTo>
                    <a:pt x="595" y="1608"/>
                  </a:lnTo>
                  <a:lnTo>
                    <a:pt x="595" y="1606"/>
                  </a:lnTo>
                  <a:lnTo>
                    <a:pt x="595" y="1604"/>
                  </a:lnTo>
                  <a:lnTo>
                    <a:pt x="595" y="1602"/>
                  </a:lnTo>
                  <a:lnTo>
                    <a:pt x="595" y="1599"/>
                  </a:lnTo>
                  <a:lnTo>
                    <a:pt x="597" y="1598"/>
                  </a:lnTo>
                  <a:lnTo>
                    <a:pt x="598" y="1596"/>
                  </a:lnTo>
                  <a:lnTo>
                    <a:pt x="599" y="1595"/>
                  </a:lnTo>
                  <a:lnTo>
                    <a:pt x="600" y="1594"/>
                  </a:lnTo>
                  <a:lnTo>
                    <a:pt x="603" y="1594"/>
                  </a:lnTo>
                  <a:lnTo>
                    <a:pt x="606" y="1594"/>
                  </a:lnTo>
                  <a:close/>
                  <a:moveTo>
                    <a:pt x="670" y="1594"/>
                  </a:moveTo>
                  <a:lnTo>
                    <a:pt x="691" y="1594"/>
                  </a:lnTo>
                  <a:lnTo>
                    <a:pt x="692" y="1594"/>
                  </a:lnTo>
                  <a:lnTo>
                    <a:pt x="695" y="1594"/>
                  </a:lnTo>
                  <a:lnTo>
                    <a:pt x="696" y="1595"/>
                  </a:lnTo>
                  <a:lnTo>
                    <a:pt x="697" y="1596"/>
                  </a:lnTo>
                  <a:lnTo>
                    <a:pt x="699" y="1598"/>
                  </a:lnTo>
                  <a:lnTo>
                    <a:pt x="700" y="1599"/>
                  </a:lnTo>
                  <a:lnTo>
                    <a:pt x="700" y="1602"/>
                  </a:lnTo>
                  <a:lnTo>
                    <a:pt x="701" y="1604"/>
                  </a:lnTo>
                  <a:lnTo>
                    <a:pt x="700" y="1606"/>
                  </a:lnTo>
                  <a:lnTo>
                    <a:pt x="700" y="1608"/>
                  </a:lnTo>
                  <a:lnTo>
                    <a:pt x="699" y="1610"/>
                  </a:lnTo>
                  <a:lnTo>
                    <a:pt x="697" y="1611"/>
                  </a:lnTo>
                  <a:lnTo>
                    <a:pt x="696" y="1612"/>
                  </a:lnTo>
                  <a:lnTo>
                    <a:pt x="695" y="1614"/>
                  </a:lnTo>
                  <a:lnTo>
                    <a:pt x="692" y="1614"/>
                  </a:lnTo>
                  <a:lnTo>
                    <a:pt x="691" y="1615"/>
                  </a:lnTo>
                  <a:lnTo>
                    <a:pt x="670" y="1615"/>
                  </a:lnTo>
                  <a:lnTo>
                    <a:pt x="667" y="1614"/>
                  </a:lnTo>
                  <a:lnTo>
                    <a:pt x="664" y="1614"/>
                  </a:lnTo>
                  <a:lnTo>
                    <a:pt x="663" y="1612"/>
                  </a:lnTo>
                  <a:lnTo>
                    <a:pt x="662" y="1611"/>
                  </a:lnTo>
                  <a:lnTo>
                    <a:pt x="660" y="1610"/>
                  </a:lnTo>
                  <a:lnTo>
                    <a:pt x="659" y="1608"/>
                  </a:lnTo>
                  <a:lnTo>
                    <a:pt x="659" y="1606"/>
                  </a:lnTo>
                  <a:lnTo>
                    <a:pt x="659" y="1604"/>
                  </a:lnTo>
                  <a:lnTo>
                    <a:pt x="659" y="1602"/>
                  </a:lnTo>
                  <a:lnTo>
                    <a:pt x="659" y="1599"/>
                  </a:lnTo>
                  <a:lnTo>
                    <a:pt x="660" y="1598"/>
                  </a:lnTo>
                  <a:lnTo>
                    <a:pt x="662" y="1596"/>
                  </a:lnTo>
                  <a:lnTo>
                    <a:pt x="663" y="1595"/>
                  </a:lnTo>
                  <a:lnTo>
                    <a:pt x="664" y="1594"/>
                  </a:lnTo>
                  <a:lnTo>
                    <a:pt x="667" y="1594"/>
                  </a:lnTo>
                  <a:lnTo>
                    <a:pt x="670" y="1594"/>
                  </a:lnTo>
                  <a:close/>
                  <a:moveTo>
                    <a:pt x="733" y="1594"/>
                  </a:moveTo>
                  <a:lnTo>
                    <a:pt x="755" y="1594"/>
                  </a:lnTo>
                  <a:lnTo>
                    <a:pt x="756" y="1594"/>
                  </a:lnTo>
                  <a:lnTo>
                    <a:pt x="758" y="1594"/>
                  </a:lnTo>
                  <a:lnTo>
                    <a:pt x="760" y="1595"/>
                  </a:lnTo>
                  <a:lnTo>
                    <a:pt x="761" y="1596"/>
                  </a:lnTo>
                  <a:lnTo>
                    <a:pt x="762" y="1598"/>
                  </a:lnTo>
                  <a:lnTo>
                    <a:pt x="764" y="1599"/>
                  </a:lnTo>
                  <a:lnTo>
                    <a:pt x="764" y="1602"/>
                  </a:lnTo>
                  <a:lnTo>
                    <a:pt x="765" y="1604"/>
                  </a:lnTo>
                  <a:lnTo>
                    <a:pt x="764" y="1606"/>
                  </a:lnTo>
                  <a:lnTo>
                    <a:pt x="764" y="1608"/>
                  </a:lnTo>
                  <a:lnTo>
                    <a:pt x="762" y="1610"/>
                  </a:lnTo>
                  <a:lnTo>
                    <a:pt x="761" y="1611"/>
                  </a:lnTo>
                  <a:lnTo>
                    <a:pt x="760" y="1612"/>
                  </a:lnTo>
                  <a:lnTo>
                    <a:pt x="758" y="1614"/>
                  </a:lnTo>
                  <a:lnTo>
                    <a:pt x="756" y="1614"/>
                  </a:lnTo>
                  <a:lnTo>
                    <a:pt x="755" y="1615"/>
                  </a:lnTo>
                  <a:lnTo>
                    <a:pt x="733" y="1615"/>
                  </a:lnTo>
                  <a:lnTo>
                    <a:pt x="731" y="1614"/>
                  </a:lnTo>
                  <a:lnTo>
                    <a:pt x="728" y="1614"/>
                  </a:lnTo>
                  <a:lnTo>
                    <a:pt x="727" y="1612"/>
                  </a:lnTo>
                  <a:lnTo>
                    <a:pt x="725" y="1611"/>
                  </a:lnTo>
                  <a:lnTo>
                    <a:pt x="724" y="1610"/>
                  </a:lnTo>
                  <a:lnTo>
                    <a:pt x="723" y="1608"/>
                  </a:lnTo>
                  <a:lnTo>
                    <a:pt x="723" y="1606"/>
                  </a:lnTo>
                  <a:lnTo>
                    <a:pt x="723" y="1604"/>
                  </a:lnTo>
                  <a:lnTo>
                    <a:pt x="723" y="1602"/>
                  </a:lnTo>
                  <a:lnTo>
                    <a:pt x="723" y="1599"/>
                  </a:lnTo>
                  <a:lnTo>
                    <a:pt x="724" y="1598"/>
                  </a:lnTo>
                  <a:lnTo>
                    <a:pt x="725" y="1596"/>
                  </a:lnTo>
                  <a:lnTo>
                    <a:pt x="727" y="1595"/>
                  </a:lnTo>
                  <a:lnTo>
                    <a:pt x="728" y="1594"/>
                  </a:lnTo>
                  <a:lnTo>
                    <a:pt x="731" y="1594"/>
                  </a:lnTo>
                  <a:lnTo>
                    <a:pt x="733" y="1594"/>
                  </a:lnTo>
                  <a:close/>
                  <a:moveTo>
                    <a:pt x="797" y="1594"/>
                  </a:moveTo>
                  <a:lnTo>
                    <a:pt x="818" y="1594"/>
                  </a:lnTo>
                  <a:lnTo>
                    <a:pt x="820" y="1594"/>
                  </a:lnTo>
                  <a:lnTo>
                    <a:pt x="822" y="1594"/>
                  </a:lnTo>
                  <a:lnTo>
                    <a:pt x="824" y="1595"/>
                  </a:lnTo>
                  <a:lnTo>
                    <a:pt x="825" y="1596"/>
                  </a:lnTo>
                  <a:lnTo>
                    <a:pt x="826" y="1598"/>
                  </a:lnTo>
                  <a:lnTo>
                    <a:pt x="828" y="1599"/>
                  </a:lnTo>
                  <a:lnTo>
                    <a:pt x="828" y="1602"/>
                  </a:lnTo>
                  <a:lnTo>
                    <a:pt x="829" y="1604"/>
                  </a:lnTo>
                  <a:lnTo>
                    <a:pt x="828" y="1606"/>
                  </a:lnTo>
                  <a:lnTo>
                    <a:pt x="828" y="1608"/>
                  </a:lnTo>
                  <a:lnTo>
                    <a:pt x="826" y="1610"/>
                  </a:lnTo>
                  <a:lnTo>
                    <a:pt x="825" y="1611"/>
                  </a:lnTo>
                  <a:lnTo>
                    <a:pt x="824" y="1612"/>
                  </a:lnTo>
                  <a:lnTo>
                    <a:pt x="822" y="1614"/>
                  </a:lnTo>
                  <a:lnTo>
                    <a:pt x="820" y="1614"/>
                  </a:lnTo>
                  <a:lnTo>
                    <a:pt x="818" y="1615"/>
                  </a:lnTo>
                  <a:lnTo>
                    <a:pt x="797" y="1615"/>
                  </a:lnTo>
                  <a:lnTo>
                    <a:pt x="794" y="1614"/>
                  </a:lnTo>
                  <a:lnTo>
                    <a:pt x="792" y="1614"/>
                  </a:lnTo>
                  <a:lnTo>
                    <a:pt x="790" y="1612"/>
                  </a:lnTo>
                  <a:lnTo>
                    <a:pt x="789" y="1611"/>
                  </a:lnTo>
                  <a:lnTo>
                    <a:pt x="788" y="1610"/>
                  </a:lnTo>
                  <a:lnTo>
                    <a:pt x="786" y="1608"/>
                  </a:lnTo>
                  <a:lnTo>
                    <a:pt x="786" y="1606"/>
                  </a:lnTo>
                  <a:lnTo>
                    <a:pt x="786" y="1604"/>
                  </a:lnTo>
                  <a:lnTo>
                    <a:pt x="786" y="1602"/>
                  </a:lnTo>
                  <a:lnTo>
                    <a:pt x="786" y="1599"/>
                  </a:lnTo>
                  <a:lnTo>
                    <a:pt x="788" y="1598"/>
                  </a:lnTo>
                  <a:lnTo>
                    <a:pt x="789" y="1596"/>
                  </a:lnTo>
                  <a:lnTo>
                    <a:pt x="790" y="1595"/>
                  </a:lnTo>
                  <a:lnTo>
                    <a:pt x="792" y="1594"/>
                  </a:lnTo>
                  <a:lnTo>
                    <a:pt x="794" y="1594"/>
                  </a:lnTo>
                  <a:lnTo>
                    <a:pt x="797" y="1594"/>
                  </a:lnTo>
                  <a:close/>
                  <a:moveTo>
                    <a:pt x="861" y="1594"/>
                  </a:moveTo>
                  <a:lnTo>
                    <a:pt x="882" y="1594"/>
                  </a:lnTo>
                  <a:lnTo>
                    <a:pt x="883" y="1594"/>
                  </a:lnTo>
                  <a:lnTo>
                    <a:pt x="886" y="1594"/>
                  </a:lnTo>
                  <a:lnTo>
                    <a:pt x="887" y="1595"/>
                  </a:lnTo>
                  <a:lnTo>
                    <a:pt x="889" y="1596"/>
                  </a:lnTo>
                  <a:lnTo>
                    <a:pt x="890" y="1598"/>
                  </a:lnTo>
                  <a:lnTo>
                    <a:pt x="891" y="1599"/>
                  </a:lnTo>
                  <a:lnTo>
                    <a:pt x="891" y="1602"/>
                  </a:lnTo>
                  <a:lnTo>
                    <a:pt x="893" y="1604"/>
                  </a:lnTo>
                  <a:lnTo>
                    <a:pt x="891" y="1606"/>
                  </a:lnTo>
                  <a:lnTo>
                    <a:pt x="891" y="1608"/>
                  </a:lnTo>
                  <a:lnTo>
                    <a:pt x="890" y="1610"/>
                  </a:lnTo>
                  <a:lnTo>
                    <a:pt x="889" y="1611"/>
                  </a:lnTo>
                  <a:lnTo>
                    <a:pt x="887" y="1612"/>
                  </a:lnTo>
                  <a:lnTo>
                    <a:pt x="886" y="1614"/>
                  </a:lnTo>
                  <a:lnTo>
                    <a:pt x="883" y="1614"/>
                  </a:lnTo>
                  <a:lnTo>
                    <a:pt x="882" y="1615"/>
                  </a:lnTo>
                  <a:lnTo>
                    <a:pt x="861" y="1615"/>
                  </a:lnTo>
                  <a:lnTo>
                    <a:pt x="858" y="1614"/>
                  </a:lnTo>
                  <a:lnTo>
                    <a:pt x="855" y="1614"/>
                  </a:lnTo>
                  <a:lnTo>
                    <a:pt x="854" y="1612"/>
                  </a:lnTo>
                  <a:lnTo>
                    <a:pt x="853" y="1611"/>
                  </a:lnTo>
                  <a:lnTo>
                    <a:pt x="851" y="1610"/>
                  </a:lnTo>
                  <a:lnTo>
                    <a:pt x="850" y="1608"/>
                  </a:lnTo>
                  <a:lnTo>
                    <a:pt x="850" y="1606"/>
                  </a:lnTo>
                  <a:lnTo>
                    <a:pt x="850" y="1604"/>
                  </a:lnTo>
                  <a:lnTo>
                    <a:pt x="850" y="1602"/>
                  </a:lnTo>
                  <a:lnTo>
                    <a:pt x="850" y="1599"/>
                  </a:lnTo>
                  <a:lnTo>
                    <a:pt x="851" y="1598"/>
                  </a:lnTo>
                  <a:lnTo>
                    <a:pt x="853" y="1596"/>
                  </a:lnTo>
                  <a:lnTo>
                    <a:pt x="854" y="1595"/>
                  </a:lnTo>
                  <a:lnTo>
                    <a:pt x="855" y="1594"/>
                  </a:lnTo>
                  <a:lnTo>
                    <a:pt x="858" y="1594"/>
                  </a:lnTo>
                  <a:lnTo>
                    <a:pt x="861" y="1594"/>
                  </a:lnTo>
                  <a:close/>
                  <a:moveTo>
                    <a:pt x="924" y="1594"/>
                  </a:moveTo>
                  <a:lnTo>
                    <a:pt x="946" y="1594"/>
                  </a:lnTo>
                  <a:lnTo>
                    <a:pt x="947" y="1594"/>
                  </a:lnTo>
                  <a:lnTo>
                    <a:pt x="950" y="1594"/>
                  </a:lnTo>
                  <a:lnTo>
                    <a:pt x="951" y="1595"/>
                  </a:lnTo>
                  <a:lnTo>
                    <a:pt x="952" y="1596"/>
                  </a:lnTo>
                  <a:lnTo>
                    <a:pt x="954" y="1598"/>
                  </a:lnTo>
                  <a:lnTo>
                    <a:pt x="955" y="1599"/>
                  </a:lnTo>
                  <a:lnTo>
                    <a:pt x="955" y="1602"/>
                  </a:lnTo>
                  <a:lnTo>
                    <a:pt x="956" y="1604"/>
                  </a:lnTo>
                  <a:lnTo>
                    <a:pt x="955" y="1606"/>
                  </a:lnTo>
                  <a:lnTo>
                    <a:pt x="955" y="1608"/>
                  </a:lnTo>
                  <a:lnTo>
                    <a:pt x="954" y="1610"/>
                  </a:lnTo>
                  <a:lnTo>
                    <a:pt x="952" y="1611"/>
                  </a:lnTo>
                  <a:lnTo>
                    <a:pt x="951" y="1612"/>
                  </a:lnTo>
                  <a:lnTo>
                    <a:pt x="950" y="1614"/>
                  </a:lnTo>
                  <a:lnTo>
                    <a:pt x="947" y="1614"/>
                  </a:lnTo>
                  <a:lnTo>
                    <a:pt x="946" y="1615"/>
                  </a:lnTo>
                  <a:lnTo>
                    <a:pt x="924" y="1615"/>
                  </a:lnTo>
                  <a:lnTo>
                    <a:pt x="922" y="1614"/>
                  </a:lnTo>
                  <a:lnTo>
                    <a:pt x="919" y="1614"/>
                  </a:lnTo>
                  <a:lnTo>
                    <a:pt x="918" y="1612"/>
                  </a:lnTo>
                  <a:lnTo>
                    <a:pt x="916" y="1611"/>
                  </a:lnTo>
                  <a:lnTo>
                    <a:pt x="915" y="1610"/>
                  </a:lnTo>
                  <a:lnTo>
                    <a:pt x="914" y="1608"/>
                  </a:lnTo>
                  <a:lnTo>
                    <a:pt x="914" y="1606"/>
                  </a:lnTo>
                  <a:lnTo>
                    <a:pt x="914" y="1604"/>
                  </a:lnTo>
                  <a:lnTo>
                    <a:pt x="914" y="1602"/>
                  </a:lnTo>
                  <a:lnTo>
                    <a:pt x="914" y="1599"/>
                  </a:lnTo>
                  <a:lnTo>
                    <a:pt x="915" y="1598"/>
                  </a:lnTo>
                  <a:lnTo>
                    <a:pt x="916" y="1596"/>
                  </a:lnTo>
                  <a:lnTo>
                    <a:pt x="918" y="1595"/>
                  </a:lnTo>
                  <a:lnTo>
                    <a:pt x="919" y="1594"/>
                  </a:lnTo>
                  <a:lnTo>
                    <a:pt x="922" y="1594"/>
                  </a:lnTo>
                  <a:lnTo>
                    <a:pt x="924" y="1594"/>
                  </a:lnTo>
                  <a:close/>
                  <a:moveTo>
                    <a:pt x="988" y="1594"/>
                  </a:moveTo>
                  <a:lnTo>
                    <a:pt x="1009" y="1594"/>
                  </a:lnTo>
                  <a:lnTo>
                    <a:pt x="1011" y="1594"/>
                  </a:lnTo>
                  <a:lnTo>
                    <a:pt x="1013" y="1594"/>
                  </a:lnTo>
                  <a:lnTo>
                    <a:pt x="1015" y="1595"/>
                  </a:lnTo>
                  <a:lnTo>
                    <a:pt x="1016" y="1596"/>
                  </a:lnTo>
                  <a:lnTo>
                    <a:pt x="1017" y="1598"/>
                  </a:lnTo>
                  <a:lnTo>
                    <a:pt x="1019" y="1599"/>
                  </a:lnTo>
                  <a:lnTo>
                    <a:pt x="1019" y="1602"/>
                  </a:lnTo>
                  <a:lnTo>
                    <a:pt x="1020" y="1604"/>
                  </a:lnTo>
                  <a:lnTo>
                    <a:pt x="1019" y="1606"/>
                  </a:lnTo>
                  <a:lnTo>
                    <a:pt x="1019" y="1608"/>
                  </a:lnTo>
                  <a:lnTo>
                    <a:pt x="1017" y="1610"/>
                  </a:lnTo>
                  <a:lnTo>
                    <a:pt x="1016" y="1611"/>
                  </a:lnTo>
                  <a:lnTo>
                    <a:pt x="1015" y="1612"/>
                  </a:lnTo>
                  <a:lnTo>
                    <a:pt x="1013" y="1614"/>
                  </a:lnTo>
                  <a:lnTo>
                    <a:pt x="1011" y="1614"/>
                  </a:lnTo>
                  <a:lnTo>
                    <a:pt x="1009" y="1615"/>
                  </a:lnTo>
                  <a:lnTo>
                    <a:pt x="988" y="1615"/>
                  </a:lnTo>
                  <a:lnTo>
                    <a:pt x="986" y="1614"/>
                  </a:lnTo>
                  <a:lnTo>
                    <a:pt x="983" y="1614"/>
                  </a:lnTo>
                  <a:lnTo>
                    <a:pt x="982" y="1612"/>
                  </a:lnTo>
                  <a:lnTo>
                    <a:pt x="980" y="1611"/>
                  </a:lnTo>
                  <a:lnTo>
                    <a:pt x="979" y="1610"/>
                  </a:lnTo>
                  <a:lnTo>
                    <a:pt x="978" y="1608"/>
                  </a:lnTo>
                  <a:lnTo>
                    <a:pt x="978" y="1606"/>
                  </a:lnTo>
                  <a:lnTo>
                    <a:pt x="978" y="1604"/>
                  </a:lnTo>
                  <a:lnTo>
                    <a:pt x="978" y="1602"/>
                  </a:lnTo>
                  <a:lnTo>
                    <a:pt x="978" y="1599"/>
                  </a:lnTo>
                  <a:lnTo>
                    <a:pt x="979" y="1598"/>
                  </a:lnTo>
                  <a:lnTo>
                    <a:pt x="980" y="1596"/>
                  </a:lnTo>
                  <a:lnTo>
                    <a:pt x="982" y="1595"/>
                  </a:lnTo>
                  <a:lnTo>
                    <a:pt x="983" y="1594"/>
                  </a:lnTo>
                  <a:lnTo>
                    <a:pt x="986" y="1594"/>
                  </a:lnTo>
                  <a:lnTo>
                    <a:pt x="988" y="1594"/>
                  </a:lnTo>
                  <a:close/>
                  <a:moveTo>
                    <a:pt x="1052" y="1594"/>
                  </a:moveTo>
                  <a:lnTo>
                    <a:pt x="1073" y="1594"/>
                  </a:lnTo>
                  <a:lnTo>
                    <a:pt x="1074" y="1594"/>
                  </a:lnTo>
                  <a:lnTo>
                    <a:pt x="1077" y="1594"/>
                  </a:lnTo>
                  <a:lnTo>
                    <a:pt x="1078" y="1595"/>
                  </a:lnTo>
                  <a:lnTo>
                    <a:pt x="1080" y="1596"/>
                  </a:lnTo>
                  <a:lnTo>
                    <a:pt x="1081" y="1598"/>
                  </a:lnTo>
                  <a:lnTo>
                    <a:pt x="1082" y="1599"/>
                  </a:lnTo>
                  <a:lnTo>
                    <a:pt x="1082" y="1602"/>
                  </a:lnTo>
                  <a:lnTo>
                    <a:pt x="1084" y="1604"/>
                  </a:lnTo>
                  <a:lnTo>
                    <a:pt x="1082" y="1606"/>
                  </a:lnTo>
                  <a:lnTo>
                    <a:pt x="1082" y="1608"/>
                  </a:lnTo>
                  <a:lnTo>
                    <a:pt x="1081" y="1610"/>
                  </a:lnTo>
                  <a:lnTo>
                    <a:pt x="1080" y="1611"/>
                  </a:lnTo>
                  <a:lnTo>
                    <a:pt x="1078" y="1612"/>
                  </a:lnTo>
                  <a:lnTo>
                    <a:pt x="1077" y="1614"/>
                  </a:lnTo>
                  <a:lnTo>
                    <a:pt x="1074" y="1614"/>
                  </a:lnTo>
                  <a:lnTo>
                    <a:pt x="1073" y="1615"/>
                  </a:lnTo>
                  <a:lnTo>
                    <a:pt x="1052" y="1615"/>
                  </a:lnTo>
                  <a:lnTo>
                    <a:pt x="1049" y="1614"/>
                  </a:lnTo>
                  <a:lnTo>
                    <a:pt x="1047" y="1614"/>
                  </a:lnTo>
                  <a:lnTo>
                    <a:pt x="1045" y="1612"/>
                  </a:lnTo>
                  <a:lnTo>
                    <a:pt x="1044" y="1611"/>
                  </a:lnTo>
                  <a:lnTo>
                    <a:pt x="1043" y="1610"/>
                  </a:lnTo>
                  <a:lnTo>
                    <a:pt x="1041" y="1608"/>
                  </a:lnTo>
                  <a:lnTo>
                    <a:pt x="1041" y="1606"/>
                  </a:lnTo>
                  <a:lnTo>
                    <a:pt x="1041" y="1604"/>
                  </a:lnTo>
                  <a:lnTo>
                    <a:pt x="1041" y="1602"/>
                  </a:lnTo>
                  <a:lnTo>
                    <a:pt x="1041" y="1599"/>
                  </a:lnTo>
                  <a:lnTo>
                    <a:pt x="1043" y="1598"/>
                  </a:lnTo>
                  <a:lnTo>
                    <a:pt x="1044" y="1596"/>
                  </a:lnTo>
                  <a:lnTo>
                    <a:pt x="1045" y="1595"/>
                  </a:lnTo>
                  <a:lnTo>
                    <a:pt x="1047" y="1594"/>
                  </a:lnTo>
                  <a:lnTo>
                    <a:pt x="1049" y="1594"/>
                  </a:lnTo>
                  <a:lnTo>
                    <a:pt x="1052" y="1594"/>
                  </a:lnTo>
                  <a:close/>
                  <a:moveTo>
                    <a:pt x="1116" y="1594"/>
                  </a:moveTo>
                  <a:lnTo>
                    <a:pt x="1137" y="1594"/>
                  </a:lnTo>
                  <a:lnTo>
                    <a:pt x="1138" y="1594"/>
                  </a:lnTo>
                  <a:lnTo>
                    <a:pt x="1141" y="1594"/>
                  </a:lnTo>
                  <a:lnTo>
                    <a:pt x="1142" y="1595"/>
                  </a:lnTo>
                  <a:lnTo>
                    <a:pt x="1144" y="1596"/>
                  </a:lnTo>
                  <a:lnTo>
                    <a:pt x="1145" y="1598"/>
                  </a:lnTo>
                  <a:lnTo>
                    <a:pt x="1146" y="1599"/>
                  </a:lnTo>
                  <a:lnTo>
                    <a:pt x="1146" y="1602"/>
                  </a:lnTo>
                  <a:lnTo>
                    <a:pt x="1147" y="1604"/>
                  </a:lnTo>
                  <a:lnTo>
                    <a:pt x="1146" y="1606"/>
                  </a:lnTo>
                  <a:lnTo>
                    <a:pt x="1146" y="1608"/>
                  </a:lnTo>
                  <a:lnTo>
                    <a:pt x="1145" y="1610"/>
                  </a:lnTo>
                  <a:lnTo>
                    <a:pt x="1144" y="1611"/>
                  </a:lnTo>
                  <a:lnTo>
                    <a:pt x="1142" y="1612"/>
                  </a:lnTo>
                  <a:lnTo>
                    <a:pt x="1141" y="1614"/>
                  </a:lnTo>
                  <a:lnTo>
                    <a:pt x="1138" y="1614"/>
                  </a:lnTo>
                  <a:lnTo>
                    <a:pt x="1137" y="1615"/>
                  </a:lnTo>
                  <a:lnTo>
                    <a:pt x="1116" y="1615"/>
                  </a:lnTo>
                  <a:lnTo>
                    <a:pt x="1113" y="1614"/>
                  </a:lnTo>
                  <a:lnTo>
                    <a:pt x="1110" y="1614"/>
                  </a:lnTo>
                  <a:lnTo>
                    <a:pt x="1109" y="1612"/>
                  </a:lnTo>
                  <a:lnTo>
                    <a:pt x="1108" y="1611"/>
                  </a:lnTo>
                  <a:lnTo>
                    <a:pt x="1106" y="1610"/>
                  </a:lnTo>
                  <a:lnTo>
                    <a:pt x="1105" y="1608"/>
                  </a:lnTo>
                  <a:lnTo>
                    <a:pt x="1105" y="1606"/>
                  </a:lnTo>
                  <a:lnTo>
                    <a:pt x="1105" y="1604"/>
                  </a:lnTo>
                  <a:lnTo>
                    <a:pt x="1105" y="1602"/>
                  </a:lnTo>
                  <a:lnTo>
                    <a:pt x="1105" y="1599"/>
                  </a:lnTo>
                  <a:lnTo>
                    <a:pt x="1106" y="1598"/>
                  </a:lnTo>
                  <a:lnTo>
                    <a:pt x="1108" y="1596"/>
                  </a:lnTo>
                  <a:lnTo>
                    <a:pt x="1109" y="1595"/>
                  </a:lnTo>
                  <a:lnTo>
                    <a:pt x="1110" y="1594"/>
                  </a:lnTo>
                  <a:lnTo>
                    <a:pt x="1113" y="1594"/>
                  </a:lnTo>
                  <a:lnTo>
                    <a:pt x="1116" y="1594"/>
                  </a:lnTo>
                  <a:close/>
                  <a:moveTo>
                    <a:pt x="1179" y="1594"/>
                  </a:moveTo>
                  <a:lnTo>
                    <a:pt x="1201" y="1594"/>
                  </a:lnTo>
                  <a:lnTo>
                    <a:pt x="1202" y="1594"/>
                  </a:lnTo>
                  <a:lnTo>
                    <a:pt x="1205" y="1594"/>
                  </a:lnTo>
                  <a:lnTo>
                    <a:pt x="1206" y="1595"/>
                  </a:lnTo>
                  <a:lnTo>
                    <a:pt x="1207" y="1596"/>
                  </a:lnTo>
                  <a:lnTo>
                    <a:pt x="1209" y="1598"/>
                  </a:lnTo>
                  <a:lnTo>
                    <a:pt x="1210" y="1599"/>
                  </a:lnTo>
                  <a:lnTo>
                    <a:pt x="1210" y="1602"/>
                  </a:lnTo>
                  <a:lnTo>
                    <a:pt x="1211" y="1604"/>
                  </a:lnTo>
                  <a:lnTo>
                    <a:pt x="1210" y="1606"/>
                  </a:lnTo>
                  <a:lnTo>
                    <a:pt x="1210" y="1608"/>
                  </a:lnTo>
                  <a:lnTo>
                    <a:pt x="1209" y="1610"/>
                  </a:lnTo>
                  <a:lnTo>
                    <a:pt x="1207" y="1611"/>
                  </a:lnTo>
                  <a:lnTo>
                    <a:pt x="1206" y="1612"/>
                  </a:lnTo>
                  <a:lnTo>
                    <a:pt x="1205" y="1614"/>
                  </a:lnTo>
                  <a:lnTo>
                    <a:pt x="1202" y="1614"/>
                  </a:lnTo>
                  <a:lnTo>
                    <a:pt x="1201" y="1615"/>
                  </a:lnTo>
                  <a:lnTo>
                    <a:pt x="1179" y="1615"/>
                  </a:lnTo>
                  <a:lnTo>
                    <a:pt x="1177" y="1614"/>
                  </a:lnTo>
                  <a:lnTo>
                    <a:pt x="1174" y="1614"/>
                  </a:lnTo>
                  <a:lnTo>
                    <a:pt x="1173" y="1612"/>
                  </a:lnTo>
                  <a:lnTo>
                    <a:pt x="1171" y="1611"/>
                  </a:lnTo>
                  <a:lnTo>
                    <a:pt x="1170" y="1610"/>
                  </a:lnTo>
                  <a:lnTo>
                    <a:pt x="1169" y="1608"/>
                  </a:lnTo>
                  <a:lnTo>
                    <a:pt x="1169" y="1606"/>
                  </a:lnTo>
                  <a:lnTo>
                    <a:pt x="1169" y="1604"/>
                  </a:lnTo>
                  <a:lnTo>
                    <a:pt x="1169" y="1602"/>
                  </a:lnTo>
                  <a:lnTo>
                    <a:pt x="1169" y="1599"/>
                  </a:lnTo>
                  <a:lnTo>
                    <a:pt x="1170" y="1598"/>
                  </a:lnTo>
                  <a:lnTo>
                    <a:pt x="1171" y="1596"/>
                  </a:lnTo>
                  <a:lnTo>
                    <a:pt x="1173" y="1595"/>
                  </a:lnTo>
                  <a:lnTo>
                    <a:pt x="1174" y="1594"/>
                  </a:lnTo>
                  <a:lnTo>
                    <a:pt x="1177" y="1594"/>
                  </a:lnTo>
                  <a:lnTo>
                    <a:pt x="1179" y="1594"/>
                  </a:lnTo>
                  <a:close/>
                  <a:moveTo>
                    <a:pt x="1243" y="1594"/>
                  </a:moveTo>
                  <a:lnTo>
                    <a:pt x="1264" y="1594"/>
                  </a:lnTo>
                  <a:lnTo>
                    <a:pt x="1266" y="1594"/>
                  </a:lnTo>
                  <a:lnTo>
                    <a:pt x="1268" y="1594"/>
                  </a:lnTo>
                  <a:lnTo>
                    <a:pt x="1270" y="1595"/>
                  </a:lnTo>
                  <a:lnTo>
                    <a:pt x="1271" y="1596"/>
                  </a:lnTo>
                  <a:lnTo>
                    <a:pt x="1272" y="1598"/>
                  </a:lnTo>
                  <a:lnTo>
                    <a:pt x="1274" y="1599"/>
                  </a:lnTo>
                  <a:lnTo>
                    <a:pt x="1274" y="1602"/>
                  </a:lnTo>
                  <a:lnTo>
                    <a:pt x="1275" y="1604"/>
                  </a:lnTo>
                  <a:lnTo>
                    <a:pt x="1274" y="1606"/>
                  </a:lnTo>
                  <a:lnTo>
                    <a:pt x="1274" y="1608"/>
                  </a:lnTo>
                  <a:lnTo>
                    <a:pt x="1272" y="1610"/>
                  </a:lnTo>
                  <a:lnTo>
                    <a:pt x="1271" y="1611"/>
                  </a:lnTo>
                  <a:lnTo>
                    <a:pt x="1270" y="1612"/>
                  </a:lnTo>
                  <a:lnTo>
                    <a:pt x="1268" y="1614"/>
                  </a:lnTo>
                  <a:lnTo>
                    <a:pt x="1266" y="1614"/>
                  </a:lnTo>
                  <a:lnTo>
                    <a:pt x="1264" y="1615"/>
                  </a:lnTo>
                  <a:lnTo>
                    <a:pt x="1243" y="1615"/>
                  </a:lnTo>
                  <a:lnTo>
                    <a:pt x="1240" y="1614"/>
                  </a:lnTo>
                  <a:lnTo>
                    <a:pt x="1238" y="1614"/>
                  </a:lnTo>
                  <a:lnTo>
                    <a:pt x="1236" y="1612"/>
                  </a:lnTo>
                  <a:lnTo>
                    <a:pt x="1235" y="1611"/>
                  </a:lnTo>
                  <a:lnTo>
                    <a:pt x="1234" y="1610"/>
                  </a:lnTo>
                  <a:lnTo>
                    <a:pt x="1232" y="1608"/>
                  </a:lnTo>
                  <a:lnTo>
                    <a:pt x="1232" y="1606"/>
                  </a:lnTo>
                  <a:lnTo>
                    <a:pt x="1232" y="1604"/>
                  </a:lnTo>
                  <a:lnTo>
                    <a:pt x="1232" y="1602"/>
                  </a:lnTo>
                  <a:lnTo>
                    <a:pt x="1232" y="1599"/>
                  </a:lnTo>
                  <a:lnTo>
                    <a:pt x="1234" y="1598"/>
                  </a:lnTo>
                  <a:lnTo>
                    <a:pt x="1235" y="1596"/>
                  </a:lnTo>
                  <a:lnTo>
                    <a:pt x="1236" y="1595"/>
                  </a:lnTo>
                  <a:lnTo>
                    <a:pt x="1238" y="1594"/>
                  </a:lnTo>
                  <a:lnTo>
                    <a:pt x="1240" y="1594"/>
                  </a:lnTo>
                  <a:lnTo>
                    <a:pt x="1243" y="1594"/>
                  </a:lnTo>
                  <a:close/>
                  <a:moveTo>
                    <a:pt x="1307" y="1594"/>
                  </a:moveTo>
                  <a:lnTo>
                    <a:pt x="1328" y="1594"/>
                  </a:lnTo>
                  <a:lnTo>
                    <a:pt x="1329" y="1594"/>
                  </a:lnTo>
                  <a:lnTo>
                    <a:pt x="1332" y="1594"/>
                  </a:lnTo>
                  <a:lnTo>
                    <a:pt x="1333" y="1595"/>
                  </a:lnTo>
                  <a:lnTo>
                    <a:pt x="1335" y="1596"/>
                  </a:lnTo>
                  <a:lnTo>
                    <a:pt x="1336" y="1598"/>
                  </a:lnTo>
                  <a:lnTo>
                    <a:pt x="1337" y="1599"/>
                  </a:lnTo>
                  <a:lnTo>
                    <a:pt x="1337" y="1602"/>
                  </a:lnTo>
                  <a:lnTo>
                    <a:pt x="1339" y="1604"/>
                  </a:lnTo>
                  <a:lnTo>
                    <a:pt x="1337" y="1606"/>
                  </a:lnTo>
                  <a:lnTo>
                    <a:pt x="1337" y="1608"/>
                  </a:lnTo>
                  <a:lnTo>
                    <a:pt x="1336" y="1610"/>
                  </a:lnTo>
                  <a:lnTo>
                    <a:pt x="1335" y="1611"/>
                  </a:lnTo>
                  <a:lnTo>
                    <a:pt x="1333" y="1612"/>
                  </a:lnTo>
                  <a:lnTo>
                    <a:pt x="1332" y="1614"/>
                  </a:lnTo>
                  <a:lnTo>
                    <a:pt x="1329" y="1614"/>
                  </a:lnTo>
                  <a:lnTo>
                    <a:pt x="1328" y="1615"/>
                  </a:lnTo>
                  <a:lnTo>
                    <a:pt x="1307" y="1615"/>
                  </a:lnTo>
                  <a:lnTo>
                    <a:pt x="1304" y="1614"/>
                  </a:lnTo>
                  <a:lnTo>
                    <a:pt x="1301" y="1614"/>
                  </a:lnTo>
                  <a:lnTo>
                    <a:pt x="1300" y="1612"/>
                  </a:lnTo>
                  <a:lnTo>
                    <a:pt x="1299" y="1611"/>
                  </a:lnTo>
                  <a:lnTo>
                    <a:pt x="1298" y="1610"/>
                  </a:lnTo>
                  <a:lnTo>
                    <a:pt x="1296" y="1608"/>
                  </a:lnTo>
                  <a:lnTo>
                    <a:pt x="1296" y="1606"/>
                  </a:lnTo>
                  <a:lnTo>
                    <a:pt x="1296" y="1604"/>
                  </a:lnTo>
                  <a:lnTo>
                    <a:pt x="1296" y="1602"/>
                  </a:lnTo>
                  <a:lnTo>
                    <a:pt x="1296" y="1599"/>
                  </a:lnTo>
                  <a:lnTo>
                    <a:pt x="1298" y="1598"/>
                  </a:lnTo>
                  <a:lnTo>
                    <a:pt x="1299" y="1596"/>
                  </a:lnTo>
                  <a:lnTo>
                    <a:pt x="1300" y="1595"/>
                  </a:lnTo>
                  <a:lnTo>
                    <a:pt x="1301" y="1594"/>
                  </a:lnTo>
                  <a:lnTo>
                    <a:pt x="1304" y="1594"/>
                  </a:lnTo>
                  <a:lnTo>
                    <a:pt x="1307" y="1594"/>
                  </a:lnTo>
                  <a:close/>
                  <a:moveTo>
                    <a:pt x="1371" y="1594"/>
                  </a:moveTo>
                  <a:lnTo>
                    <a:pt x="1392" y="1594"/>
                  </a:lnTo>
                  <a:lnTo>
                    <a:pt x="1393" y="1594"/>
                  </a:lnTo>
                  <a:lnTo>
                    <a:pt x="1396" y="1594"/>
                  </a:lnTo>
                  <a:lnTo>
                    <a:pt x="1397" y="1595"/>
                  </a:lnTo>
                  <a:lnTo>
                    <a:pt x="1398" y="1596"/>
                  </a:lnTo>
                  <a:lnTo>
                    <a:pt x="1400" y="1598"/>
                  </a:lnTo>
                  <a:lnTo>
                    <a:pt x="1401" y="1599"/>
                  </a:lnTo>
                  <a:lnTo>
                    <a:pt x="1401" y="1602"/>
                  </a:lnTo>
                  <a:lnTo>
                    <a:pt x="1402" y="1604"/>
                  </a:lnTo>
                  <a:lnTo>
                    <a:pt x="1401" y="1606"/>
                  </a:lnTo>
                  <a:lnTo>
                    <a:pt x="1401" y="1608"/>
                  </a:lnTo>
                  <a:lnTo>
                    <a:pt x="1400" y="1610"/>
                  </a:lnTo>
                  <a:lnTo>
                    <a:pt x="1398" y="1611"/>
                  </a:lnTo>
                  <a:lnTo>
                    <a:pt x="1397" y="1612"/>
                  </a:lnTo>
                  <a:lnTo>
                    <a:pt x="1396" y="1614"/>
                  </a:lnTo>
                  <a:lnTo>
                    <a:pt x="1393" y="1614"/>
                  </a:lnTo>
                  <a:lnTo>
                    <a:pt x="1392" y="1615"/>
                  </a:lnTo>
                  <a:lnTo>
                    <a:pt x="1371" y="1615"/>
                  </a:lnTo>
                  <a:lnTo>
                    <a:pt x="1368" y="1614"/>
                  </a:lnTo>
                  <a:lnTo>
                    <a:pt x="1365" y="1614"/>
                  </a:lnTo>
                  <a:lnTo>
                    <a:pt x="1364" y="1612"/>
                  </a:lnTo>
                  <a:lnTo>
                    <a:pt x="1363" y="1611"/>
                  </a:lnTo>
                  <a:lnTo>
                    <a:pt x="1361" y="1610"/>
                  </a:lnTo>
                  <a:lnTo>
                    <a:pt x="1360" y="1608"/>
                  </a:lnTo>
                  <a:lnTo>
                    <a:pt x="1360" y="1606"/>
                  </a:lnTo>
                  <a:lnTo>
                    <a:pt x="1360" y="1604"/>
                  </a:lnTo>
                  <a:lnTo>
                    <a:pt x="1360" y="1602"/>
                  </a:lnTo>
                  <a:lnTo>
                    <a:pt x="1360" y="1599"/>
                  </a:lnTo>
                  <a:lnTo>
                    <a:pt x="1361" y="1598"/>
                  </a:lnTo>
                  <a:lnTo>
                    <a:pt x="1363" y="1596"/>
                  </a:lnTo>
                  <a:lnTo>
                    <a:pt x="1364" y="1595"/>
                  </a:lnTo>
                  <a:lnTo>
                    <a:pt x="1365" y="1594"/>
                  </a:lnTo>
                  <a:lnTo>
                    <a:pt x="1368" y="1594"/>
                  </a:lnTo>
                  <a:lnTo>
                    <a:pt x="1371" y="1594"/>
                  </a:lnTo>
                  <a:close/>
                  <a:moveTo>
                    <a:pt x="1434" y="1594"/>
                  </a:moveTo>
                  <a:lnTo>
                    <a:pt x="1455" y="1594"/>
                  </a:lnTo>
                  <a:lnTo>
                    <a:pt x="1457" y="1594"/>
                  </a:lnTo>
                  <a:lnTo>
                    <a:pt x="1459" y="1594"/>
                  </a:lnTo>
                  <a:lnTo>
                    <a:pt x="1461" y="1595"/>
                  </a:lnTo>
                  <a:lnTo>
                    <a:pt x="1462" y="1596"/>
                  </a:lnTo>
                  <a:lnTo>
                    <a:pt x="1463" y="1598"/>
                  </a:lnTo>
                  <a:lnTo>
                    <a:pt x="1465" y="1599"/>
                  </a:lnTo>
                  <a:lnTo>
                    <a:pt x="1465" y="1602"/>
                  </a:lnTo>
                  <a:lnTo>
                    <a:pt x="1466" y="1604"/>
                  </a:lnTo>
                  <a:lnTo>
                    <a:pt x="1465" y="1606"/>
                  </a:lnTo>
                  <a:lnTo>
                    <a:pt x="1465" y="1608"/>
                  </a:lnTo>
                  <a:lnTo>
                    <a:pt x="1463" y="1610"/>
                  </a:lnTo>
                  <a:lnTo>
                    <a:pt x="1462" y="1611"/>
                  </a:lnTo>
                  <a:lnTo>
                    <a:pt x="1461" y="1612"/>
                  </a:lnTo>
                  <a:lnTo>
                    <a:pt x="1459" y="1614"/>
                  </a:lnTo>
                  <a:lnTo>
                    <a:pt x="1457" y="1614"/>
                  </a:lnTo>
                  <a:lnTo>
                    <a:pt x="1455" y="1615"/>
                  </a:lnTo>
                  <a:lnTo>
                    <a:pt x="1434" y="1615"/>
                  </a:lnTo>
                  <a:lnTo>
                    <a:pt x="1432" y="1614"/>
                  </a:lnTo>
                  <a:lnTo>
                    <a:pt x="1429" y="1614"/>
                  </a:lnTo>
                  <a:lnTo>
                    <a:pt x="1428" y="1612"/>
                  </a:lnTo>
                  <a:lnTo>
                    <a:pt x="1426" y="1611"/>
                  </a:lnTo>
                  <a:lnTo>
                    <a:pt x="1425" y="1610"/>
                  </a:lnTo>
                  <a:lnTo>
                    <a:pt x="1424" y="1608"/>
                  </a:lnTo>
                  <a:lnTo>
                    <a:pt x="1424" y="1606"/>
                  </a:lnTo>
                  <a:lnTo>
                    <a:pt x="1424" y="1604"/>
                  </a:lnTo>
                  <a:lnTo>
                    <a:pt x="1424" y="1602"/>
                  </a:lnTo>
                  <a:lnTo>
                    <a:pt x="1424" y="1599"/>
                  </a:lnTo>
                  <a:lnTo>
                    <a:pt x="1425" y="1598"/>
                  </a:lnTo>
                  <a:lnTo>
                    <a:pt x="1426" y="1596"/>
                  </a:lnTo>
                  <a:lnTo>
                    <a:pt x="1428" y="1595"/>
                  </a:lnTo>
                  <a:lnTo>
                    <a:pt x="1429" y="1594"/>
                  </a:lnTo>
                  <a:lnTo>
                    <a:pt x="1432" y="1594"/>
                  </a:lnTo>
                  <a:lnTo>
                    <a:pt x="1434" y="1594"/>
                  </a:lnTo>
                  <a:close/>
                  <a:moveTo>
                    <a:pt x="1498" y="1594"/>
                  </a:moveTo>
                  <a:lnTo>
                    <a:pt x="1519" y="1594"/>
                  </a:lnTo>
                  <a:lnTo>
                    <a:pt x="1521" y="1594"/>
                  </a:lnTo>
                  <a:lnTo>
                    <a:pt x="1523" y="1594"/>
                  </a:lnTo>
                  <a:lnTo>
                    <a:pt x="1525" y="1595"/>
                  </a:lnTo>
                  <a:lnTo>
                    <a:pt x="1526" y="1596"/>
                  </a:lnTo>
                  <a:lnTo>
                    <a:pt x="1527" y="1598"/>
                  </a:lnTo>
                  <a:lnTo>
                    <a:pt x="1529" y="1599"/>
                  </a:lnTo>
                  <a:lnTo>
                    <a:pt x="1529" y="1602"/>
                  </a:lnTo>
                  <a:lnTo>
                    <a:pt x="1530" y="1604"/>
                  </a:lnTo>
                  <a:lnTo>
                    <a:pt x="1529" y="1606"/>
                  </a:lnTo>
                  <a:lnTo>
                    <a:pt x="1529" y="1608"/>
                  </a:lnTo>
                  <a:lnTo>
                    <a:pt x="1527" y="1610"/>
                  </a:lnTo>
                  <a:lnTo>
                    <a:pt x="1526" y="1611"/>
                  </a:lnTo>
                  <a:lnTo>
                    <a:pt x="1525" y="1612"/>
                  </a:lnTo>
                  <a:lnTo>
                    <a:pt x="1523" y="1614"/>
                  </a:lnTo>
                  <a:lnTo>
                    <a:pt x="1521" y="1614"/>
                  </a:lnTo>
                  <a:lnTo>
                    <a:pt x="1519" y="1615"/>
                  </a:lnTo>
                  <a:lnTo>
                    <a:pt x="1498" y="1615"/>
                  </a:lnTo>
                  <a:lnTo>
                    <a:pt x="1495" y="1614"/>
                  </a:lnTo>
                  <a:lnTo>
                    <a:pt x="1493" y="1614"/>
                  </a:lnTo>
                  <a:lnTo>
                    <a:pt x="1491" y="1612"/>
                  </a:lnTo>
                  <a:lnTo>
                    <a:pt x="1490" y="1611"/>
                  </a:lnTo>
                  <a:lnTo>
                    <a:pt x="1489" y="1610"/>
                  </a:lnTo>
                  <a:lnTo>
                    <a:pt x="1487" y="1608"/>
                  </a:lnTo>
                  <a:lnTo>
                    <a:pt x="1487" y="1606"/>
                  </a:lnTo>
                  <a:lnTo>
                    <a:pt x="1487" y="1604"/>
                  </a:lnTo>
                  <a:lnTo>
                    <a:pt x="1487" y="1602"/>
                  </a:lnTo>
                  <a:lnTo>
                    <a:pt x="1487" y="1599"/>
                  </a:lnTo>
                  <a:lnTo>
                    <a:pt x="1489" y="1598"/>
                  </a:lnTo>
                  <a:lnTo>
                    <a:pt x="1490" y="1596"/>
                  </a:lnTo>
                  <a:lnTo>
                    <a:pt x="1491" y="1595"/>
                  </a:lnTo>
                  <a:lnTo>
                    <a:pt x="1493" y="1594"/>
                  </a:lnTo>
                  <a:lnTo>
                    <a:pt x="1495" y="1594"/>
                  </a:lnTo>
                  <a:lnTo>
                    <a:pt x="1498" y="1594"/>
                  </a:lnTo>
                  <a:close/>
                  <a:moveTo>
                    <a:pt x="1562" y="1594"/>
                  </a:moveTo>
                  <a:lnTo>
                    <a:pt x="1583" y="1594"/>
                  </a:lnTo>
                  <a:lnTo>
                    <a:pt x="1584" y="1594"/>
                  </a:lnTo>
                  <a:lnTo>
                    <a:pt x="1587" y="1594"/>
                  </a:lnTo>
                  <a:lnTo>
                    <a:pt x="1588" y="1595"/>
                  </a:lnTo>
                  <a:lnTo>
                    <a:pt x="1590" y="1596"/>
                  </a:lnTo>
                  <a:lnTo>
                    <a:pt x="1591" y="1598"/>
                  </a:lnTo>
                  <a:lnTo>
                    <a:pt x="1592" y="1599"/>
                  </a:lnTo>
                  <a:lnTo>
                    <a:pt x="1592" y="1602"/>
                  </a:lnTo>
                  <a:lnTo>
                    <a:pt x="1594" y="1604"/>
                  </a:lnTo>
                  <a:lnTo>
                    <a:pt x="1592" y="1606"/>
                  </a:lnTo>
                  <a:lnTo>
                    <a:pt x="1592" y="1608"/>
                  </a:lnTo>
                  <a:lnTo>
                    <a:pt x="1591" y="1610"/>
                  </a:lnTo>
                  <a:lnTo>
                    <a:pt x="1590" y="1611"/>
                  </a:lnTo>
                  <a:lnTo>
                    <a:pt x="1588" y="1612"/>
                  </a:lnTo>
                  <a:lnTo>
                    <a:pt x="1587" y="1614"/>
                  </a:lnTo>
                  <a:lnTo>
                    <a:pt x="1584" y="1614"/>
                  </a:lnTo>
                  <a:lnTo>
                    <a:pt x="1583" y="1615"/>
                  </a:lnTo>
                  <a:lnTo>
                    <a:pt x="1562" y="1615"/>
                  </a:lnTo>
                  <a:lnTo>
                    <a:pt x="1559" y="1614"/>
                  </a:lnTo>
                  <a:lnTo>
                    <a:pt x="1556" y="1614"/>
                  </a:lnTo>
                  <a:lnTo>
                    <a:pt x="1555" y="1612"/>
                  </a:lnTo>
                  <a:lnTo>
                    <a:pt x="1554" y="1611"/>
                  </a:lnTo>
                  <a:lnTo>
                    <a:pt x="1552" y="1610"/>
                  </a:lnTo>
                  <a:lnTo>
                    <a:pt x="1551" y="1608"/>
                  </a:lnTo>
                  <a:lnTo>
                    <a:pt x="1551" y="1606"/>
                  </a:lnTo>
                  <a:lnTo>
                    <a:pt x="1551" y="1604"/>
                  </a:lnTo>
                  <a:lnTo>
                    <a:pt x="1551" y="1602"/>
                  </a:lnTo>
                  <a:lnTo>
                    <a:pt x="1551" y="1599"/>
                  </a:lnTo>
                  <a:lnTo>
                    <a:pt x="1552" y="1598"/>
                  </a:lnTo>
                  <a:lnTo>
                    <a:pt x="1554" y="1596"/>
                  </a:lnTo>
                  <a:lnTo>
                    <a:pt x="1555" y="1595"/>
                  </a:lnTo>
                  <a:lnTo>
                    <a:pt x="1556" y="1594"/>
                  </a:lnTo>
                  <a:lnTo>
                    <a:pt x="1559" y="1594"/>
                  </a:lnTo>
                  <a:lnTo>
                    <a:pt x="1562" y="1594"/>
                  </a:lnTo>
                  <a:close/>
                  <a:moveTo>
                    <a:pt x="1625" y="1594"/>
                  </a:moveTo>
                  <a:lnTo>
                    <a:pt x="1647" y="1594"/>
                  </a:lnTo>
                  <a:lnTo>
                    <a:pt x="1648" y="1594"/>
                  </a:lnTo>
                  <a:lnTo>
                    <a:pt x="1651" y="1594"/>
                  </a:lnTo>
                  <a:lnTo>
                    <a:pt x="1652" y="1595"/>
                  </a:lnTo>
                  <a:lnTo>
                    <a:pt x="1653" y="1596"/>
                  </a:lnTo>
                  <a:lnTo>
                    <a:pt x="1655" y="1598"/>
                  </a:lnTo>
                  <a:lnTo>
                    <a:pt x="1656" y="1599"/>
                  </a:lnTo>
                  <a:lnTo>
                    <a:pt x="1656" y="1602"/>
                  </a:lnTo>
                  <a:lnTo>
                    <a:pt x="1657" y="1604"/>
                  </a:lnTo>
                  <a:lnTo>
                    <a:pt x="1656" y="1606"/>
                  </a:lnTo>
                  <a:lnTo>
                    <a:pt x="1656" y="1608"/>
                  </a:lnTo>
                  <a:lnTo>
                    <a:pt x="1655" y="1610"/>
                  </a:lnTo>
                  <a:lnTo>
                    <a:pt x="1653" y="1611"/>
                  </a:lnTo>
                  <a:lnTo>
                    <a:pt x="1652" y="1612"/>
                  </a:lnTo>
                  <a:lnTo>
                    <a:pt x="1651" y="1614"/>
                  </a:lnTo>
                  <a:lnTo>
                    <a:pt x="1648" y="1614"/>
                  </a:lnTo>
                  <a:lnTo>
                    <a:pt x="1647" y="1615"/>
                  </a:lnTo>
                  <a:lnTo>
                    <a:pt x="1625" y="1615"/>
                  </a:lnTo>
                  <a:lnTo>
                    <a:pt x="1623" y="1614"/>
                  </a:lnTo>
                  <a:lnTo>
                    <a:pt x="1620" y="1614"/>
                  </a:lnTo>
                  <a:lnTo>
                    <a:pt x="1619" y="1612"/>
                  </a:lnTo>
                  <a:lnTo>
                    <a:pt x="1617" y="1611"/>
                  </a:lnTo>
                  <a:lnTo>
                    <a:pt x="1616" y="1610"/>
                  </a:lnTo>
                  <a:lnTo>
                    <a:pt x="1615" y="1608"/>
                  </a:lnTo>
                  <a:lnTo>
                    <a:pt x="1615" y="1606"/>
                  </a:lnTo>
                  <a:lnTo>
                    <a:pt x="1615" y="1604"/>
                  </a:lnTo>
                  <a:lnTo>
                    <a:pt x="1615" y="1602"/>
                  </a:lnTo>
                  <a:lnTo>
                    <a:pt x="1615" y="1599"/>
                  </a:lnTo>
                  <a:lnTo>
                    <a:pt x="1616" y="1598"/>
                  </a:lnTo>
                  <a:lnTo>
                    <a:pt x="1617" y="1596"/>
                  </a:lnTo>
                  <a:lnTo>
                    <a:pt x="1619" y="1595"/>
                  </a:lnTo>
                  <a:lnTo>
                    <a:pt x="1620" y="1594"/>
                  </a:lnTo>
                  <a:lnTo>
                    <a:pt x="1623" y="1594"/>
                  </a:lnTo>
                  <a:lnTo>
                    <a:pt x="1625" y="1594"/>
                  </a:lnTo>
                  <a:close/>
                  <a:moveTo>
                    <a:pt x="1689" y="1594"/>
                  </a:moveTo>
                  <a:lnTo>
                    <a:pt x="1710" y="1594"/>
                  </a:lnTo>
                  <a:lnTo>
                    <a:pt x="1712" y="1594"/>
                  </a:lnTo>
                  <a:lnTo>
                    <a:pt x="1714" y="1594"/>
                  </a:lnTo>
                  <a:lnTo>
                    <a:pt x="1716" y="1595"/>
                  </a:lnTo>
                  <a:lnTo>
                    <a:pt x="1717" y="1596"/>
                  </a:lnTo>
                  <a:lnTo>
                    <a:pt x="1718" y="1598"/>
                  </a:lnTo>
                  <a:lnTo>
                    <a:pt x="1720" y="1599"/>
                  </a:lnTo>
                  <a:lnTo>
                    <a:pt x="1720" y="1602"/>
                  </a:lnTo>
                  <a:lnTo>
                    <a:pt x="1721" y="1604"/>
                  </a:lnTo>
                  <a:lnTo>
                    <a:pt x="1720" y="1606"/>
                  </a:lnTo>
                  <a:lnTo>
                    <a:pt x="1720" y="1608"/>
                  </a:lnTo>
                  <a:lnTo>
                    <a:pt x="1718" y="1610"/>
                  </a:lnTo>
                  <a:lnTo>
                    <a:pt x="1717" y="1611"/>
                  </a:lnTo>
                  <a:lnTo>
                    <a:pt x="1716" y="1612"/>
                  </a:lnTo>
                  <a:lnTo>
                    <a:pt x="1714" y="1614"/>
                  </a:lnTo>
                  <a:lnTo>
                    <a:pt x="1712" y="1614"/>
                  </a:lnTo>
                  <a:lnTo>
                    <a:pt x="1710" y="1615"/>
                  </a:lnTo>
                  <a:lnTo>
                    <a:pt x="1689" y="1615"/>
                  </a:lnTo>
                  <a:lnTo>
                    <a:pt x="1687" y="1614"/>
                  </a:lnTo>
                  <a:lnTo>
                    <a:pt x="1684" y="1614"/>
                  </a:lnTo>
                  <a:lnTo>
                    <a:pt x="1683" y="1612"/>
                  </a:lnTo>
                  <a:lnTo>
                    <a:pt x="1681" y="1611"/>
                  </a:lnTo>
                  <a:lnTo>
                    <a:pt x="1680" y="1610"/>
                  </a:lnTo>
                  <a:lnTo>
                    <a:pt x="1679" y="1608"/>
                  </a:lnTo>
                  <a:lnTo>
                    <a:pt x="1679" y="1606"/>
                  </a:lnTo>
                  <a:lnTo>
                    <a:pt x="1679" y="1604"/>
                  </a:lnTo>
                  <a:lnTo>
                    <a:pt x="1679" y="1602"/>
                  </a:lnTo>
                  <a:lnTo>
                    <a:pt x="1679" y="1599"/>
                  </a:lnTo>
                  <a:lnTo>
                    <a:pt x="1680" y="1598"/>
                  </a:lnTo>
                  <a:lnTo>
                    <a:pt x="1681" y="1596"/>
                  </a:lnTo>
                  <a:lnTo>
                    <a:pt x="1683" y="1595"/>
                  </a:lnTo>
                  <a:lnTo>
                    <a:pt x="1684" y="1594"/>
                  </a:lnTo>
                  <a:lnTo>
                    <a:pt x="1687" y="1594"/>
                  </a:lnTo>
                  <a:lnTo>
                    <a:pt x="1689" y="1594"/>
                  </a:lnTo>
                  <a:close/>
                  <a:moveTo>
                    <a:pt x="1753" y="1594"/>
                  </a:moveTo>
                  <a:lnTo>
                    <a:pt x="1774" y="1594"/>
                  </a:lnTo>
                  <a:lnTo>
                    <a:pt x="1775" y="1594"/>
                  </a:lnTo>
                  <a:lnTo>
                    <a:pt x="1778" y="1594"/>
                  </a:lnTo>
                  <a:lnTo>
                    <a:pt x="1779" y="1595"/>
                  </a:lnTo>
                  <a:lnTo>
                    <a:pt x="1781" y="1596"/>
                  </a:lnTo>
                  <a:lnTo>
                    <a:pt x="1782" y="1598"/>
                  </a:lnTo>
                  <a:lnTo>
                    <a:pt x="1783" y="1599"/>
                  </a:lnTo>
                  <a:lnTo>
                    <a:pt x="1783" y="1602"/>
                  </a:lnTo>
                  <a:lnTo>
                    <a:pt x="1785" y="1604"/>
                  </a:lnTo>
                  <a:lnTo>
                    <a:pt x="1783" y="1606"/>
                  </a:lnTo>
                  <a:lnTo>
                    <a:pt x="1783" y="1608"/>
                  </a:lnTo>
                  <a:lnTo>
                    <a:pt x="1782" y="1610"/>
                  </a:lnTo>
                  <a:lnTo>
                    <a:pt x="1781" y="1611"/>
                  </a:lnTo>
                  <a:lnTo>
                    <a:pt x="1779" y="1612"/>
                  </a:lnTo>
                  <a:lnTo>
                    <a:pt x="1778" y="1614"/>
                  </a:lnTo>
                  <a:lnTo>
                    <a:pt x="1775" y="1614"/>
                  </a:lnTo>
                  <a:lnTo>
                    <a:pt x="1774" y="1615"/>
                  </a:lnTo>
                  <a:lnTo>
                    <a:pt x="1753" y="1615"/>
                  </a:lnTo>
                  <a:lnTo>
                    <a:pt x="1750" y="1614"/>
                  </a:lnTo>
                  <a:lnTo>
                    <a:pt x="1748" y="1614"/>
                  </a:lnTo>
                  <a:lnTo>
                    <a:pt x="1746" y="1612"/>
                  </a:lnTo>
                  <a:lnTo>
                    <a:pt x="1745" y="1611"/>
                  </a:lnTo>
                  <a:lnTo>
                    <a:pt x="1744" y="1610"/>
                  </a:lnTo>
                  <a:lnTo>
                    <a:pt x="1742" y="1608"/>
                  </a:lnTo>
                  <a:lnTo>
                    <a:pt x="1742" y="1606"/>
                  </a:lnTo>
                  <a:lnTo>
                    <a:pt x="1742" y="1604"/>
                  </a:lnTo>
                  <a:lnTo>
                    <a:pt x="1742" y="1602"/>
                  </a:lnTo>
                  <a:lnTo>
                    <a:pt x="1742" y="1599"/>
                  </a:lnTo>
                  <a:lnTo>
                    <a:pt x="1744" y="1598"/>
                  </a:lnTo>
                  <a:lnTo>
                    <a:pt x="1745" y="1596"/>
                  </a:lnTo>
                  <a:lnTo>
                    <a:pt x="1746" y="1595"/>
                  </a:lnTo>
                  <a:lnTo>
                    <a:pt x="1748" y="1594"/>
                  </a:lnTo>
                  <a:lnTo>
                    <a:pt x="1750" y="1594"/>
                  </a:lnTo>
                  <a:lnTo>
                    <a:pt x="1753" y="1594"/>
                  </a:lnTo>
                  <a:close/>
                  <a:moveTo>
                    <a:pt x="1817" y="1594"/>
                  </a:moveTo>
                  <a:lnTo>
                    <a:pt x="1838" y="1594"/>
                  </a:lnTo>
                  <a:lnTo>
                    <a:pt x="1839" y="1594"/>
                  </a:lnTo>
                  <a:lnTo>
                    <a:pt x="1842" y="1594"/>
                  </a:lnTo>
                  <a:lnTo>
                    <a:pt x="1843" y="1595"/>
                  </a:lnTo>
                  <a:lnTo>
                    <a:pt x="1845" y="1596"/>
                  </a:lnTo>
                  <a:lnTo>
                    <a:pt x="1846" y="1598"/>
                  </a:lnTo>
                  <a:lnTo>
                    <a:pt x="1847" y="1599"/>
                  </a:lnTo>
                  <a:lnTo>
                    <a:pt x="1847" y="1602"/>
                  </a:lnTo>
                  <a:lnTo>
                    <a:pt x="1848" y="1604"/>
                  </a:lnTo>
                  <a:lnTo>
                    <a:pt x="1847" y="1606"/>
                  </a:lnTo>
                  <a:lnTo>
                    <a:pt x="1847" y="1608"/>
                  </a:lnTo>
                  <a:lnTo>
                    <a:pt x="1846" y="1610"/>
                  </a:lnTo>
                  <a:lnTo>
                    <a:pt x="1845" y="1611"/>
                  </a:lnTo>
                  <a:lnTo>
                    <a:pt x="1843" y="1612"/>
                  </a:lnTo>
                  <a:lnTo>
                    <a:pt x="1842" y="1614"/>
                  </a:lnTo>
                  <a:lnTo>
                    <a:pt x="1839" y="1614"/>
                  </a:lnTo>
                  <a:lnTo>
                    <a:pt x="1838" y="1615"/>
                  </a:lnTo>
                  <a:lnTo>
                    <a:pt x="1817" y="1615"/>
                  </a:lnTo>
                  <a:lnTo>
                    <a:pt x="1814" y="1614"/>
                  </a:lnTo>
                  <a:lnTo>
                    <a:pt x="1811" y="1614"/>
                  </a:lnTo>
                  <a:lnTo>
                    <a:pt x="1810" y="1612"/>
                  </a:lnTo>
                  <a:lnTo>
                    <a:pt x="1809" y="1611"/>
                  </a:lnTo>
                  <a:lnTo>
                    <a:pt x="1807" y="1610"/>
                  </a:lnTo>
                  <a:lnTo>
                    <a:pt x="1806" y="1608"/>
                  </a:lnTo>
                  <a:lnTo>
                    <a:pt x="1806" y="1606"/>
                  </a:lnTo>
                  <a:lnTo>
                    <a:pt x="1806" y="1604"/>
                  </a:lnTo>
                  <a:lnTo>
                    <a:pt x="1806" y="1602"/>
                  </a:lnTo>
                  <a:lnTo>
                    <a:pt x="1806" y="1599"/>
                  </a:lnTo>
                  <a:lnTo>
                    <a:pt x="1807" y="1598"/>
                  </a:lnTo>
                  <a:lnTo>
                    <a:pt x="1809" y="1596"/>
                  </a:lnTo>
                  <a:lnTo>
                    <a:pt x="1810" y="1595"/>
                  </a:lnTo>
                  <a:lnTo>
                    <a:pt x="1811" y="1594"/>
                  </a:lnTo>
                  <a:lnTo>
                    <a:pt x="1814" y="1594"/>
                  </a:lnTo>
                  <a:lnTo>
                    <a:pt x="1817" y="1594"/>
                  </a:lnTo>
                  <a:close/>
                  <a:moveTo>
                    <a:pt x="1880" y="1594"/>
                  </a:moveTo>
                  <a:lnTo>
                    <a:pt x="1902" y="1594"/>
                  </a:lnTo>
                  <a:lnTo>
                    <a:pt x="1903" y="1594"/>
                  </a:lnTo>
                  <a:lnTo>
                    <a:pt x="1906" y="1594"/>
                  </a:lnTo>
                  <a:lnTo>
                    <a:pt x="1907" y="1595"/>
                  </a:lnTo>
                  <a:lnTo>
                    <a:pt x="1908" y="1596"/>
                  </a:lnTo>
                  <a:lnTo>
                    <a:pt x="1910" y="1598"/>
                  </a:lnTo>
                  <a:lnTo>
                    <a:pt x="1911" y="1599"/>
                  </a:lnTo>
                  <a:lnTo>
                    <a:pt x="1911" y="1602"/>
                  </a:lnTo>
                  <a:lnTo>
                    <a:pt x="1912" y="1604"/>
                  </a:lnTo>
                  <a:lnTo>
                    <a:pt x="1911" y="1606"/>
                  </a:lnTo>
                  <a:lnTo>
                    <a:pt x="1911" y="1608"/>
                  </a:lnTo>
                  <a:lnTo>
                    <a:pt x="1910" y="1610"/>
                  </a:lnTo>
                  <a:lnTo>
                    <a:pt x="1908" y="1611"/>
                  </a:lnTo>
                  <a:lnTo>
                    <a:pt x="1907" y="1612"/>
                  </a:lnTo>
                  <a:lnTo>
                    <a:pt x="1906" y="1614"/>
                  </a:lnTo>
                  <a:lnTo>
                    <a:pt x="1903" y="1614"/>
                  </a:lnTo>
                  <a:lnTo>
                    <a:pt x="1902" y="1615"/>
                  </a:lnTo>
                  <a:lnTo>
                    <a:pt x="1880" y="1615"/>
                  </a:lnTo>
                  <a:lnTo>
                    <a:pt x="1878" y="1614"/>
                  </a:lnTo>
                  <a:lnTo>
                    <a:pt x="1875" y="1614"/>
                  </a:lnTo>
                  <a:lnTo>
                    <a:pt x="1874" y="1612"/>
                  </a:lnTo>
                  <a:lnTo>
                    <a:pt x="1872" y="1611"/>
                  </a:lnTo>
                  <a:lnTo>
                    <a:pt x="1871" y="1610"/>
                  </a:lnTo>
                  <a:lnTo>
                    <a:pt x="1870" y="1608"/>
                  </a:lnTo>
                  <a:lnTo>
                    <a:pt x="1870" y="1606"/>
                  </a:lnTo>
                  <a:lnTo>
                    <a:pt x="1870" y="1604"/>
                  </a:lnTo>
                  <a:lnTo>
                    <a:pt x="1870" y="1602"/>
                  </a:lnTo>
                  <a:lnTo>
                    <a:pt x="1870" y="1599"/>
                  </a:lnTo>
                  <a:lnTo>
                    <a:pt x="1871" y="1598"/>
                  </a:lnTo>
                  <a:lnTo>
                    <a:pt x="1872" y="1596"/>
                  </a:lnTo>
                  <a:lnTo>
                    <a:pt x="1874" y="1595"/>
                  </a:lnTo>
                  <a:lnTo>
                    <a:pt x="1875" y="1594"/>
                  </a:lnTo>
                  <a:lnTo>
                    <a:pt x="1878" y="1594"/>
                  </a:lnTo>
                  <a:lnTo>
                    <a:pt x="1880" y="1594"/>
                  </a:lnTo>
                  <a:close/>
                  <a:moveTo>
                    <a:pt x="1944" y="1594"/>
                  </a:moveTo>
                  <a:lnTo>
                    <a:pt x="1965" y="1594"/>
                  </a:lnTo>
                  <a:lnTo>
                    <a:pt x="1967" y="1594"/>
                  </a:lnTo>
                  <a:lnTo>
                    <a:pt x="1969" y="1594"/>
                  </a:lnTo>
                  <a:lnTo>
                    <a:pt x="1971" y="1595"/>
                  </a:lnTo>
                  <a:lnTo>
                    <a:pt x="1972" y="1596"/>
                  </a:lnTo>
                  <a:lnTo>
                    <a:pt x="1973" y="1598"/>
                  </a:lnTo>
                  <a:lnTo>
                    <a:pt x="1975" y="1599"/>
                  </a:lnTo>
                  <a:lnTo>
                    <a:pt x="1975" y="1602"/>
                  </a:lnTo>
                  <a:lnTo>
                    <a:pt x="1976" y="1604"/>
                  </a:lnTo>
                  <a:lnTo>
                    <a:pt x="1975" y="1606"/>
                  </a:lnTo>
                  <a:lnTo>
                    <a:pt x="1975" y="1608"/>
                  </a:lnTo>
                  <a:lnTo>
                    <a:pt x="1973" y="1610"/>
                  </a:lnTo>
                  <a:lnTo>
                    <a:pt x="1972" y="1611"/>
                  </a:lnTo>
                  <a:lnTo>
                    <a:pt x="1971" y="1612"/>
                  </a:lnTo>
                  <a:lnTo>
                    <a:pt x="1969" y="1614"/>
                  </a:lnTo>
                  <a:lnTo>
                    <a:pt x="1967" y="1614"/>
                  </a:lnTo>
                  <a:lnTo>
                    <a:pt x="1965" y="1615"/>
                  </a:lnTo>
                  <a:lnTo>
                    <a:pt x="1944" y="1615"/>
                  </a:lnTo>
                  <a:lnTo>
                    <a:pt x="1941" y="1614"/>
                  </a:lnTo>
                  <a:lnTo>
                    <a:pt x="1939" y="1614"/>
                  </a:lnTo>
                  <a:lnTo>
                    <a:pt x="1937" y="1612"/>
                  </a:lnTo>
                  <a:lnTo>
                    <a:pt x="1936" y="1611"/>
                  </a:lnTo>
                  <a:lnTo>
                    <a:pt x="1935" y="1610"/>
                  </a:lnTo>
                  <a:lnTo>
                    <a:pt x="1933" y="1608"/>
                  </a:lnTo>
                  <a:lnTo>
                    <a:pt x="1933" y="1606"/>
                  </a:lnTo>
                  <a:lnTo>
                    <a:pt x="1933" y="1604"/>
                  </a:lnTo>
                  <a:lnTo>
                    <a:pt x="1933" y="1602"/>
                  </a:lnTo>
                  <a:lnTo>
                    <a:pt x="1933" y="1599"/>
                  </a:lnTo>
                  <a:lnTo>
                    <a:pt x="1935" y="1598"/>
                  </a:lnTo>
                  <a:lnTo>
                    <a:pt x="1936" y="1596"/>
                  </a:lnTo>
                  <a:lnTo>
                    <a:pt x="1937" y="1595"/>
                  </a:lnTo>
                  <a:lnTo>
                    <a:pt x="1939" y="1594"/>
                  </a:lnTo>
                  <a:lnTo>
                    <a:pt x="1941" y="1594"/>
                  </a:lnTo>
                  <a:lnTo>
                    <a:pt x="1944" y="1594"/>
                  </a:lnTo>
                  <a:close/>
                  <a:moveTo>
                    <a:pt x="2008" y="1594"/>
                  </a:moveTo>
                  <a:lnTo>
                    <a:pt x="2029" y="1594"/>
                  </a:lnTo>
                  <a:lnTo>
                    <a:pt x="2030" y="1594"/>
                  </a:lnTo>
                  <a:lnTo>
                    <a:pt x="2033" y="1594"/>
                  </a:lnTo>
                  <a:lnTo>
                    <a:pt x="2034" y="1595"/>
                  </a:lnTo>
                  <a:lnTo>
                    <a:pt x="2036" y="1596"/>
                  </a:lnTo>
                  <a:lnTo>
                    <a:pt x="2037" y="1598"/>
                  </a:lnTo>
                  <a:lnTo>
                    <a:pt x="2038" y="1599"/>
                  </a:lnTo>
                  <a:lnTo>
                    <a:pt x="2038" y="1602"/>
                  </a:lnTo>
                  <a:lnTo>
                    <a:pt x="2040" y="1604"/>
                  </a:lnTo>
                  <a:lnTo>
                    <a:pt x="2038" y="1606"/>
                  </a:lnTo>
                  <a:lnTo>
                    <a:pt x="2038" y="1608"/>
                  </a:lnTo>
                  <a:lnTo>
                    <a:pt x="2037" y="1610"/>
                  </a:lnTo>
                  <a:lnTo>
                    <a:pt x="2036" y="1611"/>
                  </a:lnTo>
                  <a:lnTo>
                    <a:pt x="2034" y="1612"/>
                  </a:lnTo>
                  <a:lnTo>
                    <a:pt x="2033" y="1614"/>
                  </a:lnTo>
                  <a:lnTo>
                    <a:pt x="2030" y="1614"/>
                  </a:lnTo>
                  <a:lnTo>
                    <a:pt x="2029" y="1615"/>
                  </a:lnTo>
                  <a:lnTo>
                    <a:pt x="2008" y="1615"/>
                  </a:lnTo>
                  <a:lnTo>
                    <a:pt x="2005" y="1614"/>
                  </a:lnTo>
                  <a:lnTo>
                    <a:pt x="2002" y="1614"/>
                  </a:lnTo>
                  <a:lnTo>
                    <a:pt x="2001" y="1612"/>
                  </a:lnTo>
                  <a:lnTo>
                    <a:pt x="2000" y="1611"/>
                  </a:lnTo>
                  <a:lnTo>
                    <a:pt x="1999" y="1610"/>
                  </a:lnTo>
                  <a:lnTo>
                    <a:pt x="1997" y="1608"/>
                  </a:lnTo>
                  <a:lnTo>
                    <a:pt x="1997" y="1606"/>
                  </a:lnTo>
                  <a:lnTo>
                    <a:pt x="1997" y="1604"/>
                  </a:lnTo>
                  <a:lnTo>
                    <a:pt x="1997" y="1602"/>
                  </a:lnTo>
                  <a:lnTo>
                    <a:pt x="1997" y="1599"/>
                  </a:lnTo>
                  <a:lnTo>
                    <a:pt x="1999" y="1598"/>
                  </a:lnTo>
                  <a:lnTo>
                    <a:pt x="2000" y="1596"/>
                  </a:lnTo>
                  <a:lnTo>
                    <a:pt x="2001" y="1595"/>
                  </a:lnTo>
                  <a:lnTo>
                    <a:pt x="2002" y="1594"/>
                  </a:lnTo>
                  <a:lnTo>
                    <a:pt x="2005" y="1594"/>
                  </a:lnTo>
                  <a:lnTo>
                    <a:pt x="2008" y="1594"/>
                  </a:lnTo>
                  <a:close/>
                  <a:moveTo>
                    <a:pt x="2072" y="1594"/>
                  </a:moveTo>
                  <a:lnTo>
                    <a:pt x="2093" y="1594"/>
                  </a:lnTo>
                  <a:lnTo>
                    <a:pt x="2094" y="1594"/>
                  </a:lnTo>
                  <a:lnTo>
                    <a:pt x="2097" y="1594"/>
                  </a:lnTo>
                  <a:lnTo>
                    <a:pt x="2098" y="1595"/>
                  </a:lnTo>
                  <a:lnTo>
                    <a:pt x="2099" y="1596"/>
                  </a:lnTo>
                  <a:lnTo>
                    <a:pt x="2101" y="1598"/>
                  </a:lnTo>
                  <a:lnTo>
                    <a:pt x="2102" y="1599"/>
                  </a:lnTo>
                  <a:lnTo>
                    <a:pt x="2102" y="1602"/>
                  </a:lnTo>
                  <a:lnTo>
                    <a:pt x="2103" y="1604"/>
                  </a:lnTo>
                  <a:lnTo>
                    <a:pt x="2102" y="1606"/>
                  </a:lnTo>
                  <a:lnTo>
                    <a:pt x="2102" y="1608"/>
                  </a:lnTo>
                  <a:lnTo>
                    <a:pt x="2101" y="1610"/>
                  </a:lnTo>
                  <a:lnTo>
                    <a:pt x="2099" y="1611"/>
                  </a:lnTo>
                  <a:lnTo>
                    <a:pt x="2098" y="1612"/>
                  </a:lnTo>
                  <a:lnTo>
                    <a:pt x="2097" y="1614"/>
                  </a:lnTo>
                  <a:lnTo>
                    <a:pt x="2094" y="1614"/>
                  </a:lnTo>
                  <a:lnTo>
                    <a:pt x="2093" y="1615"/>
                  </a:lnTo>
                  <a:lnTo>
                    <a:pt x="2072" y="1615"/>
                  </a:lnTo>
                  <a:lnTo>
                    <a:pt x="2069" y="1614"/>
                  </a:lnTo>
                  <a:lnTo>
                    <a:pt x="2066" y="1614"/>
                  </a:lnTo>
                  <a:lnTo>
                    <a:pt x="2065" y="1612"/>
                  </a:lnTo>
                  <a:lnTo>
                    <a:pt x="2064" y="1611"/>
                  </a:lnTo>
                  <a:lnTo>
                    <a:pt x="2062" y="1610"/>
                  </a:lnTo>
                  <a:lnTo>
                    <a:pt x="2061" y="1608"/>
                  </a:lnTo>
                  <a:lnTo>
                    <a:pt x="2061" y="1606"/>
                  </a:lnTo>
                  <a:lnTo>
                    <a:pt x="2061" y="1604"/>
                  </a:lnTo>
                  <a:lnTo>
                    <a:pt x="2061" y="1602"/>
                  </a:lnTo>
                  <a:lnTo>
                    <a:pt x="2061" y="1599"/>
                  </a:lnTo>
                  <a:lnTo>
                    <a:pt x="2062" y="1598"/>
                  </a:lnTo>
                  <a:lnTo>
                    <a:pt x="2064" y="1596"/>
                  </a:lnTo>
                  <a:lnTo>
                    <a:pt x="2065" y="1595"/>
                  </a:lnTo>
                  <a:lnTo>
                    <a:pt x="2066" y="1594"/>
                  </a:lnTo>
                  <a:lnTo>
                    <a:pt x="2069" y="1594"/>
                  </a:lnTo>
                  <a:lnTo>
                    <a:pt x="2072" y="1594"/>
                  </a:lnTo>
                  <a:close/>
                  <a:moveTo>
                    <a:pt x="2135" y="1594"/>
                  </a:moveTo>
                  <a:lnTo>
                    <a:pt x="2156" y="1594"/>
                  </a:lnTo>
                  <a:lnTo>
                    <a:pt x="2158" y="1594"/>
                  </a:lnTo>
                  <a:lnTo>
                    <a:pt x="2160" y="1594"/>
                  </a:lnTo>
                  <a:lnTo>
                    <a:pt x="2162" y="1595"/>
                  </a:lnTo>
                  <a:lnTo>
                    <a:pt x="2163" y="1596"/>
                  </a:lnTo>
                  <a:lnTo>
                    <a:pt x="2164" y="1598"/>
                  </a:lnTo>
                  <a:lnTo>
                    <a:pt x="2166" y="1599"/>
                  </a:lnTo>
                  <a:lnTo>
                    <a:pt x="2166" y="1602"/>
                  </a:lnTo>
                  <a:lnTo>
                    <a:pt x="2167" y="1604"/>
                  </a:lnTo>
                  <a:lnTo>
                    <a:pt x="2166" y="1606"/>
                  </a:lnTo>
                  <a:lnTo>
                    <a:pt x="2166" y="1608"/>
                  </a:lnTo>
                  <a:lnTo>
                    <a:pt x="2164" y="1610"/>
                  </a:lnTo>
                  <a:lnTo>
                    <a:pt x="2163" y="1611"/>
                  </a:lnTo>
                  <a:lnTo>
                    <a:pt x="2162" y="1612"/>
                  </a:lnTo>
                  <a:lnTo>
                    <a:pt x="2160" y="1614"/>
                  </a:lnTo>
                  <a:lnTo>
                    <a:pt x="2158" y="1614"/>
                  </a:lnTo>
                  <a:lnTo>
                    <a:pt x="2156" y="1615"/>
                  </a:lnTo>
                  <a:lnTo>
                    <a:pt x="2135" y="1615"/>
                  </a:lnTo>
                  <a:lnTo>
                    <a:pt x="2133" y="1614"/>
                  </a:lnTo>
                  <a:lnTo>
                    <a:pt x="2130" y="1614"/>
                  </a:lnTo>
                  <a:lnTo>
                    <a:pt x="2129" y="1612"/>
                  </a:lnTo>
                  <a:lnTo>
                    <a:pt x="2127" y="1611"/>
                  </a:lnTo>
                  <a:lnTo>
                    <a:pt x="2126" y="1610"/>
                  </a:lnTo>
                  <a:lnTo>
                    <a:pt x="2125" y="1608"/>
                  </a:lnTo>
                  <a:lnTo>
                    <a:pt x="2125" y="1606"/>
                  </a:lnTo>
                  <a:lnTo>
                    <a:pt x="2125" y="1604"/>
                  </a:lnTo>
                  <a:lnTo>
                    <a:pt x="2125" y="1602"/>
                  </a:lnTo>
                  <a:lnTo>
                    <a:pt x="2125" y="1599"/>
                  </a:lnTo>
                  <a:lnTo>
                    <a:pt x="2126" y="1598"/>
                  </a:lnTo>
                  <a:lnTo>
                    <a:pt x="2127" y="1596"/>
                  </a:lnTo>
                  <a:lnTo>
                    <a:pt x="2129" y="1595"/>
                  </a:lnTo>
                  <a:lnTo>
                    <a:pt x="2130" y="1594"/>
                  </a:lnTo>
                  <a:lnTo>
                    <a:pt x="2133" y="1594"/>
                  </a:lnTo>
                  <a:lnTo>
                    <a:pt x="2135" y="1594"/>
                  </a:lnTo>
                  <a:close/>
                  <a:moveTo>
                    <a:pt x="2199" y="1594"/>
                  </a:moveTo>
                  <a:lnTo>
                    <a:pt x="2220" y="1594"/>
                  </a:lnTo>
                  <a:lnTo>
                    <a:pt x="2222" y="1594"/>
                  </a:lnTo>
                  <a:lnTo>
                    <a:pt x="2224" y="1594"/>
                  </a:lnTo>
                  <a:lnTo>
                    <a:pt x="2226" y="1595"/>
                  </a:lnTo>
                  <a:lnTo>
                    <a:pt x="2227" y="1596"/>
                  </a:lnTo>
                  <a:lnTo>
                    <a:pt x="2228" y="1598"/>
                  </a:lnTo>
                  <a:lnTo>
                    <a:pt x="2230" y="1599"/>
                  </a:lnTo>
                  <a:lnTo>
                    <a:pt x="2230" y="1602"/>
                  </a:lnTo>
                  <a:lnTo>
                    <a:pt x="2231" y="1604"/>
                  </a:lnTo>
                  <a:lnTo>
                    <a:pt x="2230" y="1606"/>
                  </a:lnTo>
                  <a:lnTo>
                    <a:pt x="2230" y="1608"/>
                  </a:lnTo>
                  <a:lnTo>
                    <a:pt x="2228" y="1610"/>
                  </a:lnTo>
                  <a:lnTo>
                    <a:pt x="2227" y="1611"/>
                  </a:lnTo>
                  <a:lnTo>
                    <a:pt x="2226" y="1612"/>
                  </a:lnTo>
                  <a:lnTo>
                    <a:pt x="2224" y="1614"/>
                  </a:lnTo>
                  <a:lnTo>
                    <a:pt x="2222" y="1614"/>
                  </a:lnTo>
                  <a:lnTo>
                    <a:pt x="2220" y="1615"/>
                  </a:lnTo>
                  <a:lnTo>
                    <a:pt x="2199" y="1615"/>
                  </a:lnTo>
                  <a:lnTo>
                    <a:pt x="2196" y="1614"/>
                  </a:lnTo>
                  <a:lnTo>
                    <a:pt x="2194" y="1614"/>
                  </a:lnTo>
                  <a:lnTo>
                    <a:pt x="2192" y="1612"/>
                  </a:lnTo>
                  <a:lnTo>
                    <a:pt x="2191" y="1611"/>
                  </a:lnTo>
                  <a:lnTo>
                    <a:pt x="2190" y="1610"/>
                  </a:lnTo>
                  <a:lnTo>
                    <a:pt x="2188" y="1608"/>
                  </a:lnTo>
                  <a:lnTo>
                    <a:pt x="2188" y="1606"/>
                  </a:lnTo>
                  <a:lnTo>
                    <a:pt x="2188" y="1604"/>
                  </a:lnTo>
                  <a:lnTo>
                    <a:pt x="2188" y="1602"/>
                  </a:lnTo>
                  <a:lnTo>
                    <a:pt x="2188" y="1599"/>
                  </a:lnTo>
                  <a:lnTo>
                    <a:pt x="2190" y="1598"/>
                  </a:lnTo>
                  <a:lnTo>
                    <a:pt x="2191" y="1596"/>
                  </a:lnTo>
                  <a:lnTo>
                    <a:pt x="2192" y="1595"/>
                  </a:lnTo>
                  <a:lnTo>
                    <a:pt x="2194" y="1594"/>
                  </a:lnTo>
                  <a:lnTo>
                    <a:pt x="2196" y="1594"/>
                  </a:lnTo>
                  <a:lnTo>
                    <a:pt x="2199" y="1594"/>
                  </a:lnTo>
                  <a:close/>
                  <a:moveTo>
                    <a:pt x="2231" y="1583"/>
                  </a:moveTo>
                  <a:lnTo>
                    <a:pt x="2231" y="1562"/>
                  </a:lnTo>
                  <a:lnTo>
                    <a:pt x="2231" y="1559"/>
                  </a:lnTo>
                  <a:lnTo>
                    <a:pt x="2231" y="1557"/>
                  </a:lnTo>
                  <a:lnTo>
                    <a:pt x="2232" y="1555"/>
                  </a:lnTo>
                  <a:lnTo>
                    <a:pt x="2234" y="1554"/>
                  </a:lnTo>
                  <a:lnTo>
                    <a:pt x="2235" y="1553"/>
                  </a:lnTo>
                  <a:lnTo>
                    <a:pt x="2236" y="1551"/>
                  </a:lnTo>
                  <a:lnTo>
                    <a:pt x="2239" y="1551"/>
                  </a:lnTo>
                  <a:lnTo>
                    <a:pt x="2241" y="1551"/>
                  </a:lnTo>
                  <a:lnTo>
                    <a:pt x="2243" y="1551"/>
                  </a:lnTo>
                  <a:lnTo>
                    <a:pt x="2245" y="1551"/>
                  </a:lnTo>
                  <a:lnTo>
                    <a:pt x="2247" y="1553"/>
                  </a:lnTo>
                  <a:lnTo>
                    <a:pt x="2248" y="1554"/>
                  </a:lnTo>
                  <a:lnTo>
                    <a:pt x="2249" y="1555"/>
                  </a:lnTo>
                  <a:lnTo>
                    <a:pt x="2251" y="1557"/>
                  </a:lnTo>
                  <a:lnTo>
                    <a:pt x="2251" y="1559"/>
                  </a:lnTo>
                  <a:lnTo>
                    <a:pt x="2252" y="1562"/>
                  </a:lnTo>
                  <a:lnTo>
                    <a:pt x="2252" y="1583"/>
                  </a:lnTo>
                  <a:lnTo>
                    <a:pt x="2251" y="1584"/>
                  </a:lnTo>
                  <a:lnTo>
                    <a:pt x="2251" y="1587"/>
                  </a:lnTo>
                  <a:lnTo>
                    <a:pt x="2249" y="1588"/>
                  </a:lnTo>
                  <a:lnTo>
                    <a:pt x="2248" y="1590"/>
                  </a:lnTo>
                  <a:lnTo>
                    <a:pt x="2247" y="1591"/>
                  </a:lnTo>
                  <a:lnTo>
                    <a:pt x="2245" y="1592"/>
                  </a:lnTo>
                  <a:lnTo>
                    <a:pt x="2243" y="1592"/>
                  </a:lnTo>
                  <a:lnTo>
                    <a:pt x="2241" y="1594"/>
                  </a:lnTo>
                  <a:lnTo>
                    <a:pt x="2239" y="1592"/>
                  </a:lnTo>
                  <a:lnTo>
                    <a:pt x="2236" y="1592"/>
                  </a:lnTo>
                  <a:lnTo>
                    <a:pt x="2235" y="1591"/>
                  </a:lnTo>
                  <a:lnTo>
                    <a:pt x="2234" y="1590"/>
                  </a:lnTo>
                  <a:lnTo>
                    <a:pt x="2232" y="1588"/>
                  </a:lnTo>
                  <a:lnTo>
                    <a:pt x="2231" y="1587"/>
                  </a:lnTo>
                  <a:lnTo>
                    <a:pt x="2231" y="1584"/>
                  </a:lnTo>
                  <a:lnTo>
                    <a:pt x="2231" y="1583"/>
                  </a:lnTo>
                  <a:close/>
                  <a:moveTo>
                    <a:pt x="2231" y="1519"/>
                  </a:moveTo>
                  <a:lnTo>
                    <a:pt x="2231" y="1498"/>
                  </a:lnTo>
                  <a:lnTo>
                    <a:pt x="2231" y="1495"/>
                  </a:lnTo>
                  <a:lnTo>
                    <a:pt x="2231" y="1493"/>
                  </a:lnTo>
                  <a:lnTo>
                    <a:pt x="2232" y="1491"/>
                  </a:lnTo>
                  <a:lnTo>
                    <a:pt x="2234" y="1490"/>
                  </a:lnTo>
                  <a:lnTo>
                    <a:pt x="2235" y="1489"/>
                  </a:lnTo>
                  <a:lnTo>
                    <a:pt x="2236" y="1488"/>
                  </a:lnTo>
                  <a:lnTo>
                    <a:pt x="2239" y="1488"/>
                  </a:lnTo>
                  <a:lnTo>
                    <a:pt x="2241" y="1488"/>
                  </a:lnTo>
                  <a:lnTo>
                    <a:pt x="2243" y="1488"/>
                  </a:lnTo>
                  <a:lnTo>
                    <a:pt x="2245" y="1488"/>
                  </a:lnTo>
                  <a:lnTo>
                    <a:pt x="2247" y="1489"/>
                  </a:lnTo>
                  <a:lnTo>
                    <a:pt x="2248" y="1490"/>
                  </a:lnTo>
                  <a:lnTo>
                    <a:pt x="2249" y="1491"/>
                  </a:lnTo>
                  <a:lnTo>
                    <a:pt x="2251" y="1493"/>
                  </a:lnTo>
                  <a:lnTo>
                    <a:pt x="2251" y="1495"/>
                  </a:lnTo>
                  <a:lnTo>
                    <a:pt x="2252" y="1498"/>
                  </a:lnTo>
                  <a:lnTo>
                    <a:pt x="2252" y="1519"/>
                  </a:lnTo>
                  <a:lnTo>
                    <a:pt x="2251" y="1521"/>
                  </a:lnTo>
                  <a:lnTo>
                    <a:pt x="2251" y="1523"/>
                  </a:lnTo>
                  <a:lnTo>
                    <a:pt x="2249" y="1525"/>
                  </a:lnTo>
                  <a:lnTo>
                    <a:pt x="2248" y="1526"/>
                  </a:lnTo>
                  <a:lnTo>
                    <a:pt x="2247" y="1527"/>
                  </a:lnTo>
                  <a:lnTo>
                    <a:pt x="2245" y="1529"/>
                  </a:lnTo>
                  <a:lnTo>
                    <a:pt x="2243" y="1529"/>
                  </a:lnTo>
                  <a:lnTo>
                    <a:pt x="2241" y="1530"/>
                  </a:lnTo>
                  <a:lnTo>
                    <a:pt x="2239" y="1529"/>
                  </a:lnTo>
                  <a:lnTo>
                    <a:pt x="2236" y="1529"/>
                  </a:lnTo>
                  <a:lnTo>
                    <a:pt x="2235" y="1527"/>
                  </a:lnTo>
                  <a:lnTo>
                    <a:pt x="2234" y="1526"/>
                  </a:lnTo>
                  <a:lnTo>
                    <a:pt x="2232" y="1525"/>
                  </a:lnTo>
                  <a:lnTo>
                    <a:pt x="2231" y="1523"/>
                  </a:lnTo>
                  <a:lnTo>
                    <a:pt x="2231" y="1521"/>
                  </a:lnTo>
                  <a:lnTo>
                    <a:pt x="2231" y="1519"/>
                  </a:lnTo>
                  <a:close/>
                  <a:moveTo>
                    <a:pt x="2231" y="1456"/>
                  </a:moveTo>
                  <a:lnTo>
                    <a:pt x="2231" y="1434"/>
                  </a:lnTo>
                  <a:lnTo>
                    <a:pt x="2231" y="1432"/>
                  </a:lnTo>
                  <a:lnTo>
                    <a:pt x="2231" y="1429"/>
                  </a:lnTo>
                  <a:lnTo>
                    <a:pt x="2232" y="1428"/>
                  </a:lnTo>
                  <a:lnTo>
                    <a:pt x="2234" y="1426"/>
                  </a:lnTo>
                  <a:lnTo>
                    <a:pt x="2235" y="1425"/>
                  </a:lnTo>
                  <a:lnTo>
                    <a:pt x="2236" y="1424"/>
                  </a:lnTo>
                  <a:lnTo>
                    <a:pt x="2239" y="1424"/>
                  </a:lnTo>
                  <a:lnTo>
                    <a:pt x="2241" y="1424"/>
                  </a:lnTo>
                  <a:lnTo>
                    <a:pt x="2243" y="1424"/>
                  </a:lnTo>
                  <a:lnTo>
                    <a:pt x="2245" y="1424"/>
                  </a:lnTo>
                  <a:lnTo>
                    <a:pt x="2247" y="1425"/>
                  </a:lnTo>
                  <a:lnTo>
                    <a:pt x="2248" y="1426"/>
                  </a:lnTo>
                  <a:lnTo>
                    <a:pt x="2249" y="1428"/>
                  </a:lnTo>
                  <a:lnTo>
                    <a:pt x="2251" y="1429"/>
                  </a:lnTo>
                  <a:lnTo>
                    <a:pt x="2251" y="1432"/>
                  </a:lnTo>
                  <a:lnTo>
                    <a:pt x="2252" y="1434"/>
                  </a:lnTo>
                  <a:lnTo>
                    <a:pt x="2252" y="1456"/>
                  </a:lnTo>
                  <a:lnTo>
                    <a:pt x="2251" y="1457"/>
                  </a:lnTo>
                  <a:lnTo>
                    <a:pt x="2251" y="1460"/>
                  </a:lnTo>
                  <a:lnTo>
                    <a:pt x="2249" y="1461"/>
                  </a:lnTo>
                  <a:lnTo>
                    <a:pt x="2248" y="1462"/>
                  </a:lnTo>
                  <a:lnTo>
                    <a:pt x="2247" y="1464"/>
                  </a:lnTo>
                  <a:lnTo>
                    <a:pt x="2245" y="1465"/>
                  </a:lnTo>
                  <a:lnTo>
                    <a:pt x="2243" y="1465"/>
                  </a:lnTo>
                  <a:lnTo>
                    <a:pt x="2241" y="1466"/>
                  </a:lnTo>
                  <a:lnTo>
                    <a:pt x="2239" y="1465"/>
                  </a:lnTo>
                  <a:lnTo>
                    <a:pt x="2236" y="1465"/>
                  </a:lnTo>
                  <a:lnTo>
                    <a:pt x="2235" y="1464"/>
                  </a:lnTo>
                  <a:lnTo>
                    <a:pt x="2234" y="1462"/>
                  </a:lnTo>
                  <a:lnTo>
                    <a:pt x="2232" y="1461"/>
                  </a:lnTo>
                  <a:lnTo>
                    <a:pt x="2231" y="1460"/>
                  </a:lnTo>
                  <a:lnTo>
                    <a:pt x="2231" y="1457"/>
                  </a:lnTo>
                  <a:lnTo>
                    <a:pt x="2231" y="1456"/>
                  </a:lnTo>
                  <a:close/>
                  <a:moveTo>
                    <a:pt x="2231" y="1392"/>
                  </a:moveTo>
                  <a:lnTo>
                    <a:pt x="2231" y="1371"/>
                  </a:lnTo>
                  <a:lnTo>
                    <a:pt x="2231" y="1368"/>
                  </a:lnTo>
                  <a:lnTo>
                    <a:pt x="2231" y="1365"/>
                  </a:lnTo>
                  <a:lnTo>
                    <a:pt x="2232" y="1364"/>
                  </a:lnTo>
                  <a:lnTo>
                    <a:pt x="2234" y="1363"/>
                  </a:lnTo>
                  <a:lnTo>
                    <a:pt x="2235" y="1361"/>
                  </a:lnTo>
                  <a:lnTo>
                    <a:pt x="2236" y="1360"/>
                  </a:lnTo>
                  <a:lnTo>
                    <a:pt x="2239" y="1360"/>
                  </a:lnTo>
                  <a:lnTo>
                    <a:pt x="2241" y="1360"/>
                  </a:lnTo>
                  <a:lnTo>
                    <a:pt x="2243" y="1360"/>
                  </a:lnTo>
                  <a:lnTo>
                    <a:pt x="2245" y="1360"/>
                  </a:lnTo>
                  <a:lnTo>
                    <a:pt x="2247" y="1361"/>
                  </a:lnTo>
                  <a:lnTo>
                    <a:pt x="2248" y="1363"/>
                  </a:lnTo>
                  <a:lnTo>
                    <a:pt x="2249" y="1364"/>
                  </a:lnTo>
                  <a:lnTo>
                    <a:pt x="2251" y="1365"/>
                  </a:lnTo>
                  <a:lnTo>
                    <a:pt x="2251" y="1368"/>
                  </a:lnTo>
                  <a:lnTo>
                    <a:pt x="2252" y="1371"/>
                  </a:lnTo>
                  <a:lnTo>
                    <a:pt x="2252" y="1392"/>
                  </a:lnTo>
                  <a:lnTo>
                    <a:pt x="2251" y="1393"/>
                  </a:lnTo>
                  <a:lnTo>
                    <a:pt x="2251" y="1396"/>
                  </a:lnTo>
                  <a:lnTo>
                    <a:pt x="2249" y="1397"/>
                  </a:lnTo>
                  <a:lnTo>
                    <a:pt x="2248" y="1399"/>
                  </a:lnTo>
                  <a:lnTo>
                    <a:pt x="2247" y="1400"/>
                  </a:lnTo>
                  <a:lnTo>
                    <a:pt x="2245" y="1401"/>
                  </a:lnTo>
                  <a:lnTo>
                    <a:pt x="2243" y="1401"/>
                  </a:lnTo>
                  <a:lnTo>
                    <a:pt x="2241" y="1403"/>
                  </a:lnTo>
                  <a:lnTo>
                    <a:pt x="2239" y="1401"/>
                  </a:lnTo>
                  <a:lnTo>
                    <a:pt x="2236" y="1401"/>
                  </a:lnTo>
                  <a:lnTo>
                    <a:pt x="2235" y="1400"/>
                  </a:lnTo>
                  <a:lnTo>
                    <a:pt x="2234" y="1399"/>
                  </a:lnTo>
                  <a:lnTo>
                    <a:pt x="2232" y="1397"/>
                  </a:lnTo>
                  <a:lnTo>
                    <a:pt x="2231" y="1396"/>
                  </a:lnTo>
                  <a:lnTo>
                    <a:pt x="2231" y="1393"/>
                  </a:lnTo>
                  <a:lnTo>
                    <a:pt x="2231" y="1392"/>
                  </a:lnTo>
                  <a:close/>
                  <a:moveTo>
                    <a:pt x="2231" y="1328"/>
                  </a:moveTo>
                  <a:lnTo>
                    <a:pt x="2231" y="1307"/>
                  </a:lnTo>
                  <a:lnTo>
                    <a:pt x="2231" y="1304"/>
                  </a:lnTo>
                  <a:lnTo>
                    <a:pt x="2231" y="1302"/>
                  </a:lnTo>
                  <a:lnTo>
                    <a:pt x="2232" y="1300"/>
                  </a:lnTo>
                  <a:lnTo>
                    <a:pt x="2234" y="1299"/>
                  </a:lnTo>
                  <a:lnTo>
                    <a:pt x="2235" y="1298"/>
                  </a:lnTo>
                  <a:lnTo>
                    <a:pt x="2236" y="1296"/>
                  </a:lnTo>
                  <a:lnTo>
                    <a:pt x="2239" y="1296"/>
                  </a:lnTo>
                  <a:lnTo>
                    <a:pt x="2241" y="1296"/>
                  </a:lnTo>
                  <a:lnTo>
                    <a:pt x="2243" y="1296"/>
                  </a:lnTo>
                  <a:lnTo>
                    <a:pt x="2245" y="1296"/>
                  </a:lnTo>
                  <a:lnTo>
                    <a:pt x="2247" y="1298"/>
                  </a:lnTo>
                  <a:lnTo>
                    <a:pt x="2248" y="1299"/>
                  </a:lnTo>
                  <a:lnTo>
                    <a:pt x="2249" y="1300"/>
                  </a:lnTo>
                  <a:lnTo>
                    <a:pt x="2251" y="1302"/>
                  </a:lnTo>
                  <a:lnTo>
                    <a:pt x="2251" y="1304"/>
                  </a:lnTo>
                  <a:lnTo>
                    <a:pt x="2252" y="1307"/>
                  </a:lnTo>
                  <a:lnTo>
                    <a:pt x="2252" y="1328"/>
                  </a:lnTo>
                  <a:lnTo>
                    <a:pt x="2251" y="1329"/>
                  </a:lnTo>
                  <a:lnTo>
                    <a:pt x="2251" y="1332"/>
                  </a:lnTo>
                  <a:lnTo>
                    <a:pt x="2249" y="1333"/>
                  </a:lnTo>
                  <a:lnTo>
                    <a:pt x="2248" y="1335"/>
                  </a:lnTo>
                  <a:lnTo>
                    <a:pt x="2247" y="1336"/>
                  </a:lnTo>
                  <a:lnTo>
                    <a:pt x="2245" y="1337"/>
                  </a:lnTo>
                  <a:lnTo>
                    <a:pt x="2243" y="1337"/>
                  </a:lnTo>
                  <a:lnTo>
                    <a:pt x="2241" y="1339"/>
                  </a:lnTo>
                  <a:lnTo>
                    <a:pt x="2239" y="1337"/>
                  </a:lnTo>
                  <a:lnTo>
                    <a:pt x="2236" y="1337"/>
                  </a:lnTo>
                  <a:lnTo>
                    <a:pt x="2235" y="1336"/>
                  </a:lnTo>
                  <a:lnTo>
                    <a:pt x="2234" y="1335"/>
                  </a:lnTo>
                  <a:lnTo>
                    <a:pt x="2232" y="1333"/>
                  </a:lnTo>
                  <a:lnTo>
                    <a:pt x="2231" y="1332"/>
                  </a:lnTo>
                  <a:lnTo>
                    <a:pt x="2231" y="1329"/>
                  </a:lnTo>
                  <a:lnTo>
                    <a:pt x="2231" y="1328"/>
                  </a:lnTo>
                  <a:close/>
                  <a:moveTo>
                    <a:pt x="2231" y="1264"/>
                  </a:moveTo>
                  <a:lnTo>
                    <a:pt x="2231" y="1243"/>
                  </a:lnTo>
                  <a:lnTo>
                    <a:pt x="2231" y="1241"/>
                  </a:lnTo>
                  <a:lnTo>
                    <a:pt x="2231" y="1238"/>
                  </a:lnTo>
                  <a:lnTo>
                    <a:pt x="2232" y="1237"/>
                  </a:lnTo>
                  <a:lnTo>
                    <a:pt x="2234" y="1235"/>
                  </a:lnTo>
                  <a:lnTo>
                    <a:pt x="2235" y="1234"/>
                  </a:lnTo>
                  <a:lnTo>
                    <a:pt x="2236" y="1233"/>
                  </a:lnTo>
                  <a:lnTo>
                    <a:pt x="2239" y="1233"/>
                  </a:lnTo>
                  <a:lnTo>
                    <a:pt x="2241" y="1233"/>
                  </a:lnTo>
                  <a:lnTo>
                    <a:pt x="2243" y="1233"/>
                  </a:lnTo>
                  <a:lnTo>
                    <a:pt x="2245" y="1233"/>
                  </a:lnTo>
                  <a:lnTo>
                    <a:pt x="2247" y="1234"/>
                  </a:lnTo>
                  <a:lnTo>
                    <a:pt x="2248" y="1235"/>
                  </a:lnTo>
                  <a:lnTo>
                    <a:pt x="2249" y="1237"/>
                  </a:lnTo>
                  <a:lnTo>
                    <a:pt x="2251" y="1238"/>
                  </a:lnTo>
                  <a:lnTo>
                    <a:pt x="2251" y="1241"/>
                  </a:lnTo>
                  <a:lnTo>
                    <a:pt x="2252" y="1243"/>
                  </a:lnTo>
                  <a:lnTo>
                    <a:pt x="2252" y="1264"/>
                  </a:lnTo>
                  <a:lnTo>
                    <a:pt x="2251" y="1266"/>
                  </a:lnTo>
                  <a:lnTo>
                    <a:pt x="2251" y="1268"/>
                  </a:lnTo>
                  <a:lnTo>
                    <a:pt x="2249" y="1270"/>
                  </a:lnTo>
                  <a:lnTo>
                    <a:pt x="2248" y="1271"/>
                  </a:lnTo>
                  <a:lnTo>
                    <a:pt x="2247" y="1272"/>
                  </a:lnTo>
                  <a:lnTo>
                    <a:pt x="2245" y="1274"/>
                  </a:lnTo>
                  <a:lnTo>
                    <a:pt x="2243" y="1274"/>
                  </a:lnTo>
                  <a:lnTo>
                    <a:pt x="2241" y="1275"/>
                  </a:lnTo>
                  <a:lnTo>
                    <a:pt x="2239" y="1274"/>
                  </a:lnTo>
                  <a:lnTo>
                    <a:pt x="2236" y="1274"/>
                  </a:lnTo>
                  <a:lnTo>
                    <a:pt x="2235" y="1272"/>
                  </a:lnTo>
                  <a:lnTo>
                    <a:pt x="2234" y="1271"/>
                  </a:lnTo>
                  <a:lnTo>
                    <a:pt x="2232" y="1270"/>
                  </a:lnTo>
                  <a:lnTo>
                    <a:pt x="2231" y="1268"/>
                  </a:lnTo>
                  <a:lnTo>
                    <a:pt x="2231" y="1266"/>
                  </a:lnTo>
                  <a:lnTo>
                    <a:pt x="2231" y="1264"/>
                  </a:lnTo>
                  <a:close/>
                  <a:moveTo>
                    <a:pt x="2231" y="1201"/>
                  </a:moveTo>
                  <a:lnTo>
                    <a:pt x="2231" y="1179"/>
                  </a:lnTo>
                  <a:lnTo>
                    <a:pt x="2231" y="1177"/>
                  </a:lnTo>
                  <a:lnTo>
                    <a:pt x="2231" y="1174"/>
                  </a:lnTo>
                  <a:lnTo>
                    <a:pt x="2232" y="1173"/>
                  </a:lnTo>
                  <a:lnTo>
                    <a:pt x="2234" y="1171"/>
                  </a:lnTo>
                  <a:lnTo>
                    <a:pt x="2235" y="1170"/>
                  </a:lnTo>
                  <a:lnTo>
                    <a:pt x="2236" y="1169"/>
                  </a:lnTo>
                  <a:lnTo>
                    <a:pt x="2239" y="1169"/>
                  </a:lnTo>
                  <a:lnTo>
                    <a:pt x="2241" y="1169"/>
                  </a:lnTo>
                  <a:lnTo>
                    <a:pt x="2243" y="1169"/>
                  </a:lnTo>
                  <a:lnTo>
                    <a:pt x="2245" y="1169"/>
                  </a:lnTo>
                  <a:lnTo>
                    <a:pt x="2247" y="1170"/>
                  </a:lnTo>
                  <a:lnTo>
                    <a:pt x="2248" y="1171"/>
                  </a:lnTo>
                  <a:lnTo>
                    <a:pt x="2249" y="1173"/>
                  </a:lnTo>
                  <a:lnTo>
                    <a:pt x="2251" y="1174"/>
                  </a:lnTo>
                  <a:lnTo>
                    <a:pt x="2251" y="1177"/>
                  </a:lnTo>
                  <a:lnTo>
                    <a:pt x="2252" y="1179"/>
                  </a:lnTo>
                  <a:lnTo>
                    <a:pt x="2252" y="1201"/>
                  </a:lnTo>
                  <a:lnTo>
                    <a:pt x="2251" y="1202"/>
                  </a:lnTo>
                  <a:lnTo>
                    <a:pt x="2251" y="1205"/>
                  </a:lnTo>
                  <a:lnTo>
                    <a:pt x="2249" y="1206"/>
                  </a:lnTo>
                  <a:lnTo>
                    <a:pt x="2248" y="1207"/>
                  </a:lnTo>
                  <a:lnTo>
                    <a:pt x="2247" y="1209"/>
                  </a:lnTo>
                  <a:lnTo>
                    <a:pt x="2245" y="1210"/>
                  </a:lnTo>
                  <a:lnTo>
                    <a:pt x="2243" y="1210"/>
                  </a:lnTo>
                  <a:lnTo>
                    <a:pt x="2241" y="1211"/>
                  </a:lnTo>
                  <a:lnTo>
                    <a:pt x="2239" y="1210"/>
                  </a:lnTo>
                  <a:lnTo>
                    <a:pt x="2236" y="1210"/>
                  </a:lnTo>
                  <a:lnTo>
                    <a:pt x="2235" y="1209"/>
                  </a:lnTo>
                  <a:lnTo>
                    <a:pt x="2234" y="1207"/>
                  </a:lnTo>
                  <a:lnTo>
                    <a:pt x="2232" y="1206"/>
                  </a:lnTo>
                  <a:lnTo>
                    <a:pt x="2231" y="1205"/>
                  </a:lnTo>
                  <a:lnTo>
                    <a:pt x="2231" y="1202"/>
                  </a:lnTo>
                  <a:lnTo>
                    <a:pt x="2231" y="1201"/>
                  </a:lnTo>
                  <a:close/>
                  <a:moveTo>
                    <a:pt x="2231" y="1137"/>
                  </a:moveTo>
                  <a:lnTo>
                    <a:pt x="2231" y="1116"/>
                  </a:lnTo>
                  <a:lnTo>
                    <a:pt x="2231" y="1113"/>
                  </a:lnTo>
                  <a:lnTo>
                    <a:pt x="2231" y="1110"/>
                  </a:lnTo>
                  <a:lnTo>
                    <a:pt x="2232" y="1109"/>
                  </a:lnTo>
                  <a:lnTo>
                    <a:pt x="2234" y="1108"/>
                  </a:lnTo>
                  <a:lnTo>
                    <a:pt x="2235" y="1106"/>
                  </a:lnTo>
                  <a:lnTo>
                    <a:pt x="2236" y="1105"/>
                  </a:lnTo>
                  <a:lnTo>
                    <a:pt x="2239" y="1105"/>
                  </a:lnTo>
                  <a:lnTo>
                    <a:pt x="2241" y="1105"/>
                  </a:lnTo>
                  <a:lnTo>
                    <a:pt x="2243" y="1105"/>
                  </a:lnTo>
                  <a:lnTo>
                    <a:pt x="2245" y="1105"/>
                  </a:lnTo>
                  <a:lnTo>
                    <a:pt x="2247" y="1106"/>
                  </a:lnTo>
                  <a:lnTo>
                    <a:pt x="2248" y="1108"/>
                  </a:lnTo>
                  <a:lnTo>
                    <a:pt x="2249" y="1109"/>
                  </a:lnTo>
                  <a:lnTo>
                    <a:pt x="2251" y="1110"/>
                  </a:lnTo>
                  <a:lnTo>
                    <a:pt x="2251" y="1113"/>
                  </a:lnTo>
                  <a:lnTo>
                    <a:pt x="2252" y="1116"/>
                  </a:lnTo>
                  <a:lnTo>
                    <a:pt x="2252" y="1137"/>
                  </a:lnTo>
                  <a:lnTo>
                    <a:pt x="2251" y="1138"/>
                  </a:lnTo>
                  <a:lnTo>
                    <a:pt x="2251" y="1141"/>
                  </a:lnTo>
                  <a:lnTo>
                    <a:pt x="2249" y="1142"/>
                  </a:lnTo>
                  <a:lnTo>
                    <a:pt x="2248" y="1144"/>
                  </a:lnTo>
                  <a:lnTo>
                    <a:pt x="2247" y="1145"/>
                  </a:lnTo>
                  <a:lnTo>
                    <a:pt x="2245" y="1146"/>
                  </a:lnTo>
                  <a:lnTo>
                    <a:pt x="2243" y="1146"/>
                  </a:lnTo>
                  <a:lnTo>
                    <a:pt x="2241" y="1148"/>
                  </a:lnTo>
                  <a:lnTo>
                    <a:pt x="2239" y="1146"/>
                  </a:lnTo>
                  <a:lnTo>
                    <a:pt x="2236" y="1146"/>
                  </a:lnTo>
                  <a:lnTo>
                    <a:pt x="2235" y="1145"/>
                  </a:lnTo>
                  <a:lnTo>
                    <a:pt x="2234" y="1144"/>
                  </a:lnTo>
                  <a:lnTo>
                    <a:pt x="2232" y="1142"/>
                  </a:lnTo>
                  <a:lnTo>
                    <a:pt x="2231" y="1141"/>
                  </a:lnTo>
                  <a:lnTo>
                    <a:pt x="2231" y="1138"/>
                  </a:lnTo>
                  <a:lnTo>
                    <a:pt x="2231" y="1137"/>
                  </a:lnTo>
                  <a:close/>
                  <a:moveTo>
                    <a:pt x="2231" y="1073"/>
                  </a:moveTo>
                  <a:lnTo>
                    <a:pt x="2231" y="1052"/>
                  </a:lnTo>
                  <a:lnTo>
                    <a:pt x="2231" y="1049"/>
                  </a:lnTo>
                  <a:lnTo>
                    <a:pt x="2231" y="1047"/>
                  </a:lnTo>
                  <a:lnTo>
                    <a:pt x="2232" y="1045"/>
                  </a:lnTo>
                  <a:lnTo>
                    <a:pt x="2234" y="1044"/>
                  </a:lnTo>
                  <a:lnTo>
                    <a:pt x="2235" y="1043"/>
                  </a:lnTo>
                  <a:lnTo>
                    <a:pt x="2236" y="1041"/>
                  </a:lnTo>
                  <a:lnTo>
                    <a:pt x="2239" y="1041"/>
                  </a:lnTo>
                  <a:lnTo>
                    <a:pt x="2241" y="1041"/>
                  </a:lnTo>
                  <a:lnTo>
                    <a:pt x="2243" y="1041"/>
                  </a:lnTo>
                  <a:lnTo>
                    <a:pt x="2245" y="1041"/>
                  </a:lnTo>
                  <a:lnTo>
                    <a:pt x="2247" y="1043"/>
                  </a:lnTo>
                  <a:lnTo>
                    <a:pt x="2248" y="1044"/>
                  </a:lnTo>
                  <a:lnTo>
                    <a:pt x="2249" y="1045"/>
                  </a:lnTo>
                  <a:lnTo>
                    <a:pt x="2251" y="1047"/>
                  </a:lnTo>
                  <a:lnTo>
                    <a:pt x="2251" y="1049"/>
                  </a:lnTo>
                  <a:lnTo>
                    <a:pt x="2252" y="1052"/>
                  </a:lnTo>
                  <a:lnTo>
                    <a:pt x="2252" y="1073"/>
                  </a:lnTo>
                  <a:lnTo>
                    <a:pt x="2251" y="1075"/>
                  </a:lnTo>
                  <a:lnTo>
                    <a:pt x="2251" y="1077"/>
                  </a:lnTo>
                  <a:lnTo>
                    <a:pt x="2249" y="1079"/>
                  </a:lnTo>
                  <a:lnTo>
                    <a:pt x="2248" y="1080"/>
                  </a:lnTo>
                  <a:lnTo>
                    <a:pt x="2247" y="1081"/>
                  </a:lnTo>
                  <a:lnTo>
                    <a:pt x="2245" y="1083"/>
                  </a:lnTo>
                  <a:lnTo>
                    <a:pt x="2243" y="1083"/>
                  </a:lnTo>
                  <a:lnTo>
                    <a:pt x="2241" y="1084"/>
                  </a:lnTo>
                  <a:lnTo>
                    <a:pt x="2239" y="1083"/>
                  </a:lnTo>
                  <a:lnTo>
                    <a:pt x="2236" y="1083"/>
                  </a:lnTo>
                  <a:lnTo>
                    <a:pt x="2235" y="1081"/>
                  </a:lnTo>
                  <a:lnTo>
                    <a:pt x="2234" y="1080"/>
                  </a:lnTo>
                  <a:lnTo>
                    <a:pt x="2232" y="1079"/>
                  </a:lnTo>
                  <a:lnTo>
                    <a:pt x="2231" y="1077"/>
                  </a:lnTo>
                  <a:lnTo>
                    <a:pt x="2231" y="1075"/>
                  </a:lnTo>
                  <a:lnTo>
                    <a:pt x="2231" y="1073"/>
                  </a:lnTo>
                  <a:close/>
                  <a:moveTo>
                    <a:pt x="2231" y="1009"/>
                  </a:moveTo>
                  <a:lnTo>
                    <a:pt x="2231" y="988"/>
                  </a:lnTo>
                  <a:lnTo>
                    <a:pt x="2231" y="986"/>
                  </a:lnTo>
                  <a:lnTo>
                    <a:pt x="2231" y="983"/>
                  </a:lnTo>
                  <a:lnTo>
                    <a:pt x="2232" y="982"/>
                  </a:lnTo>
                  <a:lnTo>
                    <a:pt x="2234" y="980"/>
                  </a:lnTo>
                  <a:lnTo>
                    <a:pt x="2235" y="979"/>
                  </a:lnTo>
                  <a:lnTo>
                    <a:pt x="2236" y="978"/>
                  </a:lnTo>
                  <a:lnTo>
                    <a:pt x="2239" y="978"/>
                  </a:lnTo>
                  <a:lnTo>
                    <a:pt x="2241" y="978"/>
                  </a:lnTo>
                  <a:lnTo>
                    <a:pt x="2243" y="978"/>
                  </a:lnTo>
                  <a:lnTo>
                    <a:pt x="2245" y="978"/>
                  </a:lnTo>
                  <a:lnTo>
                    <a:pt x="2247" y="979"/>
                  </a:lnTo>
                  <a:lnTo>
                    <a:pt x="2248" y="980"/>
                  </a:lnTo>
                  <a:lnTo>
                    <a:pt x="2249" y="982"/>
                  </a:lnTo>
                  <a:lnTo>
                    <a:pt x="2251" y="983"/>
                  </a:lnTo>
                  <a:lnTo>
                    <a:pt x="2251" y="986"/>
                  </a:lnTo>
                  <a:lnTo>
                    <a:pt x="2252" y="988"/>
                  </a:lnTo>
                  <a:lnTo>
                    <a:pt x="2252" y="1009"/>
                  </a:lnTo>
                  <a:lnTo>
                    <a:pt x="2251" y="1011"/>
                  </a:lnTo>
                  <a:lnTo>
                    <a:pt x="2251" y="1013"/>
                  </a:lnTo>
                  <a:lnTo>
                    <a:pt x="2249" y="1015"/>
                  </a:lnTo>
                  <a:lnTo>
                    <a:pt x="2248" y="1016"/>
                  </a:lnTo>
                  <a:lnTo>
                    <a:pt x="2247" y="1017"/>
                  </a:lnTo>
                  <a:lnTo>
                    <a:pt x="2245" y="1019"/>
                  </a:lnTo>
                  <a:lnTo>
                    <a:pt x="2243" y="1019"/>
                  </a:lnTo>
                  <a:lnTo>
                    <a:pt x="2241" y="1020"/>
                  </a:lnTo>
                  <a:lnTo>
                    <a:pt x="2239" y="1019"/>
                  </a:lnTo>
                  <a:lnTo>
                    <a:pt x="2236" y="1019"/>
                  </a:lnTo>
                  <a:lnTo>
                    <a:pt x="2235" y="1017"/>
                  </a:lnTo>
                  <a:lnTo>
                    <a:pt x="2234" y="1016"/>
                  </a:lnTo>
                  <a:lnTo>
                    <a:pt x="2232" y="1015"/>
                  </a:lnTo>
                  <a:lnTo>
                    <a:pt x="2231" y="1013"/>
                  </a:lnTo>
                  <a:lnTo>
                    <a:pt x="2231" y="1011"/>
                  </a:lnTo>
                  <a:lnTo>
                    <a:pt x="2231" y="1009"/>
                  </a:lnTo>
                  <a:close/>
                  <a:moveTo>
                    <a:pt x="2231" y="946"/>
                  </a:moveTo>
                  <a:lnTo>
                    <a:pt x="2231" y="925"/>
                  </a:lnTo>
                  <a:lnTo>
                    <a:pt x="2231" y="922"/>
                  </a:lnTo>
                  <a:lnTo>
                    <a:pt x="2231" y="919"/>
                  </a:lnTo>
                  <a:lnTo>
                    <a:pt x="2232" y="918"/>
                  </a:lnTo>
                  <a:lnTo>
                    <a:pt x="2234" y="917"/>
                  </a:lnTo>
                  <a:lnTo>
                    <a:pt x="2235" y="915"/>
                  </a:lnTo>
                  <a:lnTo>
                    <a:pt x="2236" y="914"/>
                  </a:lnTo>
                  <a:lnTo>
                    <a:pt x="2239" y="914"/>
                  </a:lnTo>
                  <a:lnTo>
                    <a:pt x="2241" y="914"/>
                  </a:lnTo>
                  <a:lnTo>
                    <a:pt x="2243" y="914"/>
                  </a:lnTo>
                  <a:lnTo>
                    <a:pt x="2245" y="914"/>
                  </a:lnTo>
                  <a:lnTo>
                    <a:pt x="2247" y="915"/>
                  </a:lnTo>
                  <a:lnTo>
                    <a:pt x="2248" y="917"/>
                  </a:lnTo>
                  <a:lnTo>
                    <a:pt x="2249" y="918"/>
                  </a:lnTo>
                  <a:lnTo>
                    <a:pt x="2251" y="919"/>
                  </a:lnTo>
                  <a:lnTo>
                    <a:pt x="2251" y="922"/>
                  </a:lnTo>
                  <a:lnTo>
                    <a:pt x="2252" y="925"/>
                  </a:lnTo>
                  <a:lnTo>
                    <a:pt x="2252" y="946"/>
                  </a:lnTo>
                  <a:lnTo>
                    <a:pt x="2251" y="947"/>
                  </a:lnTo>
                  <a:lnTo>
                    <a:pt x="2251" y="950"/>
                  </a:lnTo>
                  <a:lnTo>
                    <a:pt x="2249" y="951"/>
                  </a:lnTo>
                  <a:lnTo>
                    <a:pt x="2248" y="952"/>
                  </a:lnTo>
                  <a:lnTo>
                    <a:pt x="2247" y="954"/>
                  </a:lnTo>
                  <a:lnTo>
                    <a:pt x="2245" y="955"/>
                  </a:lnTo>
                  <a:lnTo>
                    <a:pt x="2243" y="955"/>
                  </a:lnTo>
                  <a:lnTo>
                    <a:pt x="2241" y="956"/>
                  </a:lnTo>
                  <a:lnTo>
                    <a:pt x="2239" y="955"/>
                  </a:lnTo>
                  <a:lnTo>
                    <a:pt x="2236" y="955"/>
                  </a:lnTo>
                  <a:lnTo>
                    <a:pt x="2235" y="954"/>
                  </a:lnTo>
                  <a:lnTo>
                    <a:pt x="2234" y="952"/>
                  </a:lnTo>
                  <a:lnTo>
                    <a:pt x="2232" y="951"/>
                  </a:lnTo>
                  <a:lnTo>
                    <a:pt x="2231" y="950"/>
                  </a:lnTo>
                  <a:lnTo>
                    <a:pt x="2231" y="947"/>
                  </a:lnTo>
                  <a:lnTo>
                    <a:pt x="2231" y="946"/>
                  </a:lnTo>
                  <a:close/>
                  <a:moveTo>
                    <a:pt x="2231" y="882"/>
                  </a:moveTo>
                  <a:lnTo>
                    <a:pt x="2231" y="861"/>
                  </a:lnTo>
                  <a:lnTo>
                    <a:pt x="2231" y="858"/>
                  </a:lnTo>
                  <a:lnTo>
                    <a:pt x="2231" y="855"/>
                  </a:lnTo>
                  <a:lnTo>
                    <a:pt x="2232" y="854"/>
                  </a:lnTo>
                  <a:lnTo>
                    <a:pt x="2234" y="853"/>
                  </a:lnTo>
                  <a:lnTo>
                    <a:pt x="2235" y="851"/>
                  </a:lnTo>
                  <a:lnTo>
                    <a:pt x="2236" y="850"/>
                  </a:lnTo>
                  <a:lnTo>
                    <a:pt x="2239" y="850"/>
                  </a:lnTo>
                  <a:lnTo>
                    <a:pt x="2241" y="850"/>
                  </a:lnTo>
                  <a:lnTo>
                    <a:pt x="2243" y="850"/>
                  </a:lnTo>
                  <a:lnTo>
                    <a:pt x="2245" y="850"/>
                  </a:lnTo>
                  <a:lnTo>
                    <a:pt x="2247" y="851"/>
                  </a:lnTo>
                  <a:lnTo>
                    <a:pt x="2248" y="853"/>
                  </a:lnTo>
                  <a:lnTo>
                    <a:pt x="2249" y="854"/>
                  </a:lnTo>
                  <a:lnTo>
                    <a:pt x="2251" y="855"/>
                  </a:lnTo>
                  <a:lnTo>
                    <a:pt x="2251" y="858"/>
                  </a:lnTo>
                  <a:lnTo>
                    <a:pt x="2252" y="861"/>
                  </a:lnTo>
                  <a:lnTo>
                    <a:pt x="2252" y="882"/>
                  </a:lnTo>
                  <a:lnTo>
                    <a:pt x="2251" y="883"/>
                  </a:lnTo>
                  <a:lnTo>
                    <a:pt x="2251" y="886"/>
                  </a:lnTo>
                  <a:lnTo>
                    <a:pt x="2249" y="887"/>
                  </a:lnTo>
                  <a:lnTo>
                    <a:pt x="2248" y="889"/>
                  </a:lnTo>
                  <a:lnTo>
                    <a:pt x="2247" y="890"/>
                  </a:lnTo>
                  <a:lnTo>
                    <a:pt x="2245" y="891"/>
                  </a:lnTo>
                  <a:lnTo>
                    <a:pt x="2243" y="891"/>
                  </a:lnTo>
                  <a:lnTo>
                    <a:pt x="2241" y="893"/>
                  </a:lnTo>
                  <a:lnTo>
                    <a:pt x="2239" y="891"/>
                  </a:lnTo>
                  <a:lnTo>
                    <a:pt x="2236" y="891"/>
                  </a:lnTo>
                  <a:lnTo>
                    <a:pt x="2235" y="890"/>
                  </a:lnTo>
                  <a:lnTo>
                    <a:pt x="2234" y="889"/>
                  </a:lnTo>
                  <a:lnTo>
                    <a:pt x="2232" y="887"/>
                  </a:lnTo>
                  <a:lnTo>
                    <a:pt x="2231" y="886"/>
                  </a:lnTo>
                  <a:lnTo>
                    <a:pt x="2231" y="883"/>
                  </a:lnTo>
                  <a:lnTo>
                    <a:pt x="2231" y="882"/>
                  </a:lnTo>
                  <a:close/>
                  <a:moveTo>
                    <a:pt x="2231" y="818"/>
                  </a:moveTo>
                  <a:lnTo>
                    <a:pt x="2231" y="797"/>
                  </a:lnTo>
                  <a:lnTo>
                    <a:pt x="2231" y="794"/>
                  </a:lnTo>
                  <a:lnTo>
                    <a:pt x="2231" y="792"/>
                  </a:lnTo>
                  <a:lnTo>
                    <a:pt x="2232" y="790"/>
                  </a:lnTo>
                  <a:lnTo>
                    <a:pt x="2234" y="789"/>
                  </a:lnTo>
                  <a:lnTo>
                    <a:pt x="2235" y="788"/>
                  </a:lnTo>
                  <a:lnTo>
                    <a:pt x="2236" y="786"/>
                  </a:lnTo>
                  <a:lnTo>
                    <a:pt x="2239" y="786"/>
                  </a:lnTo>
                  <a:lnTo>
                    <a:pt x="2241" y="786"/>
                  </a:lnTo>
                  <a:lnTo>
                    <a:pt x="2243" y="786"/>
                  </a:lnTo>
                  <a:lnTo>
                    <a:pt x="2245" y="786"/>
                  </a:lnTo>
                  <a:lnTo>
                    <a:pt x="2247" y="788"/>
                  </a:lnTo>
                  <a:lnTo>
                    <a:pt x="2248" y="789"/>
                  </a:lnTo>
                  <a:lnTo>
                    <a:pt x="2249" y="790"/>
                  </a:lnTo>
                  <a:lnTo>
                    <a:pt x="2251" y="792"/>
                  </a:lnTo>
                  <a:lnTo>
                    <a:pt x="2251" y="794"/>
                  </a:lnTo>
                  <a:lnTo>
                    <a:pt x="2252" y="797"/>
                  </a:lnTo>
                  <a:lnTo>
                    <a:pt x="2252" y="818"/>
                  </a:lnTo>
                  <a:lnTo>
                    <a:pt x="2251" y="820"/>
                  </a:lnTo>
                  <a:lnTo>
                    <a:pt x="2251" y="822"/>
                  </a:lnTo>
                  <a:lnTo>
                    <a:pt x="2249" y="824"/>
                  </a:lnTo>
                  <a:lnTo>
                    <a:pt x="2248" y="825"/>
                  </a:lnTo>
                  <a:lnTo>
                    <a:pt x="2247" y="826"/>
                  </a:lnTo>
                  <a:lnTo>
                    <a:pt x="2245" y="828"/>
                  </a:lnTo>
                  <a:lnTo>
                    <a:pt x="2243" y="828"/>
                  </a:lnTo>
                  <a:lnTo>
                    <a:pt x="2241" y="829"/>
                  </a:lnTo>
                  <a:lnTo>
                    <a:pt x="2239" y="828"/>
                  </a:lnTo>
                  <a:lnTo>
                    <a:pt x="2236" y="828"/>
                  </a:lnTo>
                  <a:lnTo>
                    <a:pt x="2235" y="826"/>
                  </a:lnTo>
                  <a:lnTo>
                    <a:pt x="2234" y="825"/>
                  </a:lnTo>
                  <a:lnTo>
                    <a:pt x="2232" y="824"/>
                  </a:lnTo>
                  <a:lnTo>
                    <a:pt x="2231" y="822"/>
                  </a:lnTo>
                  <a:lnTo>
                    <a:pt x="2231" y="820"/>
                  </a:lnTo>
                  <a:lnTo>
                    <a:pt x="2231" y="818"/>
                  </a:lnTo>
                  <a:close/>
                  <a:moveTo>
                    <a:pt x="2231" y="755"/>
                  </a:moveTo>
                  <a:lnTo>
                    <a:pt x="2231" y="733"/>
                  </a:lnTo>
                  <a:lnTo>
                    <a:pt x="2231" y="731"/>
                  </a:lnTo>
                  <a:lnTo>
                    <a:pt x="2231" y="728"/>
                  </a:lnTo>
                  <a:lnTo>
                    <a:pt x="2232" y="727"/>
                  </a:lnTo>
                  <a:lnTo>
                    <a:pt x="2234" y="725"/>
                  </a:lnTo>
                  <a:lnTo>
                    <a:pt x="2235" y="724"/>
                  </a:lnTo>
                  <a:lnTo>
                    <a:pt x="2236" y="723"/>
                  </a:lnTo>
                  <a:lnTo>
                    <a:pt x="2239" y="723"/>
                  </a:lnTo>
                  <a:lnTo>
                    <a:pt x="2241" y="723"/>
                  </a:lnTo>
                  <a:lnTo>
                    <a:pt x="2243" y="723"/>
                  </a:lnTo>
                  <a:lnTo>
                    <a:pt x="2245" y="723"/>
                  </a:lnTo>
                  <a:lnTo>
                    <a:pt x="2247" y="724"/>
                  </a:lnTo>
                  <a:lnTo>
                    <a:pt x="2248" y="725"/>
                  </a:lnTo>
                  <a:lnTo>
                    <a:pt x="2249" y="727"/>
                  </a:lnTo>
                  <a:lnTo>
                    <a:pt x="2251" y="728"/>
                  </a:lnTo>
                  <a:lnTo>
                    <a:pt x="2251" y="731"/>
                  </a:lnTo>
                  <a:lnTo>
                    <a:pt x="2252" y="733"/>
                  </a:lnTo>
                  <a:lnTo>
                    <a:pt x="2252" y="755"/>
                  </a:lnTo>
                  <a:lnTo>
                    <a:pt x="2251" y="756"/>
                  </a:lnTo>
                  <a:lnTo>
                    <a:pt x="2251" y="759"/>
                  </a:lnTo>
                  <a:lnTo>
                    <a:pt x="2249" y="760"/>
                  </a:lnTo>
                  <a:lnTo>
                    <a:pt x="2248" y="761"/>
                  </a:lnTo>
                  <a:lnTo>
                    <a:pt x="2247" y="763"/>
                  </a:lnTo>
                  <a:lnTo>
                    <a:pt x="2245" y="764"/>
                  </a:lnTo>
                  <a:lnTo>
                    <a:pt x="2243" y="764"/>
                  </a:lnTo>
                  <a:lnTo>
                    <a:pt x="2241" y="765"/>
                  </a:lnTo>
                  <a:lnTo>
                    <a:pt x="2239" y="764"/>
                  </a:lnTo>
                  <a:lnTo>
                    <a:pt x="2236" y="764"/>
                  </a:lnTo>
                  <a:lnTo>
                    <a:pt x="2235" y="763"/>
                  </a:lnTo>
                  <a:lnTo>
                    <a:pt x="2234" y="761"/>
                  </a:lnTo>
                  <a:lnTo>
                    <a:pt x="2232" y="760"/>
                  </a:lnTo>
                  <a:lnTo>
                    <a:pt x="2231" y="759"/>
                  </a:lnTo>
                  <a:lnTo>
                    <a:pt x="2231" y="756"/>
                  </a:lnTo>
                  <a:lnTo>
                    <a:pt x="2231" y="755"/>
                  </a:lnTo>
                  <a:close/>
                  <a:moveTo>
                    <a:pt x="2231" y="691"/>
                  </a:moveTo>
                  <a:lnTo>
                    <a:pt x="2231" y="670"/>
                  </a:lnTo>
                  <a:lnTo>
                    <a:pt x="2231" y="667"/>
                  </a:lnTo>
                  <a:lnTo>
                    <a:pt x="2231" y="664"/>
                  </a:lnTo>
                  <a:lnTo>
                    <a:pt x="2232" y="663"/>
                  </a:lnTo>
                  <a:lnTo>
                    <a:pt x="2234" y="662"/>
                  </a:lnTo>
                  <a:lnTo>
                    <a:pt x="2235" y="660"/>
                  </a:lnTo>
                  <a:lnTo>
                    <a:pt x="2236" y="659"/>
                  </a:lnTo>
                  <a:lnTo>
                    <a:pt x="2239" y="659"/>
                  </a:lnTo>
                  <a:lnTo>
                    <a:pt x="2241" y="659"/>
                  </a:lnTo>
                  <a:lnTo>
                    <a:pt x="2243" y="659"/>
                  </a:lnTo>
                  <a:lnTo>
                    <a:pt x="2245" y="659"/>
                  </a:lnTo>
                  <a:lnTo>
                    <a:pt x="2247" y="660"/>
                  </a:lnTo>
                  <a:lnTo>
                    <a:pt x="2248" y="662"/>
                  </a:lnTo>
                  <a:lnTo>
                    <a:pt x="2249" y="663"/>
                  </a:lnTo>
                  <a:lnTo>
                    <a:pt x="2251" y="664"/>
                  </a:lnTo>
                  <a:lnTo>
                    <a:pt x="2251" y="667"/>
                  </a:lnTo>
                  <a:lnTo>
                    <a:pt x="2252" y="670"/>
                  </a:lnTo>
                  <a:lnTo>
                    <a:pt x="2252" y="691"/>
                  </a:lnTo>
                  <a:lnTo>
                    <a:pt x="2251" y="692"/>
                  </a:lnTo>
                  <a:lnTo>
                    <a:pt x="2251" y="695"/>
                  </a:lnTo>
                  <a:lnTo>
                    <a:pt x="2249" y="696"/>
                  </a:lnTo>
                  <a:lnTo>
                    <a:pt x="2248" y="697"/>
                  </a:lnTo>
                  <a:lnTo>
                    <a:pt x="2247" y="699"/>
                  </a:lnTo>
                  <a:lnTo>
                    <a:pt x="2245" y="700"/>
                  </a:lnTo>
                  <a:lnTo>
                    <a:pt x="2243" y="700"/>
                  </a:lnTo>
                  <a:lnTo>
                    <a:pt x="2241" y="701"/>
                  </a:lnTo>
                  <a:lnTo>
                    <a:pt x="2239" y="700"/>
                  </a:lnTo>
                  <a:lnTo>
                    <a:pt x="2236" y="700"/>
                  </a:lnTo>
                  <a:lnTo>
                    <a:pt x="2235" y="699"/>
                  </a:lnTo>
                  <a:lnTo>
                    <a:pt x="2234" y="697"/>
                  </a:lnTo>
                  <a:lnTo>
                    <a:pt x="2232" y="696"/>
                  </a:lnTo>
                  <a:lnTo>
                    <a:pt x="2231" y="695"/>
                  </a:lnTo>
                  <a:lnTo>
                    <a:pt x="2231" y="692"/>
                  </a:lnTo>
                  <a:lnTo>
                    <a:pt x="2231" y="691"/>
                  </a:lnTo>
                  <a:close/>
                  <a:moveTo>
                    <a:pt x="2231" y="627"/>
                  </a:moveTo>
                  <a:lnTo>
                    <a:pt x="2231" y="606"/>
                  </a:lnTo>
                  <a:lnTo>
                    <a:pt x="2231" y="603"/>
                  </a:lnTo>
                  <a:lnTo>
                    <a:pt x="2231" y="601"/>
                  </a:lnTo>
                  <a:lnTo>
                    <a:pt x="2232" y="599"/>
                  </a:lnTo>
                  <a:lnTo>
                    <a:pt x="2234" y="598"/>
                  </a:lnTo>
                  <a:lnTo>
                    <a:pt x="2235" y="597"/>
                  </a:lnTo>
                  <a:lnTo>
                    <a:pt x="2236" y="595"/>
                  </a:lnTo>
                  <a:lnTo>
                    <a:pt x="2239" y="595"/>
                  </a:lnTo>
                  <a:lnTo>
                    <a:pt x="2241" y="595"/>
                  </a:lnTo>
                  <a:lnTo>
                    <a:pt x="2243" y="595"/>
                  </a:lnTo>
                  <a:lnTo>
                    <a:pt x="2245" y="595"/>
                  </a:lnTo>
                  <a:lnTo>
                    <a:pt x="2247" y="597"/>
                  </a:lnTo>
                  <a:lnTo>
                    <a:pt x="2248" y="598"/>
                  </a:lnTo>
                  <a:lnTo>
                    <a:pt x="2249" y="599"/>
                  </a:lnTo>
                  <a:lnTo>
                    <a:pt x="2251" y="601"/>
                  </a:lnTo>
                  <a:lnTo>
                    <a:pt x="2251" y="603"/>
                  </a:lnTo>
                  <a:lnTo>
                    <a:pt x="2252" y="606"/>
                  </a:lnTo>
                  <a:lnTo>
                    <a:pt x="2252" y="627"/>
                  </a:lnTo>
                  <a:lnTo>
                    <a:pt x="2251" y="628"/>
                  </a:lnTo>
                  <a:lnTo>
                    <a:pt x="2251" y="631"/>
                  </a:lnTo>
                  <a:lnTo>
                    <a:pt x="2249" y="632"/>
                  </a:lnTo>
                  <a:lnTo>
                    <a:pt x="2248" y="634"/>
                  </a:lnTo>
                  <a:lnTo>
                    <a:pt x="2247" y="635"/>
                  </a:lnTo>
                  <a:lnTo>
                    <a:pt x="2245" y="636"/>
                  </a:lnTo>
                  <a:lnTo>
                    <a:pt x="2243" y="636"/>
                  </a:lnTo>
                  <a:lnTo>
                    <a:pt x="2241" y="638"/>
                  </a:lnTo>
                  <a:lnTo>
                    <a:pt x="2239" y="636"/>
                  </a:lnTo>
                  <a:lnTo>
                    <a:pt x="2236" y="636"/>
                  </a:lnTo>
                  <a:lnTo>
                    <a:pt x="2235" y="635"/>
                  </a:lnTo>
                  <a:lnTo>
                    <a:pt x="2234" y="634"/>
                  </a:lnTo>
                  <a:lnTo>
                    <a:pt x="2232" y="632"/>
                  </a:lnTo>
                  <a:lnTo>
                    <a:pt x="2231" y="631"/>
                  </a:lnTo>
                  <a:lnTo>
                    <a:pt x="2231" y="628"/>
                  </a:lnTo>
                  <a:lnTo>
                    <a:pt x="2231" y="627"/>
                  </a:lnTo>
                  <a:close/>
                  <a:moveTo>
                    <a:pt x="2231" y="563"/>
                  </a:moveTo>
                  <a:lnTo>
                    <a:pt x="2231" y="542"/>
                  </a:lnTo>
                  <a:lnTo>
                    <a:pt x="2231" y="539"/>
                  </a:lnTo>
                  <a:lnTo>
                    <a:pt x="2231" y="537"/>
                  </a:lnTo>
                  <a:lnTo>
                    <a:pt x="2232" y="535"/>
                  </a:lnTo>
                  <a:lnTo>
                    <a:pt x="2234" y="534"/>
                  </a:lnTo>
                  <a:lnTo>
                    <a:pt x="2235" y="533"/>
                  </a:lnTo>
                  <a:lnTo>
                    <a:pt x="2236" y="531"/>
                  </a:lnTo>
                  <a:lnTo>
                    <a:pt x="2239" y="531"/>
                  </a:lnTo>
                  <a:lnTo>
                    <a:pt x="2241" y="531"/>
                  </a:lnTo>
                  <a:lnTo>
                    <a:pt x="2243" y="531"/>
                  </a:lnTo>
                  <a:lnTo>
                    <a:pt x="2245" y="531"/>
                  </a:lnTo>
                  <a:lnTo>
                    <a:pt x="2247" y="533"/>
                  </a:lnTo>
                  <a:lnTo>
                    <a:pt x="2248" y="534"/>
                  </a:lnTo>
                  <a:lnTo>
                    <a:pt x="2249" y="535"/>
                  </a:lnTo>
                  <a:lnTo>
                    <a:pt x="2251" y="537"/>
                  </a:lnTo>
                  <a:lnTo>
                    <a:pt x="2251" y="539"/>
                  </a:lnTo>
                  <a:lnTo>
                    <a:pt x="2252" y="542"/>
                  </a:lnTo>
                  <a:lnTo>
                    <a:pt x="2252" y="563"/>
                  </a:lnTo>
                  <a:lnTo>
                    <a:pt x="2251" y="565"/>
                  </a:lnTo>
                  <a:lnTo>
                    <a:pt x="2251" y="567"/>
                  </a:lnTo>
                  <a:lnTo>
                    <a:pt x="2249" y="569"/>
                  </a:lnTo>
                  <a:lnTo>
                    <a:pt x="2248" y="570"/>
                  </a:lnTo>
                  <a:lnTo>
                    <a:pt x="2247" y="571"/>
                  </a:lnTo>
                  <a:lnTo>
                    <a:pt x="2245" y="573"/>
                  </a:lnTo>
                  <a:lnTo>
                    <a:pt x="2243" y="573"/>
                  </a:lnTo>
                  <a:lnTo>
                    <a:pt x="2241" y="574"/>
                  </a:lnTo>
                  <a:lnTo>
                    <a:pt x="2239" y="573"/>
                  </a:lnTo>
                  <a:lnTo>
                    <a:pt x="2236" y="573"/>
                  </a:lnTo>
                  <a:lnTo>
                    <a:pt x="2235" y="571"/>
                  </a:lnTo>
                  <a:lnTo>
                    <a:pt x="2234" y="570"/>
                  </a:lnTo>
                  <a:lnTo>
                    <a:pt x="2232" y="569"/>
                  </a:lnTo>
                  <a:lnTo>
                    <a:pt x="2231" y="567"/>
                  </a:lnTo>
                  <a:lnTo>
                    <a:pt x="2231" y="565"/>
                  </a:lnTo>
                  <a:lnTo>
                    <a:pt x="2231" y="563"/>
                  </a:lnTo>
                  <a:close/>
                  <a:moveTo>
                    <a:pt x="2231" y="500"/>
                  </a:moveTo>
                  <a:lnTo>
                    <a:pt x="2231" y="478"/>
                  </a:lnTo>
                  <a:lnTo>
                    <a:pt x="2231" y="476"/>
                  </a:lnTo>
                  <a:lnTo>
                    <a:pt x="2231" y="473"/>
                  </a:lnTo>
                  <a:lnTo>
                    <a:pt x="2232" y="472"/>
                  </a:lnTo>
                  <a:lnTo>
                    <a:pt x="2234" y="470"/>
                  </a:lnTo>
                  <a:lnTo>
                    <a:pt x="2235" y="469"/>
                  </a:lnTo>
                  <a:lnTo>
                    <a:pt x="2236" y="468"/>
                  </a:lnTo>
                  <a:lnTo>
                    <a:pt x="2239" y="468"/>
                  </a:lnTo>
                  <a:lnTo>
                    <a:pt x="2241" y="468"/>
                  </a:lnTo>
                  <a:lnTo>
                    <a:pt x="2243" y="468"/>
                  </a:lnTo>
                  <a:lnTo>
                    <a:pt x="2245" y="468"/>
                  </a:lnTo>
                  <a:lnTo>
                    <a:pt x="2247" y="469"/>
                  </a:lnTo>
                  <a:lnTo>
                    <a:pt x="2248" y="470"/>
                  </a:lnTo>
                  <a:lnTo>
                    <a:pt x="2249" y="472"/>
                  </a:lnTo>
                  <a:lnTo>
                    <a:pt x="2251" y="473"/>
                  </a:lnTo>
                  <a:lnTo>
                    <a:pt x="2251" y="476"/>
                  </a:lnTo>
                  <a:lnTo>
                    <a:pt x="2252" y="478"/>
                  </a:lnTo>
                  <a:lnTo>
                    <a:pt x="2252" y="500"/>
                  </a:lnTo>
                  <a:lnTo>
                    <a:pt x="2251" y="501"/>
                  </a:lnTo>
                  <a:lnTo>
                    <a:pt x="2251" y="504"/>
                  </a:lnTo>
                  <a:lnTo>
                    <a:pt x="2249" y="505"/>
                  </a:lnTo>
                  <a:lnTo>
                    <a:pt x="2248" y="506"/>
                  </a:lnTo>
                  <a:lnTo>
                    <a:pt x="2247" y="508"/>
                  </a:lnTo>
                  <a:lnTo>
                    <a:pt x="2245" y="509"/>
                  </a:lnTo>
                  <a:lnTo>
                    <a:pt x="2243" y="509"/>
                  </a:lnTo>
                  <a:lnTo>
                    <a:pt x="2241" y="510"/>
                  </a:lnTo>
                  <a:lnTo>
                    <a:pt x="2239" y="509"/>
                  </a:lnTo>
                  <a:lnTo>
                    <a:pt x="2236" y="509"/>
                  </a:lnTo>
                  <a:lnTo>
                    <a:pt x="2235" y="508"/>
                  </a:lnTo>
                  <a:lnTo>
                    <a:pt x="2234" y="506"/>
                  </a:lnTo>
                  <a:lnTo>
                    <a:pt x="2232" y="505"/>
                  </a:lnTo>
                  <a:lnTo>
                    <a:pt x="2231" y="504"/>
                  </a:lnTo>
                  <a:lnTo>
                    <a:pt x="2231" y="501"/>
                  </a:lnTo>
                  <a:lnTo>
                    <a:pt x="2231" y="500"/>
                  </a:lnTo>
                  <a:close/>
                  <a:moveTo>
                    <a:pt x="2231" y="436"/>
                  </a:moveTo>
                  <a:lnTo>
                    <a:pt x="2231" y="415"/>
                  </a:lnTo>
                  <a:lnTo>
                    <a:pt x="2231" y="412"/>
                  </a:lnTo>
                  <a:lnTo>
                    <a:pt x="2231" y="409"/>
                  </a:lnTo>
                  <a:lnTo>
                    <a:pt x="2232" y="408"/>
                  </a:lnTo>
                  <a:lnTo>
                    <a:pt x="2234" y="407"/>
                  </a:lnTo>
                  <a:lnTo>
                    <a:pt x="2235" y="405"/>
                  </a:lnTo>
                  <a:lnTo>
                    <a:pt x="2236" y="404"/>
                  </a:lnTo>
                  <a:lnTo>
                    <a:pt x="2239" y="404"/>
                  </a:lnTo>
                  <a:lnTo>
                    <a:pt x="2241" y="404"/>
                  </a:lnTo>
                  <a:lnTo>
                    <a:pt x="2243" y="404"/>
                  </a:lnTo>
                  <a:lnTo>
                    <a:pt x="2245" y="404"/>
                  </a:lnTo>
                  <a:lnTo>
                    <a:pt x="2247" y="405"/>
                  </a:lnTo>
                  <a:lnTo>
                    <a:pt x="2248" y="407"/>
                  </a:lnTo>
                  <a:lnTo>
                    <a:pt x="2249" y="408"/>
                  </a:lnTo>
                  <a:lnTo>
                    <a:pt x="2251" y="409"/>
                  </a:lnTo>
                  <a:lnTo>
                    <a:pt x="2251" y="412"/>
                  </a:lnTo>
                  <a:lnTo>
                    <a:pt x="2252" y="415"/>
                  </a:lnTo>
                  <a:lnTo>
                    <a:pt x="2252" y="436"/>
                  </a:lnTo>
                  <a:lnTo>
                    <a:pt x="2251" y="437"/>
                  </a:lnTo>
                  <a:lnTo>
                    <a:pt x="2251" y="440"/>
                  </a:lnTo>
                  <a:lnTo>
                    <a:pt x="2249" y="441"/>
                  </a:lnTo>
                  <a:lnTo>
                    <a:pt x="2248" y="443"/>
                  </a:lnTo>
                  <a:lnTo>
                    <a:pt x="2247" y="444"/>
                  </a:lnTo>
                  <a:lnTo>
                    <a:pt x="2245" y="445"/>
                  </a:lnTo>
                  <a:lnTo>
                    <a:pt x="2243" y="445"/>
                  </a:lnTo>
                  <a:lnTo>
                    <a:pt x="2241" y="446"/>
                  </a:lnTo>
                  <a:lnTo>
                    <a:pt x="2239" y="445"/>
                  </a:lnTo>
                  <a:lnTo>
                    <a:pt x="2236" y="445"/>
                  </a:lnTo>
                  <a:lnTo>
                    <a:pt x="2235" y="444"/>
                  </a:lnTo>
                  <a:lnTo>
                    <a:pt x="2234" y="443"/>
                  </a:lnTo>
                  <a:lnTo>
                    <a:pt x="2232" y="441"/>
                  </a:lnTo>
                  <a:lnTo>
                    <a:pt x="2231" y="440"/>
                  </a:lnTo>
                  <a:lnTo>
                    <a:pt x="2231" y="437"/>
                  </a:lnTo>
                  <a:lnTo>
                    <a:pt x="2231" y="436"/>
                  </a:lnTo>
                  <a:close/>
                  <a:moveTo>
                    <a:pt x="2231" y="372"/>
                  </a:moveTo>
                  <a:lnTo>
                    <a:pt x="2231" y="351"/>
                  </a:lnTo>
                  <a:lnTo>
                    <a:pt x="2231" y="348"/>
                  </a:lnTo>
                  <a:lnTo>
                    <a:pt x="2231" y="346"/>
                  </a:lnTo>
                  <a:lnTo>
                    <a:pt x="2232" y="344"/>
                  </a:lnTo>
                  <a:lnTo>
                    <a:pt x="2234" y="343"/>
                  </a:lnTo>
                  <a:lnTo>
                    <a:pt x="2235" y="342"/>
                  </a:lnTo>
                  <a:lnTo>
                    <a:pt x="2236" y="340"/>
                  </a:lnTo>
                  <a:lnTo>
                    <a:pt x="2239" y="340"/>
                  </a:lnTo>
                  <a:lnTo>
                    <a:pt x="2241" y="340"/>
                  </a:lnTo>
                  <a:lnTo>
                    <a:pt x="2243" y="340"/>
                  </a:lnTo>
                  <a:lnTo>
                    <a:pt x="2245" y="340"/>
                  </a:lnTo>
                  <a:lnTo>
                    <a:pt x="2247" y="342"/>
                  </a:lnTo>
                  <a:lnTo>
                    <a:pt x="2248" y="343"/>
                  </a:lnTo>
                  <a:lnTo>
                    <a:pt x="2249" y="344"/>
                  </a:lnTo>
                  <a:lnTo>
                    <a:pt x="2251" y="346"/>
                  </a:lnTo>
                  <a:lnTo>
                    <a:pt x="2251" y="348"/>
                  </a:lnTo>
                  <a:lnTo>
                    <a:pt x="2252" y="351"/>
                  </a:lnTo>
                  <a:lnTo>
                    <a:pt x="2252" y="372"/>
                  </a:lnTo>
                  <a:lnTo>
                    <a:pt x="2251" y="373"/>
                  </a:lnTo>
                  <a:lnTo>
                    <a:pt x="2251" y="376"/>
                  </a:lnTo>
                  <a:lnTo>
                    <a:pt x="2249" y="377"/>
                  </a:lnTo>
                  <a:lnTo>
                    <a:pt x="2248" y="379"/>
                  </a:lnTo>
                  <a:lnTo>
                    <a:pt x="2247" y="380"/>
                  </a:lnTo>
                  <a:lnTo>
                    <a:pt x="2245" y="381"/>
                  </a:lnTo>
                  <a:lnTo>
                    <a:pt x="2243" y="381"/>
                  </a:lnTo>
                  <a:lnTo>
                    <a:pt x="2241" y="383"/>
                  </a:lnTo>
                  <a:lnTo>
                    <a:pt x="2239" y="381"/>
                  </a:lnTo>
                  <a:lnTo>
                    <a:pt x="2236" y="381"/>
                  </a:lnTo>
                  <a:lnTo>
                    <a:pt x="2235" y="380"/>
                  </a:lnTo>
                  <a:lnTo>
                    <a:pt x="2234" y="379"/>
                  </a:lnTo>
                  <a:lnTo>
                    <a:pt x="2232" y="377"/>
                  </a:lnTo>
                  <a:lnTo>
                    <a:pt x="2231" y="376"/>
                  </a:lnTo>
                  <a:lnTo>
                    <a:pt x="2231" y="373"/>
                  </a:lnTo>
                  <a:lnTo>
                    <a:pt x="2231" y="372"/>
                  </a:lnTo>
                  <a:close/>
                  <a:moveTo>
                    <a:pt x="2231" y="308"/>
                  </a:moveTo>
                  <a:lnTo>
                    <a:pt x="2231" y="287"/>
                  </a:lnTo>
                  <a:lnTo>
                    <a:pt x="2231" y="285"/>
                  </a:lnTo>
                  <a:lnTo>
                    <a:pt x="2231" y="282"/>
                  </a:lnTo>
                  <a:lnTo>
                    <a:pt x="2232" y="281"/>
                  </a:lnTo>
                  <a:lnTo>
                    <a:pt x="2234" y="279"/>
                  </a:lnTo>
                  <a:lnTo>
                    <a:pt x="2235" y="278"/>
                  </a:lnTo>
                  <a:lnTo>
                    <a:pt x="2236" y="277"/>
                  </a:lnTo>
                  <a:lnTo>
                    <a:pt x="2239" y="277"/>
                  </a:lnTo>
                  <a:lnTo>
                    <a:pt x="2241" y="277"/>
                  </a:lnTo>
                  <a:lnTo>
                    <a:pt x="2243" y="277"/>
                  </a:lnTo>
                  <a:lnTo>
                    <a:pt x="2245" y="277"/>
                  </a:lnTo>
                  <a:lnTo>
                    <a:pt x="2247" y="278"/>
                  </a:lnTo>
                  <a:lnTo>
                    <a:pt x="2248" y="279"/>
                  </a:lnTo>
                  <a:lnTo>
                    <a:pt x="2249" y="281"/>
                  </a:lnTo>
                  <a:lnTo>
                    <a:pt x="2251" y="282"/>
                  </a:lnTo>
                  <a:lnTo>
                    <a:pt x="2251" y="285"/>
                  </a:lnTo>
                  <a:lnTo>
                    <a:pt x="2252" y="287"/>
                  </a:lnTo>
                  <a:lnTo>
                    <a:pt x="2252" y="308"/>
                  </a:lnTo>
                  <a:lnTo>
                    <a:pt x="2251" y="310"/>
                  </a:lnTo>
                  <a:lnTo>
                    <a:pt x="2251" y="312"/>
                  </a:lnTo>
                  <a:lnTo>
                    <a:pt x="2249" y="314"/>
                  </a:lnTo>
                  <a:lnTo>
                    <a:pt x="2248" y="315"/>
                  </a:lnTo>
                  <a:lnTo>
                    <a:pt x="2247" y="316"/>
                  </a:lnTo>
                  <a:lnTo>
                    <a:pt x="2245" y="318"/>
                  </a:lnTo>
                  <a:lnTo>
                    <a:pt x="2243" y="318"/>
                  </a:lnTo>
                  <a:lnTo>
                    <a:pt x="2241" y="319"/>
                  </a:lnTo>
                  <a:lnTo>
                    <a:pt x="2239" y="318"/>
                  </a:lnTo>
                  <a:lnTo>
                    <a:pt x="2236" y="318"/>
                  </a:lnTo>
                  <a:lnTo>
                    <a:pt x="2235" y="316"/>
                  </a:lnTo>
                  <a:lnTo>
                    <a:pt x="2234" y="315"/>
                  </a:lnTo>
                  <a:lnTo>
                    <a:pt x="2232" y="314"/>
                  </a:lnTo>
                  <a:lnTo>
                    <a:pt x="2231" y="312"/>
                  </a:lnTo>
                  <a:lnTo>
                    <a:pt x="2231" y="310"/>
                  </a:lnTo>
                  <a:lnTo>
                    <a:pt x="2231" y="308"/>
                  </a:lnTo>
                  <a:close/>
                  <a:moveTo>
                    <a:pt x="2231" y="245"/>
                  </a:moveTo>
                  <a:lnTo>
                    <a:pt x="2231" y="223"/>
                  </a:lnTo>
                  <a:lnTo>
                    <a:pt x="2231" y="221"/>
                  </a:lnTo>
                  <a:lnTo>
                    <a:pt x="2231" y="218"/>
                  </a:lnTo>
                  <a:lnTo>
                    <a:pt x="2232" y="217"/>
                  </a:lnTo>
                  <a:lnTo>
                    <a:pt x="2234" y="215"/>
                  </a:lnTo>
                  <a:lnTo>
                    <a:pt x="2235" y="214"/>
                  </a:lnTo>
                  <a:lnTo>
                    <a:pt x="2236" y="213"/>
                  </a:lnTo>
                  <a:lnTo>
                    <a:pt x="2239" y="213"/>
                  </a:lnTo>
                  <a:lnTo>
                    <a:pt x="2241" y="213"/>
                  </a:lnTo>
                  <a:lnTo>
                    <a:pt x="2243" y="213"/>
                  </a:lnTo>
                  <a:lnTo>
                    <a:pt x="2245" y="213"/>
                  </a:lnTo>
                  <a:lnTo>
                    <a:pt x="2247" y="214"/>
                  </a:lnTo>
                  <a:lnTo>
                    <a:pt x="2248" y="215"/>
                  </a:lnTo>
                  <a:lnTo>
                    <a:pt x="2249" y="217"/>
                  </a:lnTo>
                  <a:lnTo>
                    <a:pt x="2251" y="218"/>
                  </a:lnTo>
                  <a:lnTo>
                    <a:pt x="2251" y="221"/>
                  </a:lnTo>
                  <a:lnTo>
                    <a:pt x="2252" y="223"/>
                  </a:lnTo>
                  <a:lnTo>
                    <a:pt x="2252" y="245"/>
                  </a:lnTo>
                  <a:lnTo>
                    <a:pt x="2251" y="246"/>
                  </a:lnTo>
                  <a:lnTo>
                    <a:pt x="2251" y="249"/>
                  </a:lnTo>
                  <a:lnTo>
                    <a:pt x="2249" y="250"/>
                  </a:lnTo>
                  <a:lnTo>
                    <a:pt x="2248" y="251"/>
                  </a:lnTo>
                  <a:lnTo>
                    <a:pt x="2247" y="253"/>
                  </a:lnTo>
                  <a:lnTo>
                    <a:pt x="2245" y="254"/>
                  </a:lnTo>
                  <a:lnTo>
                    <a:pt x="2243" y="254"/>
                  </a:lnTo>
                  <a:lnTo>
                    <a:pt x="2241" y="255"/>
                  </a:lnTo>
                  <a:lnTo>
                    <a:pt x="2239" y="254"/>
                  </a:lnTo>
                  <a:lnTo>
                    <a:pt x="2236" y="254"/>
                  </a:lnTo>
                  <a:lnTo>
                    <a:pt x="2235" y="253"/>
                  </a:lnTo>
                  <a:lnTo>
                    <a:pt x="2234" y="251"/>
                  </a:lnTo>
                  <a:lnTo>
                    <a:pt x="2232" y="250"/>
                  </a:lnTo>
                  <a:lnTo>
                    <a:pt x="2231" y="249"/>
                  </a:lnTo>
                  <a:lnTo>
                    <a:pt x="2231" y="246"/>
                  </a:lnTo>
                  <a:lnTo>
                    <a:pt x="2231" y="245"/>
                  </a:lnTo>
                  <a:close/>
                  <a:moveTo>
                    <a:pt x="2231" y="181"/>
                  </a:moveTo>
                  <a:lnTo>
                    <a:pt x="2231" y="160"/>
                  </a:lnTo>
                  <a:lnTo>
                    <a:pt x="2231" y="157"/>
                  </a:lnTo>
                  <a:lnTo>
                    <a:pt x="2231" y="154"/>
                  </a:lnTo>
                  <a:lnTo>
                    <a:pt x="2232" y="153"/>
                  </a:lnTo>
                  <a:lnTo>
                    <a:pt x="2234" y="152"/>
                  </a:lnTo>
                  <a:lnTo>
                    <a:pt x="2235" y="150"/>
                  </a:lnTo>
                  <a:lnTo>
                    <a:pt x="2236" y="149"/>
                  </a:lnTo>
                  <a:lnTo>
                    <a:pt x="2239" y="149"/>
                  </a:lnTo>
                  <a:lnTo>
                    <a:pt x="2241" y="149"/>
                  </a:lnTo>
                  <a:lnTo>
                    <a:pt x="2243" y="149"/>
                  </a:lnTo>
                  <a:lnTo>
                    <a:pt x="2245" y="149"/>
                  </a:lnTo>
                  <a:lnTo>
                    <a:pt x="2247" y="150"/>
                  </a:lnTo>
                  <a:lnTo>
                    <a:pt x="2248" y="152"/>
                  </a:lnTo>
                  <a:lnTo>
                    <a:pt x="2249" y="153"/>
                  </a:lnTo>
                  <a:lnTo>
                    <a:pt x="2251" y="154"/>
                  </a:lnTo>
                  <a:lnTo>
                    <a:pt x="2251" y="157"/>
                  </a:lnTo>
                  <a:lnTo>
                    <a:pt x="2252" y="160"/>
                  </a:lnTo>
                  <a:lnTo>
                    <a:pt x="2252" y="181"/>
                  </a:lnTo>
                  <a:lnTo>
                    <a:pt x="2251" y="182"/>
                  </a:lnTo>
                  <a:lnTo>
                    <a:pt x="2251" y="185"/>
                  </a:lnTo>
                  <a:lnTo>
                    <a:pt x="2249" y="186"/>
                  </a:lnTo>
                  <a:lnTo>
                    <a:pt x="2248" y="188"/>
                  </a:lnTo>
                  <a:lnTo>
                    <a:pt x="2247" y="189"/>
                  </a:lnTo>
                  <a:lnTo>
                    <a:pt x="2245" y="190"/>
                  </a:lnTo>
                  <a:lnTo>
                    <a:pt x="2243" y="190"/>
                  </a:lnTo>
                  <a:lnTo>
                    <a:pt x="2241" y="192"/>
                  </a:lnTo>
                  <a:lnTo>
                    <a:pt x="2239" y="190"/>
                  </a:lnTo>
                  <a:lnTo>
                    <a:pt x="2236" y="190"/>
                  </a:lnTo>
                  <a:lnTo>
                    <a:pt x="2235" y="189"/>
                  </a:lnTo>
                  <a:lnTo>
                    <a:pt x="2234" y="188"/>
                  </a:lnTo>
                  <a:lnTo>
                    <a:pt x="2232" y="186"/>
                  </a:lnTo>
                  <a:lnTo>
                    <a:pt x="2231" y="185"/>
                  </a:lnTo>
                  <a:lnTo>
                    <a:pt x="2231" y="182"/>
                  </a:lnTo>
                  <a:lnTo>
                    <a:pt x="2231" y="181"/>
                  </a:lnTo>
                  <a:close/>
                  <a:moveTo>
                    <a:pt x="2231" y="117"/>
                  </a:moveTo>
                  <a:lnTo>
                    <a:pt x="2231" y="96"/>
                  </a:lnTo>
                  <a:lnTo>
                    <a:pt x="2231" y="93"/>
                  </a:lnTo>
                  <a:lnTo>
                    <a:pt x="2231" y="91"/>
                  </a:lnTo>
                  <a:lnTo>
                    <a:pt x="2232" y="89"/>
                  </a:lnTo>
                  <a:lnTo>
                    <a:pt x="2234" y="88"/>
                  </a:lnTo>
                  <a:lnTo>
                    <a:pt x="2235" y="87"/>
                  </a:lnTo>
                  <a:lnTo>
                    <a:pt x="2236" y="85"/>
                  </a:lnTo>
                  <a:lnTo>
                    <a:pt x="2239" y="85"/>
                  </a:lnTo>
                  <a:lnTo>
                    <a:pt x="2241" y="85"/>
                  </a:lnTo>
                  <a:lnTo>
                    <a:pt x="2243" y="85"/>
                  </a:lnTo>
                  <a:lnTo>
                    <a:pt x="2245" y="85"/>
                  </a:lnTo>
                  <a:lnTo>
                    <a:pt x="2247" y="87"/>
                  </a:lnTo>
                  <a:lnTo>
                    <a:pt x="2248" y="88"/>
                  </a:lnTo>
                  <a:lnTo>
                    <a:pt x="2249" y="89"/>
                  </a:lnTo>
                  <a:lnTo>
                    <a:pt x="2251" y="91"/>
                  </a:lnTo>
                  <a:lnTo>
                    <a:pt x="2251" y="93"/>
                  </a:lnTo>
                  <a:lnTo>
                    <a:pt x="2252" y="96"/>
                  </a:lnTo>
                  <a:lnTo>
                    <a:pt x="2252" y="117"/>
                  </a:lnTo>
                  <a:lnTo>
                    <a:pt x="2251" y="119"/>
                  </a:lnTo>
                  <a:lnTo>
                    <a:pt x="2251" y="121"/>
                  </a:lnTo>
                  <a:lnTo>
                    <a:pt x="2249" y="123"/>
                  </a:lnTo>
                  <a:lnTo>
                    <a:pt x="2248" y="124"/>
                  </a:lnTo>
                  <a:lnTo>
                    <a:pt x="2247" y="125"/>
                  </a:lnTo>
                  <a:lnTo>
                    <a:pt x="2245" y="126"/>
                  </a:lnTo>
                  <a:lnTo>
                    <a:pt x="2243" y="126"/>
                  </a:lnTo>
                  <a:lnTo>
                    <a:pt x="2241" y="128"/>
                  </a:lnTo>
                  <a:lnTo>
                    <a:pt x="2239" y="126"/>
                  </a:lnTo>
                  <a:lnTo>
                    <a:pt x="2236" y="126"/>
                  </a:lnTo>
                  <a:lnTo>
                    <a:pt x="2235" y="125"/>
                  </a:lnTo>
                  <a:lnTo>
                    <a:pt x="2234" y="124"/>
                  </a:lnTo>
                  <a:lnTo>
                    <a:pt x="2232" y="123"/>
                  </a:lnTo>
                  <a:lnTo>
                    <a:pt x="2231" y="121"/>
                  </a:lnTo>
                  <a:lnTo>
                    <a:pt x="2231" y="119"/>
                  </a:lnTo>
                  <a:lnTo>
                    <a:pt x="2231" y="117"/>
                  </a:lnTo>
                  <a:close/>
                  <a:moveTo>
                    <a:pt x="2231" y="53"/>
                  </a:moveTo>
                  <a:lnTo>
                    <a:pt x="2231" y="32"/>
                  </a:lnTo>
                  <a:lnTo>
                    <a:pt x="2231" y="30"/>
                  </a:lnTo>
                  <a:lnTo>
                    <a:pt x="2231" y="27"/>
                  </a:lnTo>
                  <a:lnTo>
                    <a:pt x="2232" y="26"/>
                  </a:lnTo>
                  <a:lnTo>
                    <a:pt x="2234" y="24"/>
                  </a:lnTo>
                  <a:lnTo>
                    <a:pt x="2235" y="23"/>
                  </a:lnTo>
                  <a:lnTo>
                    <a:pt x="2236" y="22"/>
                  </a:lnTo>
                  <a:lnTo>
                    <a:pt x="2239" y="22"/>
                  </a:lnTo>
                  <a:lnTo>
                    <a:pt x="2241" y="22"/>
                  </a:lnTo>
                  <a:lnTo>
                    <a:pt x="2243" y="22"/>
                  </a:lnTo>
                  <a:lnTo>
                    <a:pt x="2245" y="22"/>
                  </a:lnTo>
                  <a:lnTo>
                    <a:pt x="2247" y="23"/>
                  </a:lnTo>
                  <a:lnTo>
                    <a:pt x="2248" y="24"/>
                  </a:lnTo>
                  <a:lnTo>
                    <a:pt x="2249" y="26"/>
                  </a:lnTo>
                  <a:lnTo>
                    <a:pt x="2251" y="27"/>
                  </a:lnTo>
                  <a:lnTo>
                    <a:pt x="2251" y="30"/>
                  </a:lnTo>
                  <a:lnTo>
                    <a:pt x="2252" y="32"/>
                  </a:lnTo>
                  <a:lnTo>
                    <a:pt x="2252" y="53"/>
                  </a:lnTo>
                  <a:lnTo>
                    <a:pt x="2251" y="55"/>
                  </a:lnTo>
                  <a:lnTo>
                    <a:pt x="2251" y="57"/>
                  </a:lnTo>
                  <a:lnTo>
                    <a:pt x="2249" y="59"/>
                  </a:lnTo>
                  <a:lnTo>
                    <a:pt x="2248" y="60"/>
                  </a:lnTo>
                  <a:lnTo>
                    <a:pt x="2247" y="61"/>
                  </a:lnTo>
                  <a:lnTo>
                    <a:pt x="2245" y="63"/>
                  </a:lnTo>
                  <a:lnTo>
                    <a:pt x="2243" y="63"/>
                  </a:lnTo>
                  <a:lnTo>
                    <a:pt x="2241" y="64"/>
                  </a:lnTo>
                  <a:lnTo>
                    <a:pt x="2239" y="63"/>
                  </a:lnTo>
                  <a:lnTo>
                    <a:pt x="2236" y="63"/>
                  </a:lnTo>
                  <a:lnTo>
                    <a:pt x="2235" y="61"/>
                  </a:lnTo>
                  <a:lnTo>
                    <a:pt x="2234" y="60"/>
                  </a:lnTo>
                  <a:lnTo>
                    <a:pt x="2232" y="59"/>
                  </a:lnTo>
                  <a:lnTo>
                    <a:pt x="2231" y="57"/>
                  </a:lnTo>
                  <a:lnTo>
                    <a:pt x="2231" y="55"/>
                  </a:lnTo>
                  <a:lnTo>
                    <a:pt x="2231" y="53"/>
                  </a:lnTo>
                  <a:close/>
                  <a:moveTo>
                    <a:pt x="2220" y="22"/>
                  </a:moveTo>
                  <a:lnTo>
                    <a:pt x="2199" y="22"/>
                  </a:lnTo>
                  <a:lnTo>
                    <a:pt x="2196" y="20"/>
                  </a:lnTo>
                  <a:lnTo>
                    <a:pt x="2194" y="20"/>
                  </a:lnTo>
                  <a:lnTo>
                    <a:pt x="2192" y="19"/>
                  </a:lnTo>
                  <a:lnTo>
                    <a:pt x="2191" y="18"/>
                  </a:lnTo>
                  <a:lnTo>
                    <a:pt x="2190" y="16"/>
                  </a:lnTo>
                  <a:lnTo>
                    <a:pt x="2188" y="15"/>
                  </a:lnTo>
                  <a:lnTo>
                    <a:pt x="2188" y="12"/>
                  </a:lnTo>
                  <a:lnTo>
                    <a:pt x="2188" y="11"/>
                  </a:lnTo>
                  <a:lnTo>
                    <a:pt x="2188" y="8"/>
                  </a:lnTo>
                  <a:lnTo>
                    <a:pt x="2188" y="6"/>
                  </a:lnTo>
                  <a:lnTo>
                    <a:pt x="2190" y="4"/>
                  </a:lnTo>
                  <a:lnTo>
                    <a:pt x="2191" y="3"/>
                  </a:lnTo>
                  <a:lnTo>
                    <a:pt x="2192" y="2"/>
                  </a:lnTo>
                  <a:lnTo>
                    <a:pt x="2194" y="0"/>
                  </a:lnTo>
                  <a:lnTo>
                    <a:pt x="2196" y="0"/>
                  </a:lnTo>
                  <a:lnTo>
                    <a:pt x="2199" y="0"/>
                  </a:lnTo>
                  <a:lnTo>
                    <a:pt x="2220" y="0"/>
                  </a:lnTo>
                  <a:lnTo>
                    <a:pt x="2222" y="0"/>
                  </a:lnTo>
                  <a:lnTo>
                    <a:pt x="2224" y="0"/>
                  </a:lnTo>
                  <a:lnTo>
                    <a:pt x="2226" y="2"/>
                  </a:lnTo>
                  <a:lnTo>
                    <a:pt x="2227" y="3"/>
                  </a:lnTo>
                  <a:lnTo>
                    <a:pt x="2228" y="4"/>
                  </a:lnTo>
                  <a:lnTo>
                    <a:pt x="2230" y="6"/>
                  </a:lnTo>
                  <a:lnTo>
                    <a:pt x="2230" y="8"/>
                  </a:lnTo>
                  <a:lnTo>
                    <a:pt x="2231" y="11"/>
                  </a:lnTo>
                  <a:lnTo>
                    <a:pt x="2230" y="12"/>
                  </a:lnTo>
                  <a:lnTo>
                    <a:pt x="2230" y="15"/>
                  </a:lnTo>
                  <a:lnTo>
                    <a:pt x="2228" y="16"/>
                  </a:lnTo>
                  <a:lnTo>
                    <a:pt x="2227" y="18"/>
                  </a:lnTo>
                  <a:lnTo>
                    <a:pt x="2226" y="19"/>
                  </a:lnTo>
                  <a:lnTo>
                    <a:pt x="2224" y="20"/>
                  </a:lnTo>
                  <a:lnTo>
                    <a:pt x="2222" y="20"/>
                  </a:lnTo>
                  <a:lnTo>
                    <a:pt x="2220" y="22"/>
                  </a:lnTo>
                  <a:close/>
                  <a:moveTo>
                    <a:pt x="2156" y="22"/>
                  </a:moveTo>
                  <a:lnTo>
                    <a:pt x="2135" y="22"/>
                  </a:lnTo>
                  <a:lnTo>
                    <a:pt x="2133" y="20"/>
                  </a:lnTo>
                  <a:lnTo>
                    <a:pt x="2130" y="20"/>
                  </a:lnTo>
                  <a:lnTo>
                    <a:pt x="2129" y="19"/>
                  </a:lnTo>
                  <a:lnTo>
                    <a:pt x="2127" y="18"/>
                  </a:lnTo>
                  <a:lnTo>
                    <a:pt x="2126" y="16"/>
                  </a:lnTo>
                  <a:lnTo>
                    <a:pt x="2125" y="15"/>
                  </a:lnTo>
                  <a:lnTo>
                    <a:pt x="2125" y="12"/>
                  </a:lnTo>
                  <a:lnTo>
                    <a:pt x="2125" y="11"/>
                  </a:lnTo>
                  <a:lnTo>
                    <a:pt x="2125" y="8"/>
                  </a:lnTo>
                  <a:lnTo>
                    <a:pt x="2125" y="6"/>
                  </a:lnTo>
                  <a:lnTo>
                    <a:pt x="2126" y="4"/>
                  </a:lnTo>
                  <a:lnTo>
                    <a:pt x="2127" y="3"/>
                  </a:lnTo>
                  <a:lnTo>
                    <a:pt x="2129" y="2"/>
                  </a:lnTo>
                  <a:lnTo>
                    <a:pt x="2130" y="0"/>
                  </a:lnTo>
                  <a:lnTo>
                    <a:pt x="2133" y="0"/>
                  </a:lnTo>
                  <a:lnTo>
                    <a:pt x="2135" y="0"/>
                  </a:lnTo>
                  <a:lnTo>
                    <a:pt x="2156" y="0"/>
                  </a:lnTo>
                  <a:lnTo>
                    <a:pt x="2158" y="0"/>
                  </a:lnTo>
                  <a:lnTo>
                    <a:pt x="2160" y="0"/>
                  </a:lnTo>
                  <a:lnTo>
                    <a:pt x="2162" y="2"/>
                  </a:lnTo>
                  <a:lnTo>
                    <a:pt x="2163" y="3"/>
                  </a:lnTo>
                  <a:lnTo>
                    <a:pt x="2164" y="4"/>
                  </a:lnTo>
                  <a:lnTo>
                    <a:pt x="2166" y="6"/>
                  </a:lnTo>
                  <a:lnTo>
                    <a:pt x="2166" y="8"/>
                  </a:lnTo>
                  <a:lnTo>
                    <a:pt x="2167" y="11"/>
                  </a:lnTo>
                  <a:lnTo>
                    <a:pt x="2166" y="12"/>
                  </a:lnTo>
                  <a:lnTo>
                    <a:pt x="2166" y="15"/>
                  </a:lnTo>
                  <a:lnTo>
                    <a:pt x="2164" y="16"/>
                  </a:lnTo>
                  <a:lnTo>
                    <a:pt x="2163" y="18"/>
                  </a:lnTo>
                  <a:lnTo>
                    <a:pt x="2162" y="19"/>
                  </a:lnTo>
                  <a:lnTo>
                    <a:pt x="2160" y="20"/>
                  </a:lnTo>
                  <a:lnTo>
                    <a:pt x="2158" y="20"/>
                  </a:lnTo>
                  <a:lnTo>
                    <a:pt x="2156" y="22"/>
                  </a:lnTo>
                  <a:close/>
                  <a:moveTo>
                    <a:pt x="2093" y="22"/>
                  </a:moveTo>
                  <a:lnTo>
                    <a:pt x="2072" y="22"/>
                  </a:lnTo>
                  <a:lnTo>
                    <a:pt x="2069" y="20"/>
                  </a:lnTo>
                  <a:lnTo>
                    <a:pt x="2066" y="20"/>
                  </a:lnTo>
                  <a:lnTo>
                    <a:pt x="2065" y="19"/>
                  </a:lnTo>
                  <a:lnTo>
                    <a:pt x="2064" y="18"/>
                  </a:lnTo>
                  <a:lnTo>
                    <a:pt x="2062" y="16"/>
                  </a:lnTo>
                  <a:lnTo>
                    <a:pt x="2061" y="15"/>
                  </a:lnTo>
                  <a:lnTo>
                    <a:pt x="2061" y="12"/>
                  </a:lnTo>
                  <a:lnTo>
                    <a:pt x="2061" y="11"/>
                  </a:lnTo>
                  <a:lnTo>
                    <a:pt x="2061" y="8"/>
                  </a:lnTo>
                  <a:lnTo>
                    <a:pt x="2061" y="6"/>
                  </a:lnTo>
                  <a:lnTo>
                    <a:pt x="2062" y="4"/>
                  </a:lnTo>
                  <a:lnTo>
                    <a:pt x="2064" y="3"/>
                  </a:lnTo>
                  <a:lnTo>
                    <a:pt x="2065" y="2"/>
                  </a:lnTo>
                  <a:lnTo>
                    <a:pt x="2066" y="0"/>
                  </a:lnTo>
                  <a:lnTo>
                    <a:pt x="2069" y="0"/>
                  </a:lnTo>
                  <a:lnTo>
                    <a:pt x="2072" y="0"/>
                  </a:lnTo>
                  <a:lnTo>
                    <a:pt x="2093" y="0"/>
                  </a:lnTo>
                  <a:lnTo>
                    <a:pt x="2094" y="0"/>
                  </a:lnTo>
                  <a:lnTo>
                    <a:pt x="2097" y="0"/>
                  </a:lnTo>
                  <a:lnTo>
                    <a:pt x="2098" y="2"/>
                  </a:lnTo>
                  <a:lnTo>
                    <a:pt x="2099" y="3"/>
                  </a:lnTo>
                  <a:lnTo>
                    <a:pt x="2101" y="4"/>
                  </a:lnTo>
                  <a:lnTo>
                    <a:pt x="2102" y="6"/>
                  </a:lnTo>
                  <a:lnTo>
                    <a:pt x="2102" y="8"/>
                  </a:lnTo>
                  <a:lnTo>
                    <a:pt x="2103" y="11"/>
                  </a:lnTo>
                  <a:lnTo>
                    <a:pt x="2102" y="12"/>
                  </a:lnTo>
                  <a:lnTo>
                    <a:pt x="2102" y="15"/>
                  </a:lnTo>
                  <a:lnTo>
                    <a:pt x="2101" y="16"/>
                  </a:lnTo>
                  <a:lnTo>
                    <a:pt x="2099" y="18"/>
                  </a:lnTo>
                  <a:lnTo>
                    <a:pt x="2098" y="19"/>
                  </a:lnTo>
                  <a:lnTo>
                    <a:pt x="2097" y="20"/>
                  </a:lnTo>
                  <a:lnTo>
                    <a:pt x="2094" y="20"/>
                  </a:lnTo>
                  <a:lnTo>
                    <a:pt x="2093" y="22"/>
                  </a:lnTo>
                  <a:close/>
                  <a:moveTo>
                    <a:pt x="2029" y="22"/>
                  </a:moveTo>
                  <a:lnTo>
                    <a:pt x="2008" y="22"/>
                  </a:lnTo>
                  <a:lnTo>
                    <a:pt x="2005" y="20"/>
                  </a:lnTo>
                  <a:lnTo>
                    <a:pt x="2002" y="20"/>
                  </a:lnTo>
                  <a:lnTo>
                    <a:pt x="2001" y="19"/>
                  </a:lnTo>
                  <a:lnTo>
                    <a:pt x="2000" y="18"/>
                  </a:lnTo>
                  <a:lnTo>
                    <a:pt x="1999" y="16"/>
                  </a:lnTo>
                  <a:lnTo>
                    <a:pt x="1997" y="15"/>
                  </a:lnTo>
                  <a:lnTo>
                    <a:pt x="1997" y="12"/>
                  </a:lnTo>
                  <a:lnTo>
                    <a:pt x="1997" y="11"/>
                  </a:lnTo>
                  <a:lnTo>
                    <a:pt x="1997" y="8"/>
                  </a:lnTo>
                  <a:lnTo>
                    <a:pt x="1997" y="6"/>
                  </a:lnTo>
                  <a:lnTo>
                    <a:pt x="1999" y="4"/>
                  </a:lnTo>
                  <a:lnTo>
                    <a:pt x="2000" y="3"/>
                  </a:lnTo>
                  <a:lnTo>
                    <a:pt x="2001" y="2"/>
                  </a:lnTo>
                  <a:lnTo>
                    <a:pt x="2002" y="0"/>
                  </a:lnTo>
                  <a:lnTo>
                    <a:pt x="2005" y="0"/>
                  </a:lnTo>
                  <a:lnTo>
                    <a:pt x="2008" y="0"/>
                  </a:lnTo>
                  <a:lnTo>
                    <a:pt x="2029" y="0"/>
                  </a:lnTo>
                  <a:lnTo>
                    <a:pt x="2030" y="0"/>
                  </a:lnTo>
                  <a:lnTo>
                    <a:pt x="2033" y="0"/>
                  </a:lnTo>
                  <a:lnTo>
                    <a:pt x="2034" y="2"/>
                  </a:lnTo>
                  <a:lnTo>
                    <a:pt x="2036" y="3"/>
                  </a:lnTo>
                  <a:lnTo>
                    <a:pt x="2037" y="4"/>
                  </a:lnTo>
                  <a:lnTo>
                    <a:pt x="2038" y="6"/>
                  </a:lnTo>
                  <a:lnTo>
                    <a:pt x="2038" y="8"/>
                  </a:lnTo>
                  <a:lnTo>
                    <a:pt x="2040" y="11"/>
                  </a:lnTo>
                  <a:lnTo>
                    <a:pt x="2038" y="12"/>
                  </a:lnTo>
                  <a:lnTo>
                    <a:pt x="2038" y="15"/>
                  </a:lnTo>
                  <a:lnTo>
                    <a:pt x="2037" y="16"/>
                  </a:lnTo>
                  <a:lnTo>
                    <a:pt x="2036" y="18"/>
                  </a:lnTo>
                  <a:lnTo>
                    <a:pt x="2034" y="19"/>
                  </a:lnTo>
                  <a:lnTo>
                    <a:pt x="2033" y="20"/>
                  </a:lnTo>
                  <a:lnTo>
                    <a:pt x="2030" y="20"/>
                  </a:lnTo>
                  <a:lnTo>
                    <a:pt x="2029" y="22"/>
                  </a:lnTo>
                  <a:close/>
                  <a:moveTo>
                    <a:pt x="1965" y="22"/>
                  </a:moveTo>
                  <a:lnTo>
                    <a:pt x="1944" y="22"/>
                  </a:lnTo>
                  <a:lnTo>
                    <a:pt x="1941" y="20"/>
                  </a:lnTo>
                  <a:lnTo>
                    <a:pt x="1939" y="20"/>
                  </a:lnTo>
                  <a:lnTo>
                    <a:pt x="1937" y="19"/>
                  </a:lnTo>
                  <a:lnTo>
                    <a:pt x="1936" y="18"/>
                  </a:lnTo>
                  <a:lnTo>
                    <a:pt x="1935" y="16"/>
                  </a:lnTo>
                  <a:lnTo>
                    <a:pt x="1933" y="15"/>
                  </a:lnTo>
                  <a:lnTo>
                    <a:pt x="1933" y="12"/>
                  </a:lnTo>
                  <a:lnTo>
                    <a:pt x="1933" y="11"/>
                  </a:lnTo>
                  <a:lnTo>
                    <a:pt x="1933" y="8"/>
                  </a:lnTo>
                  <a:lnTo>
                    <a:pt x="1933" y="6"/>
                  </a:lnTo>
                  <a:lnTo>
                    <a:pt x="1935" y="4"/>
                  </a:lnTo>
                  <a:lnTo>
                    <a:pt x="1936" y="3"/>
                  </a:lnTo>
                  <a:lnTo>
                    <a:pt x="1937" y="2"/>
                  </a:lnTo>
                  <a:lnTo>
                    <a:pt x="1939" y="0"/>
                  </a:lnTo>
                  <a:lnTo>
                    <a:pt x="1941" y="0"/>
                  </a:lnTo>
                  <a:lnTo>
                    <a:pt x="1944" y="0"/>
                  </a:lnTo>
                  <a:lnTo>
                    <a:pt x="1965" y="0"/>
                  </a:lnTo>
                  <a:lnTo>
                    <a:pt x="1967" y="0"/>
                  </a:lnTo>
                  <a:lnTo>
                    <a:pt x="1969" y="0"/>
                  </a:lnTo>
                  <a:lnTo>
                    <a:pt x="1971" y="2"/>
                  </a:lnTo>
                  <a:lnTo>
                    <a:pt x="1972" y="3"/>
                  </a:lnTo>
                  <a:lnTo>
                    <a:pt x="1973" y="4"/>
                  </a:lnTo>
                  <a:lnTo>
                    <a:pt x="1975" y="6"/>
                  </a:lnTo>
                  <a:lnTo>
                    <a:pt x="1975" y="8"/>
                  </a:lnTo>
                  <a:lnTo>
                    <a:pt x="1976" y="11"/>
                  </a:lnTo>
                  <a:lnTo>
                    <a:pt x="1975" y="12"/>
                  </a:lnTo>
                  <a:lnTo>
                    <a:pt x="1975" y="15"/>
                  </a:lnTo>
                  <a:lnTo>
                    <a:pt x="1973" y="16"/>
                  </a:lnTo>
                  <a:lnTo>
                    <a:pt x="1972" y="18"/>
                  </a:lnTo>
                  <a:lnTo>
                    <a:pt x="1971" y="19"/>
                  </a:lnTo>
                  <a:lnTo>
                    <a:pt x="1969" y="20"/>
                  </a:lnTo>
                  <a:lnTo>
                    <a:pt x="1967" y="20"/>
                  </a:lnTo>
                  <a:lnTo>
                    <a:pt x="1965" y="22"/>
                  </a:lnTo>
                  <a:close/>
                  <a:moveTo>
                    <a:pt x="1902" y="22"/>
                  </a:moveTo>
                  <a:lnTo>
                    <a:pt x="1880" y="22"/>
                  </a:lnTo>
                  <a:lnTo>
                    <a:pt x="1878" y="20"/>
                  </a:lnTo>
                  <a:lnTo>
                    <a:pt x="1875" y="20"/>
                  </a:lnTo>
                  <a:lnTo>
                    <a:pt x="1874" y="19"/>
                  </a:lnTo>
                  <a:lnTo>
                    <a:pt x="1872" y="18"/>
                  </a:lnTo>
                  <a:lnTo>
                    <a:pt x="1871" y="16"/>
                  </a:lnTo>
                  <a:lnTo>
                    <a:pt x="1870" y="15"/>
                  </a:lnTo>
                  <a:lnTo>
                    <a:pt x="1870" y="12"/>
                  </a:lnTo>
                  <a:lnTo>
                    <a:pt x="1870" y="11"/>
                  </a:lnTo>
                  <a:lnTo>
                    <a:pt x="1870" y="8"/>
                  </a:lnTo>
                  <a:lnTo>
                    <a:pt x="1870" y="6"/>
                  </a:lnTo>
                  <a:lnTo>
                    <a:pt x="1871" y="4"/>
                  </a:lnTo>
                  <a:lnTo>
                    <a:pt x="1872" y="3"/>
                  </a:lnTo>
                  <a:lnTo>
                    <a:pt x="1874" y="2"/>
                  </a:lnTo>
                  <a:lnTo>
                    <a:pt x="1875" y="0"/>
                  </a:lnTo>
                  <a:lnTo>
                    <a:pt x="1878" y="0"/>
                  </a:lnTo>
                  <a:lnTo>
                    <a:pt x="1880" y="0"/>
                  </a:lnTo>
                  <a:lnTo>
                    <a:pt x="1902" y="0"/>
                  </a:lnTo>
                  <a:lnTo>
                    <a:pt x="1903" y="0"/>
                  </a:lnTo>
                  <a:lnTo>
                    <a:pt x="1906" y="0"/>
                  </a:lnTo>
                  <a:lnTo>
                    <a:pt x="1907" y="2"/>
                  </a:lnTo>
                  <a:lnTo>
                    <a:pt x="1908" y="3"/>
                  </a:lnTo>
                  <a:lnTo>
                    <a:pt x="1910" y="4"/>
                  </a:lnTo>
                  <a:lnTo>
                    <a:pt x="1911" y="6"/>
                  </a:lnTo>
                  <a:lnTo>
                    <a:pt x="1911" y="8"/>
                  </a:lnTo>
                  <a:lnTo>
                    <a:pt x="1912" y="11"/>
                  </a:lnTo>
                  <a:lnTo>
                    <a:pt x="1911" y="12"/>
                  </a:lnTo>
                  <a:lnTo>
                    <a:pt x="1911" y="15"/>
                  </a:lnTo>
                  <a:lnTo>
                    <a:pt x="1910" y="16"/>
                  </a:lnTo>
                  <a:lnTo>
                    <a:pt x="1908" y="18"/>
                  </a:lnTo>
                  <a:lnTo>
                    <a:pt x="1907" y="19"/>
                  </a:lnTo>
                  <a:lnTo>
                    <a:pt x="1906" y="20"/>
                  </a:lnTo>
                  <a:lnTo>
                    <a:pt x="1903" y="20"/>
                  </a:lnTo>
                  <a:lnTo>
                    <a:pt x="1902" y="22"/>
                  </a:lnTo>
                  <a:close/>
                  <a:moveTo>
                    <a:pt x="1838" y="22"/>
                  </a:moveTo>
                  <a:lnTo>
                    <a:pt x="1817" y="22"/>
                  </a:lnTo>
                  <a:lnTo>
                    <a:pt x="1814" y="20"/>
                  </a:lnTo>
                  <a:lnTo>
                    <a:pt x="1811" y="20"/>
                  </a:lnTo>
                  <a:lnTo>
                    <a:pt x="1810" y="19"/>
                  </a:lnTo>
                  <a:lnTo>
                    <a:pt x="1809" y="18"/>
                  </a:lnTo>
                  <a:lnTo>
                    <a:pt x="1807" y="16"/>
                  </a:lnTo>
                  <a:lnTo>
                    <a:pt x="1806" y="15"/>
                  </a:lnTo>
                  <a:lnTo>
                    <a:pt x="1806" y="12"/>
                  </a:lnTo>
                  <a:lnTo>
                    <a:pt x="1806" y="11"/>
                  </a:lnTo>
                  <a:lnTo>
                    <a:pt x="1806" y="8"/>
                  </a:lnTo>
                  <a:lnTo>
                    <a:pt x="1806" y="6"/>
                  </a:lnTo>
                  <a:lnTo>
                    <a:pt x="1807" y="4"/>
                  </a:lnTo>
                  <a:lnTo>
                    <a:pt x="1809" y="3"/>
                  </a:lnTo>
                  <a:lnTo>
                    <a:pt x="1810" y="2"/>
                  </a:lnTo>
                  <a:lnTo>
                    <a:pt x="1811" y="0"/>
                  </a:lnTo>
                  <a:lnTo>
                    <a:pt x="1814" y="0"/>
                  </a:lnTo>
                  <a:lnTo>
                    <a:pt x="1817" y="0"/>
                  </a:lnTo>
                  <a:lnTo>
                    <a:pt x="1838" y="0"/>
                  </a:lnTo>
                  <a:lnTo>
                    <a:pt x="1839" y="0"/>
                  </a:lnTo>
                  <a:lnTo>
                    <a:pt x="1842" y="0"/>
                  </a:lnTo>
                  <a:lnTo>
                    <a:pt x="1843" y="2"/>
                  </a:lnTo>
                  <a:lnTo>
                    <a:pt x="1845" y="3"/>
                  </a:lnTo>
                  <a:lnTo>
                    <a:pt x="1846" y="4"/>
                  </a:lnTo>
                  <a:lnTo>
                    <a:pt x="1847" y="6"/>
                  </a:lnTo>
                  <a:lnTo>
                    <a:pt x="1847" y="8"/>
                  </a:lnTo>
                  <a:lnTo>
                    <a:pt x="1848" y="11"/>
                  </a:lnTo>
                  <a:lnTo>
                    <a:pt x="1847" y="12"/>
                  </a:lnTo>
                  <a:lnTo>
                    <a:pt x="1847" y="15"/>
                  </a:lnTo>
                  <a:lnTo>
                    <a:pt x="1846" y="16"/>
                  </a:lnTo>
                  <a:lnTo>
                    <a:pt x="1845" y="18"/>
                  </a:lnTo>
                  <a:lnTo>
                    <a:pt x="1843" y="19"/>
                  </a:lnTo>
                  <a:lnTo>
                    <a:pt x="1842" y="20"/>
                  </a:lnTo>
                  <a:lnTo>
                    <a:pt x="1839" y="20"/>
                  </a:lnTo>
                  <a:lnTo>
                    <a:pt x="1838" y="22"/>
                  </a:lnTo>
                  <a:close/>
                  <a:moveTo>
                    <a:pt x="1774" y="22"/>
                  </a:moveTo>
                  <a:lnTo>
                    <a:pt x="1753" y="22"/>
                  </a:lnTo>
                  <a:lnTo>
                    <a:pt x="1750" y="20"/>
                  </a:lnTo>
                  <a:lnTo>
                    <a:pt x="1748" y="20"/>
                  </a:lnTo>
                  <a:lnTo>
                    <a:pt x="1746" y="19"/>
                  </a:lnTo>
                  <a:lnTo>
                    <a:pt x="1745" y="18"/>
                  </a:lnTo>
                  <a:lnTo>
                    <a:pt x="1744" y="16"/>
                  </a:lnTo>
                  <a:lnTo>
                    <a:pt x="1742" y="15"/>
                  </a:lnTo>
                  <a:lnTo>
                    <a:pt x="1742" y="12"/>
                  </a:lnTo>
                  <a:lnTo>
                    <a:pt x="1742" y="11"/>
                  </a:lnTo>
                  <a:lnTo>
                    <a:pt x="1742" y="8"/>
                  </a:lnTo>
                  <a:lnTo>
                    <a:pt x="1742" y="6"/>
                  </a:lnTo>
                  <a:lnTo>
                    <a:pt x="1744" y="4"/>
                  </a:lnTo>
                  <a:lnTo>
                    <a:pt x="1745" y="3"/>
                  </a:lnTo>
                  <a:lnTo>
                    <a:pt x="1746" y="2"/>
                  </a:lnTo>
                  <a:lnTo>
                    <a:pt x="1748" y="0"/>
                  </a:lnTo>
                  <a:lnTo>
                    <a:pt x="1750" y="0"/>
                  </a:lnTo>
                  <a:lnTo>
                    <a:pt x="1753" y="0"/>
                  </a:lnTo>
                  <a:lnTo>
                    <a:pt x="1774" y="0"/>
                  </a:lnTo>
                  <a:lnTo>
                    <a:pt x="1775" y="0"/>
                  </a:lnTo>
                  <a:lnTo>
                    <a:pt x="1778" y="0"/>
                  </a:lnTo>
                  <a:lnTo>
                    <a:pt x="1779" y="2"/>
                  </a:lnTo>
                  <a:lnTo>
                    <a:pt x="1781" y="3"/>
                  </a:lnTo>
                  <a:lnTo>
                    <a:pt x="1782" y="4"/>
                  </a:lnTo>
                  <a:lnTo>
                    <a:pt x="1783" y="6"/>
                  </a:lnTo>
                  <a:lnTo>
                    <a:pt x="1783" y="8"/>
                  </a:lnTo>
                  <a:lnTo>
                    <a:pt x="1785" y="11"/>
                  </a:lnTo>
                  <a:lnTo>
                    <a:pt x="1783" y="12"/>
                  </a:lnTo>
                  <a:lnTo>
                    <a:pt x="1783" y="15"/>
                  </a:lnTo>
                  <a:lnTo>
                    <a:pt x="1782" y="16"/>
                  </a:lnTo>
                  <a:lnTo>
                    <a:pt x="1781" y="18"/>
                  </a:lnTo>
                  <a:lnTo>
                    <a:pt x="1779" y="19"/>
                  </a:lnTo>
                  <a:lnTo>
                    <a:pt x="1778" y="20"/>
                  </a:lnTo>
                  <a:lnTo>
                    <a:pt x="1775" y="20"/>
                  </a:lnTo>
                  <a:lnTo>
                    <a:pt x="1774" y="22"/>
                  </a:lnTo>
                  <a:close/>
                  <a:moveTo>
                    <a:pt x="1710" y="22"/>
                  </a:moveTo>
                  <a:lnTo>
                    <a:pt x="1689" y="22"/>
                  </a:lnTo>
                  <a:lnTo>
                    <a:pt x="1687" y="20"/>
                  </a:lnTo>
                  <a:lnTo>
                    <a:pt x="1684" y="20"/>
                  </a:lnTo>
                  <a:lnTo>
                    <a:pt x="1683" y="19"/>
                  </a:lnTo>
                  <a:lnTo>
                    <a:pt x="1681" y="18"/>
                  </a:lnTo>
                  <a:lnTo>
                    <a:pt x="1680" y="16"/>
                  </a:lnTo>
                  <a:lnTo>
                    <a:pt x="1679" y="15"/>
                  </a:lnTo>
                  <a:lnTo>
                    <a:pt x="1679" y="12"/>
                  </a:lnTo>
                  <a:lnTo>
                    <a:pt x="1679" y="11"/>
                  </a:lnTo>
                  <a:lnTo>
                    <a:pt x="1679" y="8"/>
                  </a:lnTo>
                  <a:lnTo>
                    <a:pt x="1679" y="6"/>
                  </a:lnTo>
                  <a:lnTo>
                    <a:pt x="1680" y="4"/>
                  </a:lnTo>
                  <a:lnTo>
                    <a:pt x="1681" y="3"/>
                  </a:lnTo>
                  <a:lnTo>
                    <a:pt x="1683" y="2"/>
                  </a:lnTo>
                  <a:lnTo>
                    <a:pt x="1684" y="0"/>
                  </a:lnTo>
                  <a:lnTo>
                    <a:pt x="1687" y="0"/>
                  </a:lnTo>
                  <a:lnTo>
                    <a:pt x="1689" y="0"/>
                  </a:lnTo>
                  <a:lnTo>
                    <a:pt x="1710" y="0"/>
                  </a:lnTo>
                  <a:lnTo>
                    <a:pt x="1712" y="0"/>
                  </a:lnTo>
                  <a:lnTo>
                    <a:pt x="1714" y="0"/>
                  </a:lnTo>
                  <a:lnTo>
                    <a:pt x="1716" y="2"/>
                  </a:lnTo>
                  <a:lnTo>
                    <a:pt x="1717" y="3"/>
                  </a:lnTo>
                  <a:lnTo>
                    <a:pt x="1718" y="4"/>
                  </a:lnTo>
                  <a:lnTo>
                    <a:pt x="1720" y="6"/>
                  </a:lnTo>
                  <a:lnTo>
                    <a:pt x="1720" y="8"/>
                  </a:lnTo>
                  <a:lnTo>
                    <a:pt x="1721" y="11"/>
                  </a:lnTo>
                  <a:lnTo>
                    <a:pt x="1720" y="12"/>
                  </a:lnTo>
                  <a:lnTo>
                    <a:pt x="1720" y="15"/>
                  </a:lnTo>
                  <a:lnTo>
                    <a:pt x="1718" y="16"/>
                  </a:lnTo>
                  <a:lnTo>
                    <a:pt x="1717" y="18"/>
                  </a:lnTo>
                  <a:lnTo>
                    <a:pt x="1716" y="19"/>
                  </a:lnTo>
                  <a:lnTo>
                    <a:pt x="1714" y="20"/>
                  </a:lnTo>
                  <a:lnTo>
                    <a:pt x="1712" y="20"/>
                  </a:lnTo>
                  <a:lnTo>
                    <a:pt x="1710" y="22"/>
                  </a:lnTo>
                  <a:close/>
                  <a:moveTo>
                    <a:pt x="1647" y="22"/>
                  </a:moveTo>
                  <a:lnTo>
                    <a:pt x="1625" y="22"/>
                  </a:lnTo>
                  <a:lnTo>
                    <a:pt x="1623" y="20"/>
                  </a:lnTo>
                  <a:lnTo>
                    <a:pt x="1620" y="20"/>
                  </a:lnTo>
                  <a:lnTo>
                    <a:pt x="1619" y="19"/>
                  </a:lnTo>
                  <a:lnTo>
                    <a:pt x="1617" y="18"/>
                  </a:lnTo>
                  <a:lnTo>
                    <a:pt x="1616" y="16"/>
                  </a:lnTo>
                  <a:lnTo>
                    <a:pt x="1615" y="15"/>
                  </a:lnTo>
                  <a:lnTo>
                    <a:pt x="1615" y="12"/>
                  </a:lnTo>
                  <a:lnTo>
                    <a:pt x="1615" y="11"/>
                  </a:lnTo>
                  <a:lnTo>
                    <a:pt x="1615" y="8"/>
                  </a:lnTo>
                  <a:lnTo>
                    <a:pt x="1615" y="6"/>
                  </a:lnTo>
                  <a:lnTo>
                    <a:pt x="1616" y="4"/>
                  </a:lnTo>
                  <a:lnTo>
                    <a:pt x="1617" y="3"/>
                  </a:lnTo>
                  <a:lnTo>
                    <a:pt x="1619" y="2"/>
                  </a:lnTo>
                  <a:lnTo>
                    <a:pt x="1620" y="0"/>
                  </a:lnTo>
                  <a:lnTo>
                    <a:pt x="1623" y="0"/>
                  </a:lnTo>
                  <a:lnTo>
                    <a:pt x="1625" y="0"/>
                  </a:lnTo>
                  <a:lnTo>
                    <a:pt x="1647" y="0"/>
                  </a:lnTo>
                  <a:lnTo>
                    <a:pt x="1648" y="0"/>
                  </a:lnTo>
                  <a:lnTo>
                    <a:pt x="1651" y="0"/>
                  </a:lnTo>
                  <a:lnTo>
                    <a:pt x="1652" y="2"/>
                  </a:lnTo>
                  <a:lnTo>
                    <a:pt x="1653" y="3"/>
                  </a:lnTo>
                  <a:lnTo>
                    <a:pt x="1655" y="4"/>
                  </a:lnTo>
                  <a:lnTo>
                    <a:pt x="1656" y="6"/>
                  </a:lnTo>
                  <a:lnTo>
                    <a:pt x="1656" y="8"/>
                  </a:lnTo>
                  <a:lnTo>
                    <a:pt x="1657" y="11"/>
                  </a:lnTo>
                  <a:lnTo>
                    <a:pt x="1656" y="12"/>
                  </a:lnTo>
                  <a:lnTo>
                    <a:pt x="1656" y="15"/>
                  </a:lnTo>
                  <a:lnTo>
                    <a:pt x="1655" y="16"/>
                  </a:lnTo>
                  <a:lnTo>
                    <a:pt x="1653" y="18"/>
                  </a:lnTo>
                  <a:lnTo>
                    <a:pt x="1652" y="19"/>
                  </a:lnTo>
                  <a:lnTo>
                    <a:pt x="1651" y="20"/>
                  </a:lnTo>
                  <a:lnTo>
                    <a:pt x="1648" y="20"/>
                  </a:lnTo>
                  <a:lnTo>
                    <a:pt x="1647" y="22"/>
                  </a:lnTo>
                  <a:close/>
                  <a:moveTo>
                    <a:pt x="1583" y="22"/>
                  </a:moveTo>
                  <a:lnTo>
                    <a:pt x="1562" y="22"/>
                  </a:lnTo>
                  <a:lnTo>
                    <a:pt x="1559" y="20"/>
                  </a:lnTo>
                  <a:lnTo>
                    <a:pt x="1556" y="20"/>
                  </a:lnTo>
                  <a:lnTo>
                    <a:pt x="1555" y="19"/>
                  </a:lnTo>
                  <a:lnTo>
                    <a:pt x="1554" y="18"/>
                  </a:lnTo>
                  <a:lnTo>
                    <a:pt x="1552" y="16"/>
                  </a:lnTo>
                  <a:lnTo>
                    <a:pt x="1551" y="15"/>
                  </a:lnTo>
                  <a:lnTo>
                    <a:pt x="1551" y="12"/>
                  </a:lnTo>
                  <a:lnTo>
                    <a:pt x="1551" y="11"/>
                  </a:lnTo>
                  <a:lnTo>
                    <a:pt x="1551" y="8"/>
                  </a:lnTo>
                  <a:lnTo>
                    <a:pt x="1551" y="6"/>
                  </a:lnTo>
                  <a:lnTo>
                    <a:pt x="1552" y="4"/>
                  </a:lnTo>
                  <a:lnTo>
                    <a:pt x="1554" y="3"/>
                  </a:lnTo>
                  <a:lnTo>
                    <a:pt x="1555" y="2"/>
                  </a:lnTo>
                  <a:lnTo>
                    <a:pt x="1556" y="0"/>
                  </a:lnTo>
                  <a:lnTo>
                    <a:pt x="1559" y="0"/>
                  </a:lnTo>
                  <a:lnTo>
                    <a:pt x="1562" y="0"/>
                  </a:lnTo>
                  <a:lnTo>
                    <a:pt x="1583" y="0"/>
                  </a:lnTo>
                  <a:lnTo>
                    <a:pt x="1584" y="0"/>
                  </a:lnTo>
                  <a:lnTo>
                    <a:pt x="1587" y="0"/>
                  </a:lnTo>
                  <a:lnTo>
                    <a:pt x="1588" y="2"/>
                  </a:lnTo>
                  <a:lnTo>
                    <a:pt x="1590" y="3"/>
                  </a:lnTo>
                  <a:lnTo>
                    <a:pt x="1591" y="4"/>
                  </a:lnTo>
                  <a:lnTo>
                    <a:pt x="1592" y="6"/>
                  </a:lnTo>
                  <a:lnTo>
                    <a:pt x="1592" y="8"/>
                  </a:lnTo>
                  <a:lnTo>
                    <a:pt x="1594" y="11"/>
                  </a:lnTo>
                  <a:lnTo>
                    <a:pt x="1592" y="12"/>
                  </a:lnTo>
                  <a:lnTo>
                    <a:pt x="1592" y="15"/>
                  </a:lnTo>
                  <a:lnTo>
                    <a:pt x="1591" y="16"/>
                  </a:lnTo>
                  <a:lnTo>
                    <a:pt x="1590" y="18"/>
                  </a:lnTo>
                  <a:lnTo>
                    <a:pt x="1588" y="19"/>
                  </a:lnTo>
                  <a:lnTo>
                    <a:pt x="1587" y="20"/>
                  </a:lnTo>
                  <a:lnTo>
                    <a:pt x="1584" y="20"/>
                  </a:lnTo>
                  <a:lnTo>
                    <a:pt x="1583" y="22"/>
                  </a:lnTo>
                  <a:close/>
                  <a:moveTo>
                    <a:pt x="1519" y="22"/>
                  </a:moveTo>
                  <a:lnTo>
                    <a:pt x="1498" y="22"/>
                  </a:lnTo>
                  <a:lnTo>
                    <a:pt x="1495" y="20"/>
                  </a:lnTo>
                  <a:lnTo>
                    <a:pt x="1493" y="20"/>
                  </a:lnTo>
                  <a:lnTo>
                    <a:pt x="1491" y="19"/>
                  </a:lnTo>
                  <a:lnTo>
                    <a:pt x="1490" y="18"/>
                  </a:lnTo>
                  <a:lnTo>
                    <a:pt x="1489" y="16"/>
                  </a:lnTo>
                  <a:lnTo>
                    <a:pt x="1487" y="15"/>
                  </a:lnTo>
                  <a:lnTo>
                    <a:pt x="1487" y="12"/>
                  </a:lnTo>
                  <a:lnTo>
                    <a:pt x="1487" y="11"/>
                  </a:lnTo>
                  <a:lnTo>
                    <a:pt x="1487" y="8"/>
                  </a:lnTo>
                  <a:lnTo>
                    <a:pt x="1487" y="6"/>
                  </a:lnTo>
                  <a:lnTo>
                    <a:pt x="1489" y="4"/>
                  </a:lnTo>
                  <a:lnTo>
                    <a:pt x="1490" y="3"/>
                  </a:lnTo>
                  <a:lnTo>
                    <a:pt x="1491" y="2"/>
                  </a:lnTo>
                  <a:lnTo>
                    <a:pt x="1493" y="0"/>
                  </a:lnTo>
                  <a:lnTo>
                    <a:pt x="1495" y="0"/>
                  </a:lnTo>
                  <a:lnTo>
                    <a:pt x="1498" y="0"/>
                  </a:lnTo>
                  <a:lnTo>
                    <a:pt x="1519" y="0"/>
                  </a:lnTo>
                  <a:lnTo>
                    <a:pt x="1521" y="0"/>
                  </a:lnTo>
                  <a:lnTo>
                    <a:pt x="1523" y="0"/>
                  </a:lnTo>
                  <a:lnTo>
                    <a:pt x="1525" y="2"/>
                  </a:lnTo>
                  <a:lnTo>
                    <a:pt x="1526" y="3"/>
                  </a:lnTo>
                  <a:lnTo>
                    <a:pt x="1527" y="4"/>
                  </a:lnTo>
                  <a:lnTo>
                    <a:pt x="1529" y="6"/>
                  </a:lnTo>
                  <a:lnTo>
                    <a:pt x="1529" y="8"/>
                  </a:lnTo>
                  <a:lnTo>
                    <a:pt x="1530" y="11"/>
                  </a:lnTo>
                  <a:lnTo>
                    <a:pt x="1529" y="12"/>
                  </a:lnTo>
                  <a:lnTo>
                    <a:pt x="1529" y="15"/>
                  </a:lnTo>
                  <a:lnTo>
                    <a:pt x="1527" y="16"/>
                  </a:lnTo>
                  <a:lnTo>
                    <a:pt x="1526" y="18"/>
                  </a:lnTo>
                  <a:lnTo>
                    <a:pt x="1525" y="19"/>
                  </a:lnTo>
                  <a:lnTo>
                    <a:pt x="1523" y="20"/>
                  </a:lnTo>
                  <a:lnTo>
                    <a:pt x="1521" y="20"/>
                  </a:lnTo>
                  <a:lnTo>
                    <a:pt x="1519" y="22"/>
                  </a:lnTo>
                  <a:close/>
                  <a:moveTo>
                    <a:pt x="1455" y="22"/>
                  </a:moveTo>
                  <a:lnTo>
                    <a:pt x="1434" y="22"/>
                  </a:lnTo>
                  <a:lnTo>
                    <a:pt x="1432" y="20"/>
                  </a:lnTo>
                  <a:lnTo>
                    <a:pt x="1429" y="20"/>
                  </a:lnTo>
                  <a:lnTo>
                    <a:pt x="1428" y="19"/>
                  </a:lnTo>
                  <a:lnTo>
                    <a:pt x="1426" y="18"/>
                  </a:lnTo>
                  <a:lnTo>
                    <a:pt x="1425" y="16"/>
                  </a:lnTo>
                  <a:lnTo>
                    <a:pt x="1424" y="15"/>
                  </a:lnTo>
                  <a:lnTo>
                    <a:pt x="1424" y="12"/>
                  </a:lnTo>
                  <a:lnTo>
                    <a:pt x="1424" y="11"/>
                  </a:lnTo>
                  <a:lnTo>
                    <a:pt x="1424" y="8"/>
                  </a:lnTo>
                  <a:lnTo>
                    <a:pt x="1424" y="6"/>
                  </a:lnTo>
                  <a:lnTo>
                    <a:pt x="1425" y="4"/>
                  </a:lnTo>
                  <a:lnTo>
                    <a:pt x="1426" y="3"/>
                  </a:lnTo>
                  <a:lnTo>
                    <a:pt x="1428" y="2"/>
                  </a:lnTo>
                  <a:lnTo>
                    <a:pt x="1429" y="0"/>
                  </a:lnTo>
                  <a:lnTo>
                    <a:pt x="1432" y="0"/>
                  </a:lnTo>
                  <a:lnTo>
                    <a:pt x="1434" y="0"/>
                  </a:lnTo>
                  <a:lnTo>
                    <a:pt x="1455" y="0"/>
                  </a:lnTo>
                  <a:lnTo>
                    <a:pt x="1457" y="0"/>
                  </a:lnTo>
                  <a:lnTo>
                    <a:pt x="1459" y="0"/>
                  </a:lnTo>
                  <a:lnTo>
                    <a:pt x="1461" y="2"/>
                  </a:lnTo>
                  <a:lnTo>
                    <a:pt x="1462" y="3"/>
                  </a:lnTo>
                  <a:lnTo>
                    <a:pt x="1463" y="4"/>
                  </a:lnTo>
                  <a:lnTo>
                    <a:pt x="1465" y="6"/>
                  </a:lnTo>
                  <a:lnTo>
                    <a:pt x="1465" y="8"/>
                  </a:lnTo>
                  <a:lnTo>
                    <a:pt x="1466" y="11"/>
                  </a:lnTo>
                  <a:lnTo>
                    <a:pt x="1465" y="12"/>
                  </a:lnTo>
                  <a:lnTo>
                    <a:pt x="1465" y="15"/>
                  </a:lnTo>
                  <a:lnTo>
                    <a:pt x="1463" y="16"/>
                  </a:lnTo>
                  <a:lnTo>
                    <a:pt x="1462" y="18"/>
                  </a:lnTo>
                  <a:lnTo>
                    <a:pt x="1461" y="19"/>
                  </a:lnTo>
                  <a:lnTo>
                    <a:pt x="1459" y="20"/>
                  </a:lnTo>
                  <a:lnTo>
                    <a:pt x="1457" y="20"/>
                  </a:lnTo>
                  <a:lnTo>
                    <a:pt x="1455" y="22"/>
                  </a:lnTo>
                  <a:close/>
                  <a:moveTo>
                    <a:pt x="1392" y="22"/>
                  </a:moveTo>
                  <a:lnTo>
                    <a:pt x="1371" y="22"/>
                  </a:lnTo>
                  <a:lnTo>
                    <a:pt x="1368" y="20"/>
                  </a:lnTo>
                  <a:lnTo>
                    <a:pt x="1365" y="20"/>
                  </a:lnTo>
                  <a:lnTo>
                    <a:pt x="1364" y="19"/>
                  </a:lnTo>
                  <a:lnTo>
                    <a:pt x="1363" y="18"/>
                  </a:lnTo>
                  <a:lnTo>
                    <a:pt x="1361" y="16"/>
                  </a:lnTo>
                  <a:lnTo>
                    <a:pt x="1360" y="15"/>
                  </a:lnTo>
                  <a:lnTo>
                    <a:pt x="1360" y="12"/>
                  </a:lnTo>
                  <a:lnTo>
                    <a:pt x="1360" y="11"/>
                  </a:lnTo>
                  <a:lnTo>
                    <a:pt x="1360" y="8"/>
                  </a:lnTo>
                  <a:lnTo>
                    <a:pt x="1360" y="6"/>
                  </a:lnTo>
                  <a:lnTo>
                    <a:pt x="1361" y="4"/>
                  </a:lnTo>
                  <a:lnTo>
                    <a:pt x="1363" y="3"/>
                  </a:lnTo>
                  <a:lnTo>
                    <a:pt x="1364" y="2"/>
                  </a:lnTo>
                  <a:lnTo>
                    <a:pt x="1365" y="0"/>
                  </a:lnTo>
                  <a:lnTo>
                    <a:pt x="1368" y="0"/>
                  </a:lnTo>
                  <a:lnTo>
                    <a:pt x="1371" y="0"/>
                  </a:lnTo>
                  <a:lnTo>
                    <a:pt x="1392" y="0"/>
                  </a:lnTo>
                  <a:lnTo>
                    <a:pt x="1393" y="0"/>
                  </a:lnTo>
                  <a:lnTo>
                    <a:pt x="1396" y="0"/>
                  </a:lnTo>
                  <a:lnTo>
                    <a:pt x="1397" y="2"/>
                  </a:lnTo>
                  <a:lnTo>
                    <a:pt x="1398" y="3"/>
                  </a:lnTo>
                  <a:lnTo>
                    <a:pt x="1400" y="4"/>
                  </a:lnTo>
                  <a:lnTo>
                    <a:pt x="1401" y="6"/>
                  </a:lnTo>
                  <a:lnTo>
                    <a:pt x="1401" y="8"/>
                  </a:lnTo>
                  <a:lnTo>
                    <a:pt x="1402" y="11"/>
                  </a:lnTo>
                  <a:lnTo>
                    <a:pt x="1401" y="12"/>
                  </a:lnTo>
                  <a:lnTo>
                    <a:pt x="1401" y="15"/>
                  </a:lnTo>
                  <a:lnTo>
                    <a:pt x="1400" y="16"/>
                  </a:lnTo>
                  <a:lnTo>
                    <a:pt x="1398" y="18"/>
                  </a:lnTo>
                  <a:lnTo>
                    <a:pt x="1397" y="19"/>
                  </a:lnTo>
                  <a:lnTo>
                    <a:pt x="1396" y="20"/>
                  </a:lnTo>
                  <a:lnTo>
                    <a:pt x="1393" y="20"/>
                  </a:lnTo>
                  <a:lnTo>
                    <a:pt x="1392" y="22"/>
                  </a:lnTo>
                  <a:close/>
                  <a:moveTo>
                    <a:pt x="1328" y="22"/>
                  </a:moveTo>
                  <a:lnTo>
                    <a:pt x="1307" y="22"/>
                  </a:lnTo>
                  <a:lnTo>
                    <a:pt x="1304" y="20"/>
                  </a:lnTo>
                  <a:lnTo>
                    <a:pt x="1301" y="20"/>
                  </a:lnTo>
                  <a:lnTo>
                    <a:pt x="1300" y="19"/>
                  </a:lnTo>
                  <a:lnTo>
                    <a:pt x="1299" y="18"/>
                  </a:lnTo>
                  <a:lnTo>
                    <a:pt x="1298" y="16"/>
                  </a:lnTo>
                  <a:lnTo>
                    <a:pt x="1296" y="15"/>
                  </a:lnTo>
                  <a:lnTo>
                    <a:pt x="1296" y="12"/>
                  </a:lnTo>
                  <a:lnTo>
                    <a:pt x="1296" y="11"/>
                  </a:lnTo>
                  <a:lnTo>
                    <a:pt x="1296" y="8"/>
                  </a:lnTo>
                  <a:lnTo>
                    <a:pt x="1296" y="6"/>
                  </a:lnTo>
                  <a:lnTo>
                    <a:pt x="1298" y="4"/>
                  </a:lnTo>
                  <a:lnTo>
                    <a:pt x="1299" y="3"/>
                  </a:lnTo>
                  <a:lnTo>
                    <a:pt x="1300" y="2"/>
                  </a:lnTo>
                  <a:lnTo>
                    <a:pt x="1301" y="0"/>
                  </a:lnTo>
                  <a:lnTo>
                    <a:pt x="1304" y="0"/>
                  </a:lnTo>
                  <a:lnTo>
                    <a:pt x="1307" y="0"/>
                  </a:lnTo>
                  <a:lnTo>
                    <a:pt x="1328" y="0"/>
                  </a:lnTo>
                  <a:lnTo>
                    <a:pt x="1329" y="0"/>
                  </a:lnTo>
                  <a:lnTo>
                    <a:pt x="1332" y="0"/>
                  </a:lnTo>
                  <a:lnTo>
                    <a:pt x="1333" y="2"/>
                  </a:lnTo>
                  <a:lnTo>
                    <a:pt x="1335" y="3"/>
                  </a:lnTo>
                  <a:lnTo>
                    <a:pt x="1336" y="4"/>
                  </a:lnTo>
                  <a:lnTo>
                    <a:pt x="1337" y="6"/>
                  </a:lnTo>
                  <a:lnTo>
                    <a:pt x="1337" y="8"/>
                  </a:lnTo>
                  <a:lnTo>
                    <a:pt x="1339" y="11"/>
                  </a:lnTo>
                  <a:lnTo>
                    <a:pt x="1337" y="12"/>
                  </a:lnTo>
                  <a:lnTo>
                    <a:pt x="1337" y="15"/>
                  </a:lnTo>
                  <a:lnTo>
                    <a:pt x="1336" y="16"/>
                  </a:lnTo>
                  <a:lnTo>
                    <a:pt x="1335" y="18"/>
                  </a:lnTo>
                  <a:lnTo>
                    <a:pt x="1333" y="19"/>
                  </a:lnTo>
                  <a:lnTo>
                    <a:pt x="1332" y="20"/>
                  </a:lnTo>
                  <a:lnTo>
                    <a:pt x="1329" y="20"/>
                  </a:lnTo>
                  <a:lnTo>
                    <a:pt x="1328" y="22"/>
                  </a:lnTo>
                  <a:close/>
                  <a:moveTo>
                    <a:pt x="1264" y="22"/>
                  </a:moveTo>
                  <a:lnTo>
                    <a:pt x="1243" y="22"/>
                  </a:lnTo>
                  <a:lnTo>
                    <a:pt x="1240" y="20"/>
                  </a:lnTo>
                  <a:lnTo>
                    <a:pt x="1238" y="20"/>
                  </a:lnTo>
                  <a:lnTo>
                    <a:pt x="1236" y="19"/>
                  </a:lnTo>
                  <a:lnTo>
                    <a:pt x="1235" y="18"/>
                  </a:lnTo>
                  <a:lnTo>
                    <a:pt x="1234" y="16"/>
                  </a:lnTo>
                  <a:lnTo>
                    <a:pt x="1232" y="15"/>
                  </a:lnTo>
                  <a:lnTo>
                    <a:pt x="1232" y="12"/>
                  </a:lnTo>
                  <a:lnTo>
                    <a:pt x="1232" y="11"/>
                  </a:lnTo>
                  <a:lnTo>
                    <a:pt x="1232" y="8"/>
                  </a:lnTo>
                  <a:lnTo>
                    <a:pt x="1232" y="6"/>
                  </a:lnTo>
                  <a:lnTo>
                    <a:pt x="1234" y="4"/>
                  </a:lnTo>
                  <a:lnTo>
                    <a:pt x="1235" y="3"/>
                  </a:lnTo>
                  <a:lnTo>
                    <a:pt x="1236" y="2"/>
                  </a:lnTo>
                  <a:lnTo>
                    <a:pt x="1238" y="0"/>
                  </a:lnTo>
                  <a:lnTo>
                    <a:pt x="1240" y="0"/>
                  </a:lnTo>
                  <a:lnTo>
                    <a:pt x="1243" y="0"/>
                  </a:lnTo>
                  <a:lnTo>
                    <a:pt x="1264" y="0"/>
                  </a:lnTo>
                  <a:lnTo>
                    <a:pt x="1266" y="0"/>
                  </a:lnTo>
                  <a:lnTo>
                    <a:pt x="1268" y="0"/>
                  </a:lnTo>
                  <a:lnTo>
                    <a:pt x="1270" y="2"/>
                  </a:lnTo>
                  <a:lnTo>
                    <a:pt x="1271" y="3"/>
                  </a:lnTo>
                  <a:lnTo>
                    <a:pt x="1272" y="4"/>
                  </a:lnTo>
                  <a:lnTo>
                    <a:pt x="1274" y="6"/>
                  </a:lnTo>
                  <a:lnTo>
                    <a:pt x="1274" y="8"/>
                  </a:lnTo>
                  <a:lnTo>
                    <a:pt x="1275" y="11"/>
                  </a:lnTo>
                  <a:lnTo>
                    <a:pt x="1274" y="12"/>
                  </a:lnTo>
                  <a:lnTo>
                    <a:pt x="1274" y="15"/>
                  </a:lnTo>
                  <a:lnTo>
                    <a:pt x="1272" y="16"/>
                  </a:lnTo>
                  <a:lnTo>
                    <a:pt x="1271" y="18"/>
                  </a:lnTo>
                  <a:lnTo>
                    <a:pt x="1270" y="19"/>
                  </a:lnTo>
                  <a:lnTo>
                    <a:pt x="1268" y="20"/>
                  </a:lnTo>
                  <a:lnTo>
                    <a:pt x="1266" y="20"/>
                  </a:lnTo>
                  <a:lnTo>
                    <a:pt x="1264" y="22"/>
                  </a:lnTo>
                  <a:close/>
                  <a:moveTo>
                    <a:pt x="1201" y="22"/>
                  </a:moveTo>
                  <a:lnTo>
                    <a:pt x="1179" y="22"/>
                  </a:lnTo>
                  <a:lnTo>
                    <a:pt x="1177" y="20"/>
                  </a:lnTo>
                  <a:lnTo>
                    <a:pt x="1174" y="20"/>
                  </a:lnTo>
                  <a:lnTo>
                    <a:pt x="1173" y="19"/>
                  </a:lnTo>
                  <a:lnTo>
                    <a:pt x="1171" y="18"/>
                  </a:lnTo>
                  <a:lnTo>
                    <a:pt x="1170" y="16"/>
                  </a:lnTo>
                  <a:lnTo>
                    <a:pt x="1169" y="15"/>
                  </a:lnTo>
                  <a:lnTo>
                    <a:pt x="1169" y="12"/>
                  </a:lnTo>
                  <a:lnTo>
                    <a:pt x="1169" y="11"/>
                  </a:lnTo>
                  <a:lnTo>
                    <a:pt x="1169" y="8"/>
                  </a:lnTo>
                  <a:lnTo>
                    <a:pt x="1169" y="6"/>
                  </a:lnTo>
                  <a:lnTo>
                    <a:pt x="1170" y="4"/>
                  </a:lnTo>
                  <a:lnTo>
                    <a:pt x="1171" y="3"/>
                  </a:lnTo>
                  <a:lnTo>
                    <a:pt x="1173" y="2"/>
                  </a:lnTo>
                  <a:lnTo>
                    <a:pt x="1174" y="0"/>
                  </a:lnTo>
                  <a:lnTo>
                    <a:pt x="1177" y="0"/>
                  </a:lnTo>
                  <a:lnTo>
                    <a:pt x="1179" y="0"/>
                  </a:lnTo>
                  <a:lnTo>
                    <a:pt x="1201" y="0"/>
                  </a:lnTo>
                  <a:lnTo>
                    <a:pt x="1202" y="0"/>
                  </a:lnTo>
                  <a:lnTo>
                    <a:pt x="1205" y="0"/>
                  </a:lnTo>
                  <a:lnTo>
                    <a:pt x="1206" y="2"/>
                  </a:lnTo>
                  <a:lnTo>
                    <a:pt x="1207" y="3"/>
                  </a:lnTo>
                  <a:lnTo>
                    <a:pt x="1209" y="4"/>
                  </a:lnTo>
                  <a:lnTo>
                    <a:pt x="1210" y="6"/>
                  </a:lnTo>
                  <a:lnTo>
                    <a:pt x="1210" y="8"/>
                  </a:lnTo>
                  <a:lnTo>
                    <a:pt x="1211" y="11"/>
                  </a:lnTo>
                  <a:lnTo>
                    <a:pt x="1210" y="12"/>
                  </a:lnTo>
                  <a:lnTo>
                    <a:pt x="1210" y="15"/>
                  </a:lnTo>
                  <a:lnTo>
                    <a:pt x="1209" y="16"/>
                  </a:lnTo>
                  <a:lnTo>
                    <a:pt x="1207" y="18"/>
                  </a:lnTo>
                  <a:lnTo>
                    <a:pt x="1206" y="19"/>
                  </a:lnTo>
                  <a:lnTo>
                    <a:pt x="1205" y="20"/>
                  </a:lnTo>
                  <a:lnTo>
                    <a:pt x="1202" y="20"/>
                  </a:lnTo>
                  <a:lnTo>
                    <a:pt x="1201" y="22"/>
                  </a:lnTo>
                  <a:close/>
                  <a:moveTo>
                    <a:pt x="1137" y="22"/>
                  </a:moveTo>
                  <a:lnTo>
                    <a:pt x="1116" y="22"/>
                  </a:lnTo>
                  <a:lnTo>
                    <a:pt x="1113" y="20"/>
                  </a:lnTo>
                  <a:lnTo>
                    <a:pt x="1110" y="20"/>
                  </a:lnTo>
                  <a:lnTo>
                    <a:pt x="1109" y="19"/>
                  </a:lnTo>
                  <a:lnTo>
                    <a:pt x="1108" y="18"/>
                  </a:lnTo>
                  <a:lnTo>
                    <a:pt x="1106" y="16"/>
                  </a:lnTo>
                  <a:lnTo>
                    <a:pt x="1105" y="15"/>
                  </a:lnTo>
                  <a:lnTo>
                    <a:pt x="1105" y="12"/>
                  </a:lnTo>
                  <a:lnTo>
                    <a:pt x="1105" y="11"/>
                  </a:lnTo>
                  <a:lnTo>
                    <a:pt x="1105" y="8"/>
                  </a:lnTo>
                  <a:lnTo>
                    <a:pt x="1105" y="6"/>
                  </a:lnTo>
                  <a:lnTo>
                    <a:pt x="1106" y="4"/>
                  </a:lnTo>
                  <a:lnTo>
                    <a:pt x="1108" y="3"/>
                  </a:lnTo>
                  <a:lnTo>
                    <a:pt x="1109" y="2"/>
                  </a:lnTo>
                  <a:lnTo>
                    <a:pt x="1110" y="0"/>
                  </a:lnTo>
                  <a:lnTo>
                    <a:pt x="1113" y="0"/>
                  </a:lnTo>
                  <a:lnTo>
                    <a:pt x="1116" y="0"/>
                  </a:lnTo>
                  <a:lnTo>
                    <a:pt x="1137" y="0"/>
                  </a:lnTo>
                  <a:lnTo>
                    <a:pt x="1138" y="0"/>
                  </a:lnTo>
                  <a:lnTo>
                    <a:pt x="1141" y="0"/>
                  </a:lnTo>
                  <a:lnTo>
                    <a:pt x="1142" y="2"/>
                  </a:lnTo>
                  <a:lnTo>
                    <a:pt x="1144" y="3"/>
                  </a:lnTo>
                  <a:lnTo>
                    <a:pt x="1145" y="4"/>
                  </a:lnTo>
                  <a:lnTo>
                    <a:pt x="1146" y="6"/>
                  </a:lnTo>
                  <a:lnTo>
                    <a:pt x="1146" y="8"/>
                  </a:lnTo>
                  <a:lnTo>
                    <a:pt x="1147" y="11"/>
                  </a:lnTo>
                  <a:lnTo>
                    <a:pt x="1146" y="12"/>
                  </a:lnTo>
                  <a:lnTo>
                    <a:pt x="1146" y="15"/>
                  </a:lnTo>
                  <a:lnTo>
                    <a:pt x="1145" y="16"/>
                  </a:lnTo>
                  <a:lnTo>
                    <a:pt x="1144" y="18"/>
                  </a:lnTo>
                  <a:lnTo>
                    <a:pt x="1142" y="19"/>
                  </a:lnTo>
                  <a:lnTo>
                    <a:pt x="1141" y="20"/>
                  </a:lnTo>
                  <a:lnTo>
                    <a:pt x="1138" y="20"/>
                  </a:lnTo>
                  <a:lnTo>
                    <a:pt x="1137" y="22"/>
                  </a:lnTo>
                  <a:close/>
                  <a:moveTo>
                    <a:pt x="1073" y="22"/>
                  </a:moveTo>
                  <a:lnTo>
                    <a:pt x="1052" y="22"/>
                  </a:lnTo>
                  <a:lnTo>
                    <a:pt x="1049" y="20"/>
                  </a:lnTo>
                  <a:lnTo>
                    <a:pt x="1047" y="20"/>
                  </a:lnTo>
                  <a:lnTo>
                    <a:pt x="1045" y="19"/>
                  </a:lnTo>
                  <a:lnTo>
                    <a:pt x="1044" y="18"/>
                  </a:lnTo>
                  <a:lnTo>
                    <a:pt x="1043" y="16"/>
                  </a:lnTo>
                  <a:lnTo>
                    <a:pt x="1041" y="15"/>
                  </a:lnTo>
                  <a:lnTo>
                    <a:pt x="1041" y="12"/>
                  </a:lnTo>
                  <a:lnTo>
                    <a:pt x="1041" y="11"/>
                  </a:lnTo>
                  <a:lnTo>
                    <a:pt x="1041" y="8"/>
                  </a:lnTo>
                  <a:lnTo>
                    <a:pt x="1041" y="6"/>
                  </a:lnTo>
                  <a:lnTo>
                    <a:pt x="1043" y="4"/>
                  </a:lnTo>
                  <a:lnTo>
                    <a:pt x="1044" y="3"/>
                  </a:lnTo>
                  <a:lnTo>
                    <a:pt x="1045" y="2"/>
                  </a:lnTo>
                  <a:lnTo>
                    <a:pt x="1047" y="0"/>
                  </a:lnTo>
                  <a:lnTo>
                    <a:pt x="1049" y="0"/>
                  </a:lnTo>
                  <a:lnTo>
                    <a:pt x="1052" y="0"/>
                  </a:lnTo>
                  <a:lnTo>
                    <a:pt x="1073" y="0"/>
                  </a:lnTo>
                  <a:lnTo>
                    <a:pt x="1074" y="0"/>
                  </a:lnTo>
                  <a:lnTo>
                    <a:pt x="1077" y="0"/>
                  </a:lnTo>
                  <a:lnTo>
                    <a:pt x="1078" y="2"/>
                  </a:lnTo>
                  <a:lnTo>
                    <a:pt x="1080" y="3"/>
                  </a:lnTo>
                  <a:lnTo>
                    <a:pt x="1081" y="4"/>
                  </a:lnTo>
                  <a:lnTo>
                    <a:pt x="1082" y="6"/>
                  </a:lnTo>
                  <a:lnTo>
                    <a:pt x="1082" y="8"/>
                  </a:lnTo>
                  <a:lnTo>
                    <a:pt x="1084" y="11"/>
                  </a:lnTo>
                  <a:lnTo>
                    <a:pt x="1082" y="12"/>
                  </a:lnTo>
                  <a:lnTo>
                    <a:pt x="1082" y="15"/>
                  </a:lnTo>
                  <a:lnTo>
                    <a:pt x="1081" y="16"/>
                  </a:lnTo>
                  <a:lnTo>
                    <a:pt x="1080" y="18"/>
                  </a:lnTo>
                  <a:lnTo>
                    <a:pt x="1078" y="19"/>
                  </a:lnTo>
                  <a:lnTo>
                    <a:pt x="1077" y="20"/>
                  </a:lnTo>
                  <a:lnTo>
                    <a:pt x="1074" y="20"/>
                  </a:lnTo>
                  <a:lnTo>
                    <a:pt x="1073" y="22"/>
                  </a:lnTo>
                  <a:close/>
                  <a:moveTo>
                    <a:pt x="1009" y="22"/>
                  </a:moveTo>
                  <a:lnTo>
                    <a:pt x="988" y="22"/>
                  </a:lnTo>
                  <a:lnTo>
                    <a:pt x="986" y="20"/>
                  </a:lnTo>
                  <a:lnTo>
                    <a:pt x="983" y="20"/>
                  </a:lnTo>
                  <a:lnTo>
                    <a:pt x="982" y="19"/>
                  </a:lnTo>
                  <a:lnTo>
                    <a:pt x="980" y="18"/>
                  </a:lnTo>
                  <a:lnTo>
                    <a:pt x="979" y="16"/>
                  </a:lnTo>
                  <a:lnTo>
                    <a:pt x="978" y="15"/>
                  </a:lnTo>
                  <a:lnTo>
                    <a:pt x="978" y="12"/>
                  </a:lnTo>
                  <a:lnTo>
                    <a:pt x="978" y="11"/>
                  </a:lnTo>
                  <a:lnTo>
                    <a:pt x="978" y="8"/>
                  </a:lnTo>
                  <a:lnTo>
                    <a:pt x="978" y="6"/>
                  </a:lnTo>
                  <a:lnTo>
                    <a:pt x="979" y="4"/>
                  </a:lnTo>
                  <a:lnTo>
                    <a:pt x="980" y="3"/>
                  </a:lnTo>
                  <a:lnTo>
                    <a:pt x="982" y="2"/>
                  </a:lnTo>
                  <a:lnTo>
                    <a:pt x="983" y="0"/>
                  </a:lnTo>
                  <a:lnTo>
                    <a:pt x="986" y="0"/>
                  </a:lnTo>
                  <a:lnTo>
                    <a:pt x="988" y="0"/>
                  </a:lnTo>
                  <a:lnTo>
                    <a:pt x="1009" y="0"/>
                  </a:lnTo>
                  <a:lnTo>
                    <a:pt x="1011" y="0"/>
                  </a:lnTo>
                  <a:lnTo>
                    <a:pt x="1013" y="0"/>
                  </a:lnTo>
                  <a:lnTo>
                    <a:pt x="1015" y="2"/>
                  </a:lnTo>
                  <a:lnTo>
                    <a:pt x="1016" y="3"/>
                  </a:lnTo>
                  <a:lnTo>
                    <a:pt x="1017" y="4"/>
                  </a:lnTo>
                  <a:lnTo>
                    <a:pt x="1019" y="6"/>
                  </a:lnTo>
                  <a:lnTo>
                    <a:pt x="1019" y="8"/>
                  </a:lnTo>
                  <a:lnTo>
                    <a:pt x="1020" y="11"/>
                  </a:lnTo>
                  <a:lnTo>
                    <a:pt x="1019" y="12"/>
                  </a:lnTo>
                  <a:lnTo>
                    <a:pt x="1019" y="15"/>
                  </a:lnTo>
                  <a:lnTo>
                    <a:pt x="1017" y="16"/>
                  </a:lnTo>
                  <a:lnTo>
                    <a:pt x="1016" y="18"/>
                  </a:lnTo>
                  <a:lnTo>
                    <a:pt x="1015" y="19"/>
                  </a:lnTo>
                  <a:lnTo>
                    <a:pt x="1013" y="20"/>
                  </a:lnTo>
                  <a:lnTo>
                    <a:pt x="1011" y="20"/>
                  </a:lnTo>
                  <a:lnTo>
                    <a:pt x="1009" y="22"/>
                  </a:lnTo>
                  <a:close/>
                  <a:moveTo>
                    <a:pt x="946" y="22"/>
                  </a:moveTo>
                  <a:lnTo>
                    <a:pt x="924" y="22"/>
                  </a:lnTo>
                  <a:lnTo>
                    <a:pt x="922" y="20"/>
                  </a:lnTo>
                  <a:lnTo>
                    <a:pt x="919" y="20"/>
                  </a:lnTo>
                  <a:lnTo>
                    <a:pt x="918" y="19"/>
                  </a:lnTo>
                  <a:lnTo>
                    <a:pt x="916" y="18"/>
                  </a:lnTo>
                  <a:lnTo>
                    <a:pt x="915" y="16"/>
                  </a:lnTo>
                  <a:lnTo>
                    <a:pt x="914" y="15"/>
                  </a:lnTo>
                  <a:lnTo>
                    <a:pt x="914" y="12"/>
                  </a:lnTo>
                  <a:lnTo>
                    <a:pt x="914" y="11"/>
                  </a:lnTo>
                  <a:lnTo>
                    <a:pt x="914" y="8"/>
                  </a:lnTo>
                  <a:lnTo>
                    <a:pt x="914" y="6"/>
                  </a:lnTo>
                  <a:lnTo>
                    <a:pt x="915" y="4"/>
                  </a:lnTo>
                  <a:lnTo>
                    <a:pt x="916" y="3"/>
                  </a:lnTo>
                  <a:lnTo>
                    <a:pt x="918" y="2"/>
                  </a:lnTo>
                  <a:lnTo>
                    <a:pt x="919" y="0"/>
                  </a:lnTo>
                  <a:lnTo>
                    <a:pt x="922" y="0"/>
                  </a:lnTo>
                  <a:lnTo>
                    <a:pt x="924" y="0"/>
                  </a:lnTo>
                  <a:lnTo>
                    <a:pt x="946" y="0"/>
                  </a:lnTo>
                  <a:lnTo>
                    <a:pt x="947" y="0"/>
                  </a:lnTo>
                  <a:lnTo>
                    <a:pt x="950" y="0"/>
                  </a:lnTo>
                  <a:lnTo>
                    <a:pt x="951" y="2"/>
                  </a:lnTo>
                  <a:lnTo>
                    <a:pt x="952" y="3"/>
                  </a:lnTo>
                  <a:lnTo>
                    <a:pt x="954" y="4"/>
                  </a:lnTo>
                  <a:lnTo>
                    <a:pt x="955" y="6"/>
                  </a:lnTo>
                  <a:lnTo>
                    <a:pt x="955" y="8"/>
                  </a:lnTo>
                  <a:lnTo>
                    <a:pt x="956" y="11"/>
                  </a:lnTo>
                  <a:lnTo>
                    <a:pt x="955" y="12"/>
                  </a:lnTo>
                  <a:lnTo>
                    <a:pt x="955" y="15"/>
                  </a:lnTo>
                  <a:lnTo>
                    <a:pt x="954" y="16"/>
                  </a:lnTo>
                  <a:lnTo>
                    <a:pt x="952" y="18"/>
                  </a:lnTo>
                  <a:lnTo>
                    <a:pt x="951" y="19"/>
                  </a:lnTo>
                  <a:lnTo>
                    <a:pt x="950" y="20"/>
                  </a:lnTo>
                  <a:lnTo>
                    <a:pt x="947" y="20"/>
                  </a:lnTo>
                  <a:lnTo>
                    <a:pt x="946" y="22"/>
                  </a:lnTo>
                  <a:close/>
                  <a:moveTo>
                    <a:pt x="882" y="22"/>
                  </a:moveTo>
                  <a:lnTo>
                    <a:pt x="861" y="22"/>
                  </a:lnTo>
                  <a:lnTo>
                    <a:pt x="858" y="20"/>
                  </a:lnTo>
                  <a:lnTo>
                    <a:pt x="855" y="20"/>
                  </a:lnTo>
                  <a:lnTo>
                    <a:pt x="854" y="19"/>
                  </a:lnTo>
                  <a:lnTo>
                    <a:pt x="853" y="18"/>
                  </a:lnTo>
                  <a:lnTo>
                    <a:pt x="851" y="16"/>
                  </a:lnTo>
                  <a:lnTo>
                    <a:pt x="850" y="15"/>
                  </a:lnTo>
                  <a:lnTo>
                    <a:pt x="850" y="12"/>
                  </a:lnTo>
                  <a:lnTo>
                    <a:pt x="850" y="11"/>
                  </a:lnTo>
                  <a:lnTo>
                    <a:pt x="850" y="8"/>
                  </a:lnTo>
                  <a:lnTo>
                    <a:pt x="850" y="6"/>
                  </a:lnTo>
                  <a:lnTo>
                    <a:pt x="851" y="4"/>
                  </a:lnTo>
                  <a:lnTo>
                    <a:pt x="853" y="3"/>
                  </a:lnTo>
                  <a:lnTo>
                    <a:pt x="854" y="2"/>
                  </a:lnTo>
                  <a:lnTo>
                    <a:pt x="855" y="0"/>
                  </a:lnTo>
                  <a:lnTo>
                    <a:pt x="858" y="0"/>
                  </a:lnTo>
                  <a:lnTo>
                    <a:pt x="861" y="0"/>
                  </a:lnTo>
                  <a:lnTo>
                    <a:pt x="882" y="0"/>
                  </a:lnTo>
                  <a:lnTo>
                    <a:pt x="883" y="0"/>
                  </a:lnTo>
                  <a:lnTo>
                    <a:pt x="886" y="0"/>
                  </a:lnTo>
                  <a:lnTo>
                    <a:pt x="887" y="2"/>
                  </a:lnTo>
                  <a:lnTo>
                    <a:pt x="889" y="3"/>
                  </a:lnTo>
                  <a:lnTo>
                    <a:pt x="890" y="4"/>
                  </a:lnTo>
                  <a:lnTo>
                    <a:pt x="891" y="6"/>
                  </a:lnTo>
                  <a:lnTo>
                    <a:pt x="891" y="8"/>
                  </a:lnTo>
                  <a:lnTo>
                    <a:pt x="893" y="11"/>
                  </a:lnTo>
                  <a:lnTo>
                    <a:pt x="891" y="12"/>
                  </a:lnTo>
                  <a:lnTo>
                    <a:pt x="891" y="15"/>
                  </a:lnTo>
                  <a:lnTo>
                    <a:pt x="890" y="16"/>
                  </a:lnTo>
                  <a:lnTo>
                    <a:pt x="889" y="18"/>
                  </a:lnTo>
                  <a:lnTo>
                    <a:pt x="887" y="19"/>
                  </a:lnTo>
                  <a:lnTo>
                    <a:pt x="886" y="20"/>
                  </a:lnTo>
                  <a:lnTo>
                    <a:pt x="883" y="20"/>
                  </a:lnTo>
                  <a:lnTo>
                    <a:pt x="882" y="22"/>
                  </a:lnTo>
                  <a:close/>
                  <a:moveTo>
                    <a:pt x="818" y="22"/>
                  </a:moveTo>
                  <a:lnTo>
                    <a:pt x="797" y="22"/>
                  </a:lnTo>
                  <a:lnTo>
                    <a:pt x="794" y="20"/>
                  </a:lnTo>
                  <a:lnTo>
                    <a:pt x="792" y="20"/>
                  </a:lnTo>
                  <a:lnTo>
                    <a:pt x="790" y="19"/>
                  </a:lnTo>
                  <a:lnTo>
                    <a:pt x="789" y="18"/>
                  </a:lnTo>
                  <a:lnTo>
                    <a:pt x="788" y="16"/>
                  </a:lnTo>
                  <a:lnTo>
                    <a:pt x="786" y="15"/>
                  </a:lnTo>
                  <a:lnTo>
                    <a:pt x="786" y="12"/>
                  </a:lnTo>
                  <a:lnTo>
                    <a:pt x="786" y="11"/>
                  </a:lnTo>
                  <a:lnTo>
                    <a:pt x="786" y="8"/>
                  </a:lnTo>
                  <a:lnTo>
                    <a:pt x="786" y="6"/>
                  </a:lnTo>
                  <a:lnTo>
                    <a:pt x="788" y="4"/>
                  </a:lnTo>
                  <a:lnTo>
                    <a:pt x="789" y="3"/>
                  </a:lnTo>
                  <a:lnTo>
                    <a:pt x="790" y="2"/>
                  </a:lnTo>
                  <a:lnTo>
                    <a:pt x="792" y="0"/>
                  </a:lnTo>
                  <a:lnTo>
                    <a:pt x="794" y="0"/>
                  </a:lnTo>
                  <a:lnTo>
                    <a:pt x="797" y="0"/>
                  </a:lnTo>
                  <a:lnTo>
                    <a:pt x="818" y="0"/>
                  </a:lnTo>
                  <a:lnTo>
                    <a:pt x="820" y="0"/>
                  </a:lnTo>
                  <a:lnTo>
                    <a:pt x="822" y="0"/>
                  </a:lnTo>
                  <a:lnTo>
                    <a:pt x="824" y="2"/>
                  </a:lnTo>
                  <a:lnTo>
                    <a:pt x="825" y="3"/>
                  </a:lnTo>
                  <a:lnTo>
                    <a:pt x="826" y="4"/>
                  </a:lnTo>
                  <a:lnTo>
                    <a:pt x="828" y="6"/>
                  </a:lnTo>
                  <a:lnTo>
                    <a:pt x="828" y="8"/>
                  </a:lnTo>
                  <a:lnTo>
                    <a:pt x="829" y="11"/>
                  </a:lnTo>
                  <a:lnTo>
                    <a:pt x="828" y="12"/>
                  </a:lnTo>
                  <a:lnTo>
                    <a:pt x="828" y="15"/>
                  </a:lnTo>
                  <a:lnTo>
                    <a:pt x="826" y="16"/>
                  </a:lnTo>
                  <a:lnTo>
                    <a:pt x="825" y="18"/>
                  </a:lnTo>
                  <a:lnTo>
                    <a:pt x="824" y="19"/>
                  </a:lnTo>
                  <a:lnTo>
                    <a:pt x="822" y="20"/>
                  </a:lnTo>
                  <a:lnTo>
                    <a:pt x="820" y="20"/>
                  </a:lnTo>
                  <a:lnTo>
                    <a:pt x="818" y="22"/>
                  </a:lnTo>
                  <a:close/>
                  <a:moveTo>
                    <a:pt x="755" y="22"/>
                  </a:moveTo>
                  <a:lnTo>
                    <a:pt x="733" y="22"/>
                  </a:lnTo>
                  <a:lnTo>
                    <a:pt x="731" y="20"/>
                  </a:lnTo>
                  <a:lnTo>
                    <a:pt x="728" y="20"/>
                  </a:lnTo>
                  <a:lnTo>
                    <a:pt x="727" y="19"/>
                  </a:lnTo>
                  <a:lnTo>
                    <a:pt x="725" y="18"/>
                  </a:lnTo>
                  <a:lnTo>
                    <a:pt x="724" y="16"/>
                  </a:lnTo>
                  <a:lnTo>
                    <a:pt x="723" y="15"/>
                  </a:lnTo>
                  <a:lnTo>
                    <a:pt x="723" y="12"/>
                  </a:lnTo>
                  <a:lnTo>
                    <a:pt x="723" y="11"/>
                  </a:lnTo>
                  <a:lnTo>
                    <a:pt x="723" y="8"/>
                  </a:lnTo>
                  <a:lnTo>
                    <a:pt x="723" y="6"/>
                  </a:lnTo>
                  <a:lnTo>
                    <a:pt x="724" y="4"/>
                  </a:lnTo>
                  <a:lnTo>
                    <a:pt x="725" y="3"/>
                  </a:lnTo>
                  <a:lnTo>
                    <a:pt x="727" y="2"/>
                  </a:lnTo>
                  <a:lnTo>
                    <a:pt x="728" y="0"/>
                  </a:lnTo>
                  <a:lnTo>
                    <a:pt x="731" y="0"/>
                  </a:lnTo>
                  <a:lnTo>
                    <a:pt x="733" y="0"/>
                  </a:lnTo>
                  <a:lnTo>
                    <a:pt x="755" y="0"/>
                  </a:lnTo>
                  <a:lnTo>
                    <a:pt x="756" y="0"/>
                  </a:lnTo>
                  <a:lnTo>
                    <a:pt x="758" y="0"/>
                  </a:lnTo>
                  <a:lnTo>
                    <a:pt x="760" y="2"/>
                  </a:lnTo>
                  <a:lnTo>
                    <a:pt x="761" y="3"/>
                  </a:lnTo>
                  <a:lnTo>
                    <a:pt x="762" y="4"/>
                  </a:lnTo>
                  <a:lnTo>
                    <a:pt x="764" y="6"/>
                  </a:lnTo>
                  <a:lnTo>
                    <a:pt x="764" y="8"/>
                  </a:lnTo>
                  <a:lnTo>
                    <a:pt x="765" y="11"/>
                  </a:lnTo>
                  <a:lnTo>
                    <a:pt x="764" y="12"/>
                  </a:lnTo>
                  <a:lnTo>
                    <a:pt x="764" y="15"/>
                  </a:lnTo>
                  <a:lnTo>
                    <a:pt x="762" y="16"/>
                  </a:lnTo>
                  <a:lnTo>
                    <a:pt x="761" y="18"/>
                  </a:lnTo>
                  <a:lnTo>
                    <a:pt x="760" y="19"/>
                  </a:lnTo>
                  <a:lnTo>
                    <a:pt x="758" y="20"/>
                  </a:lnTo>
                  <a:lnTo>
                    <a:pt x="756" y="20"/>
                  </a:lnTo>
                  <a:lnTo>
                    <a:pt x="755" y="22"/>
                  </a:lnTo>
                  <a:close/>
                  <a:moveTo>
                    <a:pt x="691" y="22"/>
                  </a:moveTo>
                  <a:lnTo>
                    <a:pt x="670" y="22"/>
                  </a:lnTo>
                  <a:lnTo>
                    <a:pt x="667" y="20"/>
                  </a:lnTo>
                  <a:lnTo>
                    <a:pt x="664" y="20"/>
                  </a:lnTo>
                  <a:lnTo>
                    <a:pt x="663" y="19"/>
                  </a:lnTo>
                  <a:lnTo>
                    <a:pt x="662" y="18"/>
                  </a:lnTo>
                  <a:lnTo>
                    <a:pt x="660" y="16"/>
                  </a:lnTo>
                  <a:lnTo>
                    <a:pt x="659" y="15"/>
                  </a:lnTo>
                  <a:lnTo>
                    <a:pt x="659" y="12"/>
                  </a:lnTo>
                  <a:lnTo>
                    <a:pt x="659" y="11"/>
                  </a:lnTo>
                  <a:lnTo>
                    <a:pt x="659" y="8"/>
                  </a:lnTo>
                  <a:lnTo>
                    <a:pt x="659" y="6"/>
                  </a:lnTo>
                  <a:lnTo>
                    <a:pt x="660" y="4"/>
                  </a:lnTo>
                  <a:lnTo>
                    <a:pt x="662" y="3"/>
                  </a:lnTo>
                  <a:lnTo>
                    <a:pt x="663" y="2"/>
                  </a:lnTo>
                  <a:lnTo>
                    <a:pt x="664" y="0"/>
                  </a:lnTo>
                  <a:lnTo>
                    <a:pt x="667" y="0"/>
                  </a:lnTo>
                  <a:lnTo>
                    <a:pt x="670" y="0"/>
                  </a:lnTo>
                  <a:lnTo>
                    <a:pt x="691" y="0"/>
                  </a:lnTo>
                  <a:lnTo>
                    <a:pt x="692" y="0"/>
                  </a:lnTo>
                  <a:lnTo>
                    <a:pt x="695" y="0"/>
                  </a:lnTo>
                  <a:lnTo>
                    <a:pt x="696" y="2"/>
                  </a:lnTo>
                  <a:lnTo>
                    <a:pt x="697" y="3"/>
                  </a:lnTo>
                  <a:lnTo>
                    <a:pt x="699" y="4"/>
                  </a:lnTo>
                  <a:lnTo>
                    <a:pt x="700" y="6"/>
                  </a:lnTo>
                  <a:lnTo>
                    <a:pt x="700" y="8"/>
                  </a:lnTo>
                  <a:lnTo>
                    <a:pt x="701" y="11"/>
                  </a:lnTo>
                  <a:lnTo>
                    <a:pt x="700" y="12"/>
                  </a:lnTo>
                  <a:lnTo>
                    <a:pt x="700" y="15"/>
                  </a:lnTo>
                  <a:lnTo>
                    <a:pt x="699" y="16"/>
                  </a:lnTo>
                  <a:lnTo>
                    <a:pt x="697" y="18"/>
                  </a:lnTo>
                  <a:lnTo>
                    <a:pt x="696" y="19"/>
                  </a:lnTo>
                  <a:lnTo>
                    <a:pt x="695" y="20"/>
                  </a:lnTo>
                  <a:lnTo>
                    <a:pt x="692" y="20"/>
                  </a:lnTo>
                  <a:lnTo>
                    <a:pt x="691" y="22"/>
                  </a:lnTo>
                  <a:close/>
                  <a:moveTo>
                    <a:pt x="627" y="22"/>
                  </a:moveTo>
                  <a:lnTo>
                    <a:pt x="606" y="22"/>
                  </a:lnTo>
                  <a:lnTo>
                    <a:pt x="603" y="20"/>
                  </a:lnTo>
                  <a:lnTo>
                    <a:pt x="600" y="20"/>
                  </a:lnTo>
                  <a:lnTo>
                    <a:pt x="599" y="19"/>
                  </a:lnTo>
                  <a:lnTo>
                    <a:pt x="598" y="18"/>
                  </a:lnTo>
                  <a:lnTo>
                    <a:pt x="597" y="16"/>
                  </a:lnTo>
                  <a:lnTo>
                    <a:pt x="595" y="15"/>
                  </a:lnTo>
                  <a:lnTo>
                    <a:pt x="595" y="12"/>
                  </a:lnTo>
                  <a:lnTo>
                    <a:pt x="595" y="11"/>
                  </a:lnTo>
                  <a:lnTo>
                    <a:pt x="595" y="8"/>
                  </a:lnTo>
                  <a:lnTo>
                    <a:pt x="595" y="6"/>
                  </a:lnTo>
                  <a:lnTo>
                    <a:pt x="597" y="4"/>
                  </a:lnTo>
                  <a:lnTo>
                    <a:pt x="598" y="3"/>
                  </a:lnTo>
                  <a:lnTo>
                    <a:pt x="599" y="2"/>
                  </a:lnTo>
                  <a:lnTo>
                    <a:pt x="600" y="0"/>
                  </a:lnTo>
                  <a:lnTo>
                    <a:pt x="603" y="0"/>
                  </a:lnTo>
                  <a:lnTo>
                    <a:pt x="606" y="0"/>
                  </a:lnTo>
                  <a:lnTo>
                    <a:pt x="627" y="0"/>
                  </a:lnTo>
                  <a:lnTo>
                    <a:pt x="628" y="0"/>
                  </a:lnTo>
                  <a:lnTo>
                    <a:pt x="631" y="0"/>
                  </a:lnTo>
                  <a:lnTo>
                    <a:pt x="632" y="2"/>
                  </a:lnTo>
                  <a:lnTo>
                    <a:pt x="634" y="3"/>
                  </a:lnTo>
                  <a:lnTo>
                    <a:pt x="635" y="4"/>
                  </a:lnTo>
                  <a:lnTo>
                    <a:pt x="636" y="6"/>
                  </a:lnTo>
                  <a:lnTo>
                    <a:pt x="636" y="8"/>
                  </a:lnTo>
                  <a:lnTo>
                    <a:pt x="638" y="11"/>
                  </a:lnTo>
                  <a:lnTo>
                    <a:pt x="636" y="12"/>
                  </a:lnTo>
                  <a:lnTo>
                    <a:pt x="636" y="15"/>
                  </a:lnTo>
                  <a:lnTo>
                    <a:pt x="635" y="16"/>
                  </a:lnTo>
                  <a:lnTo>
                    <a:pt x="634" y="18"/>
                  </a:lnTo>
                  <a:lnTo>
                    <a:pt x="632" y="19"/>
                  </a:lnTo>
                  <a:lnTo>
                    <a:pt x="631" y="20"/>
                  </a:lnTo>
                  <a:lnTo>
                    <a:pt x="628" y="20"/>
                  </a:lnTo>
                  <a:lnTo>
                    <a:pt x="627" y="22"/>
                  </a:lnTo>
                  <a:close/>
                  <a:moveTo>
                    <a:pt x="563" y="22"/>
                  </a:moveTo>
                  <a:lnTo>
                    <a:pt x="542" y="22"/>
                  </a:lnTo>
                  <a:lnTo>
                    <a:pt x="539" y="20"/>
                  </a:lnTo>
                  <a:lnTo>
                    <a:pt x="537" y="20"/>
                  </a:lnTo>
                  <a:lnTo>
                    <a:pt x="535" y="19"/>
                  </a:lnTo>
                  <a:lnTo>
                    <a:pt x="534" y="18"/>
                  </a:lnTo>
                  <a:lnTo>
                    <a:pt x="533" y="16"/>
                  </a:lnTo>
                  <a:lnTo>
                    <a:pt x="531" y="15"/>
                  </a:lnTo>
                  <a:lnTo>
                    <a:pt x="531" y="12"/>
                  </a:lnTo>
                  <a:lnTo>
                    <a:pt x="531" y="11"/>
                  </a:lnTo>
                  <a:lnTo>
                    <a:pt x="531" y="8"/>
                  </a:lnTo>
                  <a:lnTo>
                    <a:pt x="531" y="6"/>
                  </a:lnTo>
                  <a:lnTo>
                    <a:pt x="533" y="4"/>
                  </a:lnTo>
                  <a:lnTo>
                    <a:pt x="534" y="3"/>
                  </a:lnTo>
                  <a:lnTo>
                    <a:pt x="535" y="2"/>
                  </a:lnTo>
                  <a:lnTo>
                    <a:pt x="537" y="0"/>
                  </a:lnTo>
                  <a:lnTo>
                    <a:pt x="539" y="0"/>
                  </a:lnTo>
                  <a:lnTo>
                    <a:pt x="542" y="0"/>
                  </a:lnTo>
                  <a:lnTo>
                    <a:pt x="563" y="0"/>
                  </a:lnTo>
                  <a:lnTo>
                    <a:pt x="565" y="0"/>
                  </a:lnTo>
                  <a:lnTo>
                    <a:pt x="567" y="0"/>
                  </a:lnTo>
                  <a:lnTo>
                    <a:pt x="569" y="2"/>
                  </a:lnTo>
                  <a:lnTo>
                    <a:pt x="570" y="3"/>
                  </a:lnTo>
                  <a:lnTo>
                    <a:pt x="571" y="4"/>
                  </a:lnTo>
                  <a:lnTo>
                    <a:pt x="573" y="6"/>
                  </a:lnTo>
                  <a:lnTo>
                    <a:pt x="573" y="8"/>
                  </a:lnTo>
                  <a:lnTo>
                    <a:pt x="574" y="11"/>
                  </a:lnTo>
                  <a:lnTo>
                    <a:pt x="573" y="12"/>
                  </a:lnTo>
                  <a:lnTo>
                    <a:pt x="573" y="15"/>
                  </a:lnTo>
                  <a:lnTo>
                    <a:pt x="571" y="16"/>
                  </a:lnTo>
                  <a:lnTo>
                    <a:pt x="570" y="18"/>
                  </a:lnTo>
                  <a:lnTo>
                    <a:pt x="569" y="19"/>
                  </a:lnTo>
                  <a:lnTo>
                    <a:pt x="567" y="20"/>
                  </a:lnTo>
                  <a:lnTo>
                    <a:pt x="565" y="20"/>
                  </a:lnTo>
                  <a:lnTo>
                    <a:pt x="563" y="22"/>
                  </a:lnTo>
                  <a:close/>
                  <a:moveTo>
                    <a:pt x="500" y="22"/>
                  </a:moveTo>
                  <a:lnTo>
                    <a:pt x="478" y="22"/>
                  </a:lnTo>
                  <a:lnTo>
                    <a:pt x="476" y="20"/>
                  </a:lnTo>
                  <a:lnTo>
                    <a:pt x="473" y="20"/>
                  </a:lnTo>
                  <a:lnTo>
                    <a:pt x="472" y="19"/>
                  </a:lnTo>
                  <a:lnTo>
                    <a:pt x="470" y="18"/>
                  </a:lnTo>
                  <a:lnTo>
                    <a:pt x="469" y="16"/>
                  </a:lnTo>
                  <a:lnTo>
                    <a:pt x="468" y="15"/>
                  </a:lnTo>
                  <a:lnTo>
                    <a:pt x="468" y="12"/>
                  </a:lnTo>
                  <a:lnTo>
                    <a:pt x="468" y="11"/>
                  </a:lnTo>
                  <a:lnTo>
                    <a:pt x="468" y="8"/>
                  </a:lnTo>
                  <a:lnTo>
                    <a:pt x="468" y="6"/>
                  </a:lnTo>
                  <a:lnTo>
                    <a:pt x="469" y="4"/>
                  </a:lnTo>
                  <a:lnTo>
                    <a:pt x="470" y="3"/>
                  </a:lnTo>
                  <a:lnTo>
                    <a:pt x="472" y="2"/>
                  </a:lnTo>
                  <a:lnTo>
                    <a:pt x="473" y="0"/>
                  </a:lnTo>
                  <a:lnTo>
                    <a:pt x="476" y="0"/>
                  </a:lnTo>
                  <a:lnTo>
                    <a:pt x="478" y="0"/>
                  </a:lnTo>
                  <a:lnTo>
                    <a:pt x="500" y="0"/>
                  </a:lnTo>
                  <a:lnTo>
                    <a:pt x="501" y="0"/>
                  </a:lnTo>
                  <a:lnTo>
                    <a:pt x="504" y="0"/>
                  </a:lnTo>
                  <a:lnTo>
                    <a:pt x="505" y="2"/>
                  </a:lnTo>
                  <a:lnTo>
                    <a:pt x="506" y="3"/>
                  </a:lnTo>
                  <a:lnTo>
                    <a:pt x="508" y="4"/>
                  </a:lnTo>
                  <a:lnTo>
                    <a:pt x="509" y="6"/>
                  </a:lnTo>
                  <a:lnTo>
                    <a:pt x="509" y="8"/>
                  </a:lnTo>
                  <a:lnTo>
                    <a:pt x="510" y="11"/>
                  </a:lnTo>
                  <a:lnTo>
                    <a:pt x="509" y="12"/>
                  </a:lnTo>
                  <a:lnTo>
                    <a:pt x="509" y="15"/>
                  </a:lnTo>
                  <a:lnTo>
                    <a:pt x="508" y="16"/>
                  </a:lnTo>
                  <a:lnTo>
                    <a:pt x="506" y="18"/>
                  </a:lnTo>
                  <a:lnTo>
                    <a:pt x="505" y="19"/>
                  </a:lnTo>
                  <a:lnTo>
                    <a:pt x="504" y="20"/>
                  </a:lnTo>
                  <a:lnTo>
                    <a:pt x="501" y="20"/>
                  </a:lnTo>
                  <a:lnTo>
                    <a:pt x="500" y="22"/>
                  </a:lnTo>
                  <a:close/>
                  <a:moveTo>
                    <a:pt x="436" y="22"/>
                  </a:moveTo>
                  <a:lnTo>
                    <a:pt x="415" y="22"/>
                  </a:lnTo>
                  <a:lnTo>
                    <a:pt x="412" y="20"/>
                  </a:lnTo>
                  <a:lnTo>
                    <a:pt x="409" y="20"/>
                  </a:lnTo>
                  <a:lnTo>
                    <a:pt x="408" y="19"/>
                  </a:lnTo>
                  <a:lnTo>
                    <a:pt x="407" y="18"/>
                  </a:lnTo>
                  <a:lnTo>
                    <a:pt x="405" y="16"/>
                  </a:lnTo>
                  <a:lnTo>
                    <a:pt x="404" y="15"/>
                  </a:lnTo>
                  <a:lnTo>
                    <a:pt x="404" y="12"/>
                  </a:lnTo>
                  <a:lnTo>
                    <a:pt x="404" y="11"/>
                  </a:lnTo>
                  <a:lnTo>
                    <a:pt x="404" y="8"/>
                  </a:lnTo>
                  <a:lnTo>
                    <a:pt x="404" y="6"/>
                  </a:lnTo>
                  <a:lnTo>
                    <a:pt x="405" y="4"/>
                  </a:lnTo>
                  <a:lnTo>
                    <a:pt x="407" y="3"/>
                  </a:lnTo>
                  <a:lnTo>
                    <a:pt x="408" y="2"/>
                  </a:lnTo>
                  <a:lnTo>
                    <a:pt x="409" y="0"/>
                  </a:lnTo>
                  <a:lnTo>
                    <a:pt x="412" y="0"/>
                  </a:lnTo>
                  <a:lnTo>
                    <a:pt x="415" y="0"/>
                  </a:lnTo>
                  <a:lnTo>
                    <a:pt x="436" y="0"/>
                  </a:lnTo>
                  <a:lnTo>
                    <a:pt x="437" y="0"/>
                  </a:lnTo>
                  <a:lnTo>
                    <a:pt x="440" y="0"/>
                  </a:lnTo>
                  <a:lnTo>
                    <a:pt x="441" y="2"/>
                  </a:lnTo>
                  <a:lnTo>
                    <a:pt x="443" y="3"/>
                  </a:lnTo>
                  <a:lnTo>
                    <a:pt x="444" y="4"/>
                  </a:lnTo>
                  <a:lnTo>
                    <a:pt x="445" y="6"/>
                  </a:lnTo>
                  <a:lnTo>
                    <a:pt x="445" y="8"/>
                  </a:lnTo>
                  <a:lnTo>
                    <a:pt x="446" y="11"/>
                  </a:lnTo>
                  <a:lnTo>
                    <a:pt x="445" y="12"/>
                  </a:lnTo>
                  <a:lnTo>
                    <a:pt x="445" y="15"/>
                  </a:lnTo>
                  <a:lnTo>
                    <a:pt x="444" y="16"/>
                  </a:lnTo>
                  <a:lnTo>
                    <a:pt x="443" y="18"/>
                  </a:lnTo>
                  <a:lnTo>
                    <a:pt x="441" y="19"/>
                  </a:lnTo>
                  <a:lnTo>
                    <a:pt x="440" y="20"/>
                  </a:lnTo>
                  <a:lnTo>
                    <a:pt x="437" y="20"/>
                  </a:lnTo>
                  <a:lnTo>
                    <a:pt x="436" y="22"/>
                  </a:lnTo>
                  <a:close/>
                  <a:moveTo>
                    <a:pt x="372" y="22"/>
                  </a:moveTo>
                  <a:lnTo>
                    <a:pt x="351" y="22"/>
                  </a:lnTo>
                  <a:lnTo>
                    <a:pt x="348" y="20"/>
                  </a:lnTo>
                  <a:lnTo>
                    <a:pt x="346" y="20"/>
                  </a:lnTo>
                  <a:lnTo>
                    <a:pt x="344" y="19"/>
                  </a:lnTo>
                  <a:lnTo>
                    <a:pt x="343" y="18"/>
                  </a:lnTo>
                  <a:lnTo>
                    <a:pt x="342" y="16"/>
                  </a:lnTo>
                  <a:lnTo>
                    <a:pt x="340" y="15"/>
                  </a:lnTo>
                  <a:lnTo>
                    <a:pt x="340" y="12"/>
                  </a:lnTo>
                  <a:lnTo>
                    <a:pt x="340" y="11"/>
                  </a:lnTo>
                  <a:lnTo>
                    <a:pt x="340" y="8"/>
                  </a:lnTo>
                  <a:lnTo>
                    <a:pt x="340" y="6"/>
                  </a:lnTo>
                  <a:lnTo>
                    <a:pt x="342" y="4"/>
                  </a:lnTo>
                  <a:lnTo>
                    <a:pt x="343" y="3"/>
                  </a:lnTo>
                  <a:lnTo>
                    <a:pt x="344" y="2"/>
                  </a:lnTo>
                  <a:lnTo>
                    <a:pt x="346" y="0"/>
                  </a:lnTo>
                  <a:lnTo>
                    <a:pt x="348" y="0"/>
                  </a:lnTo>
                  <a:lnTo>
                    <a:pt x="351" y="0"/>
                  </a:lnTo>
                  <a:lnTo>
                    <a:pt x="372" y="0"/>
                  </a:lnTo>
                  <a:lnTo>
                    <a:pt x="373" y="0"/>
                  </a:lnTo>
                  <a:lnTo>
                    <a:pt x="376" y="0"/>
                  </a:lnTo>
                  <a:lnTo>
                    <a:pt x="377" y="2"/>
                  </a:lnTo>
                  <a:lnTo>
                    <a:pt x="379" y="3"/>
                  </a:lnTo>
                  <a:lnTo>
                    <a:pt x="380" y="4"/>
                  </a:lnTo>
                  <a:lnTo>
                    <a:pt x="381" y="6"/>
                  </a:lnTo>
                  <a:lnTo>
                    <a:pt x="381" y="8"/>
                  </a:lnTo>
                  <a:lnTo>
                    <a:pt x="383" y="11"/>
                  </a:lnTo>
                  <a:lnTo>
                    <a:pt x="381" y="12"/>
                  </a:lnTo>
                  <a:lnTo>
                    <a:pt x="381" y="15"/>
                  </a:lnTo>
                  <a:lnTo>
                    <a:pt x="380" y="16"/>
                  </a:lnTo>
                  <a:lnTo>
                    <a:pt x="379" y="18"/>
                  </a:lnTo>
                  <a:lnTo>
                    <a:pt x="377" y="19"/>
                  </a:lnTo>
                  <a:lnTo>
                    <a:pt x="376" y="20"/>
                  </a:lnTo>
                  <a:lnTo>
                    <a:pt x="373" y="20"/>
                  </a:lnTo>
                  <a:lnTo>
                    <a:pt x="372" y="22"/>
                  </a:lnTo>
                  <a:close/>
                  <a:moveTo>
                    <a:pt x="308" y="22"/>
                  </a:moveTo>
                  <a:lnTo>
                    <a:pt x="287" y="22"/>
                  </a:lnTo>
                  <a:lnTo>
                    <a:pt x="285" y="20"/>
                  </a:lnTo>
                  <a:lnTo>
                    <a:pt x="282" y="20"/>
                  </a:lnTo>
                  <a:lnTo>
                    <a:pt x="281" y="19"/>
                  </a:lnTo>
                  <a:lnTo>
                    <a:pt x="279" y="18"/>
                  </a:lnTo>
                  <a:lnTo>
                    <a:pt x="278" y="16"/>
                  </a:lnTo>
                  <a:lnTo>
                    <a:pt x="277" y="15"/>
                  </a:lnTo>
                  <a:lnTo>
                    <a:pt x="277" y="12"/>
                  </a:lnTo>
                  <a:lnTo>
                    <a:pt x="277" y="11"/>
                  </a:lnTo>
                  <a:lnTo>
                    <a:pt x="277" y="8"/>
                  </a:lnTo>
                  <a:lnTo>
                    <a:pt x="277" y="6"/>
                  </a:lnTo>
                  <a:lnTo>
                    <a:pt x="278" y="4"/>
                  </a:lnTo>
                  <a:lnTo>
                    <a:pt x="279" y="3"/>
                  </a:lnTo>
                  <a:lnTo>
                    <a:pt x="281" y="2"/>
                  </a:lnTo>
                  <a:lnTo>
                    <a:pt x="282" y="0"/>
                  </a:lnTo>
                  <a:lnTo>
                    <a:pt x="285" y="0"/>
                  </a:lnTo>
                  <a:lnTo>
                    <a:pt x="287" y="0"/>
                  </a:lnTo>
                  <a:lnTo>
                    <a:pt x="308" y="0"/>
                  </a:lnTo>
                  <a:lnTo>
                    <a:pt x="310" y="0"/>
                  </a:lnTo>
                  <a:lnTo>
                    <a:pt x="312" y="0"/>
                  </a:lnTo>
                  <a:lnTo>
                    <a:pt x="314" y="2"/>
                  </a:lnTo>
                  <a:lnTo>
                    <a:pt x="315" y="3"/>
                  </a:lnTo>
                  <a:lnTo>
                    <a:pt x="316" y="4"/>
                  </a:lnTo>
                  <a:lnTo>
                    <a:pt x="318" y="6"/>
                  </a:lnTo>
                  <a:lnTo>
                    <a:pt x="318" y="8"/>
                  </a:lnTo>
                  <a:lnTo>
                    <a:pt x="319" y="11"/>
                  </a:lnTo>
                  <a:lnTo>
                    <a:pt x="318" y="12"/>
                  </a:lnTo>
                  <a:lnTo>
                    <a:pt x="318" y="15"/>
                  </a:lnTo>
                  <a:lnTo>
                    <a:pt x="316" y="16"/>
                  </a:lnTo>
                  <a:lnTo>
                    <a:pt x="315" y="18"/>
                  </a:lnTo>
                  <a:lnTo>
                    <a:pt x="314" y="19"/>
                  </a:lnTo>
                  <a:lnTo>
                    <a:pt x="312" y="20"/>
                  </a:lnTo>
                  <a:lnTo>
                    <a:pt x="310" y="20"/>
                  </a:lnTo>
                  <a:lnTo>
                    <a:pt x="308" y="22"/>
                  </a:lnTo>
                  <a:close/>
                  <a:moveTo>
                    <a:pt x="245" y="22"/>
                  </a:moveTo>
                  <a:lnTo>
                    <a:pt x="223" y="22"/>
                  </a:lnTo>
                  <a:lnTo>
                    <a:pt x="221" y="20"/>
                  </a:lnTo>
                  <a:lnTo>
                    <a:pt x="218" y="20"/>
                  </a:lnTo>
                  <a:lnTo>
                    <a:pt x="217" y="19"/>
                  </a:lnTo>
                  <a:lnTo>
                    <a:pt x="215" y="18"/>
                  </a:lnTo>
                  <a:lnTo>
                    <a:pt x="214" y="16"/>
                  </a:lnTo>
                  <a:lnTo>
                    <a:pt x="213" y="15"/>
                  </a:lnTo>
                  <a:lnTo>
                    <a:pt x="213" y="12"/>
                  </a:lnTo>
                  <a:lnTo>
                    <a:pt x="213" y="11"/>
                  </a:lnTo>
                  <a:lnTo>
                    <a:pt x="213" y="8"/>
                  </a:lnTo>
                  <a:lnTo>
                    <a:pt x="213" y="6"/>
                  </a:lnTo>
                  <a:lnTo>
                    <a:pt x="214" y="4"/>
                  </a:lnTo>
                  <a:lnTo>
                    <a:pt x="215" y="3"/>
                  </a:lnTo>
                  <a:lnTo>
                    <a:pt x="217" y="2"/>
                  </a:lnTo>
                  <a:lnTo>
                    <a:pt x="218" y="0"/>
                  </a:lnTo>
                  <a:lnTo>
                    <a:pt x="221" y="0"/>
                  </a:lnTo>
                  <a:lnTo>
                    <a:pt x="223" y="0"/>
                  </a:lnTo>
                  <a:lnTo>
                    <a:pt x="245" y="0"/>
                  </a:lnTo>
                  <a:lnTo>
                    <a:pt x="246" y="0"/>
                  </a:lnTo>
                  <a:lnTo>
                    <a:pt x="249" y="0"/>
                  </a:lnTo>
                  <a:lnTo>
                    <a:pt x="250" y="2"/>
                  </a:lnTo>
                  <a:lnTo>
                    <a:pt x="251" y="3"/>
                  </a:lnTo>
                  <a:lnTo>
                    <a:pt x="253" y="4"/>
                  </a:lnTo>
                  <a:lnTo>
                    <a:pt x="254" y="6"/>
                  </a:lnTo>
                  <a:lnTo>
                    <a:pt x="254" y="8"/>
                  </a:lnTo>
                  <a:lnTo>
                    <a:pt x="255" y="11"/>
                  </a:lnTo>
                  <a:lnTo>
                    <a:pt x="254" y="12"/>
                  </a:lnTo>
                  <a:lnTo>
                    <a:pt x="254" y="15"/>
                  </a:lnTo>
                  <a:lnTo>
                    <a:pt x="253" y="16"/>
                  </a:lnTo>
                  <a:lnTo>
                    <a:pt x="251" y="18"/>
                  </a:lnTo>
                  <a:lnTo>
                    <a:pt x="250" y="19"/>
                  </a:lnTo>
                  <a:lnTo>
                    <a:pt x="249" y="20"/>
                  </a:lnTo>
                  <a:lnTo>
                    <a:pt x="246" y="20"/>
                  </a:lnTo>
                  <a:lnTo>
                    <a:pt x="245" y="22"/>
                  </a:lnTo>
                  <a:close/>
                  <a:moveTo>
                    <a:pt x="181" y="22"/>
                  </a:moveTo>
                  <a:lnTo>
                    <a:pt x="160" y="22"/>
                  </a:lnTo>
                  <a:lnTo>
                    <a:pt x="157" y="20"/>
                  </a:lnTo>
                  <a:lnTo>
                    <a:pt x="154" y="20"/>
                  </a:lnTo>
                  <a:lnTo>
                    <a:pt x="153" y="19"/>
                  </a:lnTo>
                  <a:lnTo>
                    <a:pt x="152" y="18"/>
                  </a:lnTo>
                  <a:lnTo>
                    <a:pt x="150" y="16"/>
                  </a:lnTo>
                  <a:lnTo>
                    <a:pt x="149" y="15"/>
                  </a:lnTo>
                  <a:lnTo>
                    <a:pt x="149" y="12"/>
                  </a:lnTo>
                  <a:lnTo>
                    <a:pt x="149" y="11"/>
                  </a:lnTo>
                  <a:lnTo>
                    <a:pt x="149" y="8"/>
                  </a:lnTo>
                  <a:lnTo>
                    <a:pt x="149" y="6"/>
                  </a:lnTo>
                  <a:lnTo>
                    <a:pt x="150" y="4"/>
                  </a:lnTo>
                  <a:lnTo>
                    <a:pt x="152" y="3"/>
                  </a:lnTo>
                  <a:lnTo>
                    <a:pt x="153" y="2"/>
                  </a:lnTo>
                  <a:lnTo>
                    <a:pt x="154" y="0"/>
                  </a:lnTo>
                  <a:lnTo>
                    <a:pt x="157" y="0"/>
                  </a:lnTo>
                  <a:lnTo>
                    <a:pt x="160" y="0"/>
                  </a:lnTo>
                  <a:lnTo>
                    <a:pt x="181" y="0"/>
                  </a:lnTo>
                  <a:lnTo>
                    <a:pt x="182" y="0"/>
                  </a:lnTo>
                  <a:lnTo>
                    <a:pt x="185" y="0"/>
                  </a:lnTo>
                  <a:lnTo>
                    <a:pt x="186" y="2"/>
                  </a:lnTo>
                  <a:lnTo>
                    <a:pt x="188" y="3"/>
                  </a:lnTo>
                  <a:lnTo>
                    <a:pt x="189" y="4"/>
                  </a:lnTo>
                  <a:lnTo>
                    <a:pt x="190" y="6"/>
                  </a:lnTo>
                  <a:lnTo>
                    <a:pt x="190" y="8"/>
                  </a:lnTo>
                  <a:lnTo>
                    <a:pt x="192" y="11"/>
                  </a:lnTo>
                  <a:lnTo>
                    <a:pt x="190" y="12"/>
                  </a:lnTo>
                  <a:lnTo>
                    <a:pt x="190" y="15"/>
                  </a:lnTo>
                  <a:lnTo>
                    <a:pt x="189" y="16"/>
                  </a:lnTo>
                  <a:lnTo>
                    <a:pt x="188" y="18"/>
                  </a:lnTo>
                  <a:lnTo>
                    <a:pt x="186" y="19"/>
                  </a:lnTo>
                  <a:lnTo>
                    <a:pt x="185" y="20"/>
                  </a:lnTo>
                  <a:lnTo>
                    <a:pt x="182" y="20"/>
                  </a:lnTo>
                  <a:lnTo>
                    <a:pt x="181" y="22"/>
                  </a:lnTo>
                  <a:close/>
                  <a:moveTo>
                    <a:pt x="117" y="22"/>
                  </a:moveTo>
                  <a:lnTo>
                    <a:pt x="96" y="22"/>
                  </a:lnTo>
                  <a:lnTo>
                    <a:pt x="93" y="20"/>
                  </a:lnTo>
                  <a:lnTo>
                    <a:pt x="91" y="20"/>
                  </a:lnTo>
                  <a:lnTo>
                    <a:pt x="89" y="19"/>
                  </a:lnTo>
                  <a:lnTo>
                    <a:pt x="88" y="18"/>
                  </a:lnTo>
                  <a:lnTo>
                    <a:pt x="87" y="16"/>
                  </a:lnTo>
                  <a:lnTo>
                    <a:pt x="85" y="15"/>
                  </a:lnTo>
                  <a:lnTo>
                    <a:pt x="85" y="12"/>
                  </a:lnTo>
                  <a:lnTo>
                    <a:pt x="85" y="11"/>
                  </a:lnTo>
                  <a:lnTo>
                    <a:pt x="85" y="8"/>
                  </a:lnTo>
                  <a:lnTo>
                    <a:pt x="85" y="6"/>
                  </a:lnTo>
                  <a:lnTo>
                    <a:pt x="87" y="4"/>
                  </a:lnTo>
                  <a:lnTo>
                    <a:pt x="88" y="3"/>
                  </a:lnTo>
                  <a:lnTo>
                    <a:pt x="89" y="2"/>
                  </a:lnTo>
                  <a:lnTo>
                    <a:pt x="91" y="0"/>
                  </a:lnTo>
                  <a:lnTo>
                    <a:pt x="93" y="0"/>
                  </a:lnTo>
                  <a:lnTo>
                    <a:pt x="96" y="0"/>
                  </a:lnTo>
                  <a:lnTo>
                    <a:pt x="117" y="0"/>
                  </a:lnTo>
                  <a:lnTo>
                    <a:pt x="119" y="0"/>
                  </a:lnTo>
                  <a:lnTo>
                    <a:pt x="121" y="0"/>
                  </a:lnTo>
                  <a:lnTo>
                    <a:pt x="123" y="2"/>
                  </a:lnTo>
                  <a:lnTo>
                    <a:pt x="124" y="3"/>
                  </a:lnTo>
                  <a:lnTo>
                    <a:pt x="125" y="4"/>
                  </a:lnTo>
                  <a:lnTo>
                    <a:pt x="127" y="6"/>
                  </a:lnTo>
                  <a:lnTo>
                    <a:pt x="127" y="8"/>
                  </a:lnTo>
                  <a:lnTo>
                    <a:pt x="128" y="11"/>
                  </a:lnTo>
                  <a:lnTo>
                    <a:pt x="127" y="12"/>
                  </a:lnTo>
                  <a:lnTo>
                    <a:pt x="127" y="15"/>
                  </a:lnTo>
                  <a:lnTo>
                    <a:pt x="125" y="16"/>
                  </a:lnTo>
                  <a:lnTo>
                    <a:pt x="124" y="18"/>
                  </a:lnTo>
                  <a:lnTo>
                    <a:pt x="123" y="19"/>
                  </a:lnTo>
                  <a:lnTo>
                    <a:pt x="121" y="20"/>
                  </a:lnTo>
                  <a:lnTo>
                    <a:pt x="119" y="20"/>
                  </a:lnTo>
                  <a:lnTo>
                    <a:pt x="117" y="22"/>
                  </a:lnTo>
                  <a:close/>
                  <a:moveTo>
                    <a:pt x="54" y="22"/>
                  </a:moveTo>
                  <a:lnTo>
                    <a:pt x="32" y="22"/>
                  </a:lnTo>
                  <a:lnTo>
                    <a:pt x="30" y="20"/>
                  </a:lnTo>
                  <a:lnTo>
                    <a:pt x="27" y="20"/>
                  </a:lnTo>
                  <a:lnTo>
                    <a:pt x="26" y="19"/>
                  </a:lnTo>
                  <a:lnTo>
                    <a:pt x="24" y="18"/>
                  </a:lnTo>
                  <a:lnTo>
                    <a:pt x="23" y="16"/>
                  </a:lnTo>
                  <a:lnTo>
                    <a:pt x="22" y="15"/>
                  </a:lnTo>
                  <a:lnTo>
                    <a:pt x="22" y="12"/>
                  </a:lnTo>
                  <a:lnTo>
                    <a:pt x="22" y="11"/>
                  </a:lnTo>
                  <a:lnTo>
                    <a:pt x="22" y="8"/>
                  </a:lnTo>
                  <a:lnTo>
                    <a:pt x="22" y="6"/>
                  </a:lnTo>
                  <a:lnTo>
                    <a:pt x="23" y="4"/>
                  </a:lnTo>
                  <a:lnTo>
                    <a:pt x="24" y="3"/>
                  </a:lnTo>
                  <a:lnTo>
                    <a:pt x="26" y="2"/>
                  </a:lnTo>
                  <a:lnTo>
                    <a:pt x="27" y="0"/>
                  </a:lnTo>
                  <a:lnTo>
                    <a:pt x="30" y="0"/>
                  </a:lnTo>
                  <a:lnTo>
                    <a:pt x="32" y="0"/>
                  </a:lnTo>
                  <a:lnTo>
                    <a:pt x="54" y="0"/>
                  </a:lnTo>
                  <a:lnTo>
                    <a:pt x="55" y="0"/>
                  </a:lnTo>
                  <a:lnTo>
                    <a:pt x="57" y="0"/>
                  </a:lnTo>
                  <a:lnTo>
                    <a:pt x="59" y="2"/>
                  </a:lnTo>
                  <a:lnTo>
                    <a:pt x="60" y="3"/>
                  </a:lnTo>
                  <a:lnTo>
                    <a:pt x="61" y="4"/>
                  </a:lnTo>
                  <a:lnTo>
                    <a:pt x="63" y="6"/>
                  </a:lnTo>
                  <a:lnTo>
                    <a:pt x="63" y="8"/>
                  </a:lnTo>
                  <a:lnTo>
                    <a:pt x="64" y="11"/>
                  </a:lnTo>
                  <a:lnTo>
                    <a:pt x="63" y="12"/>
                  </a:lnTo>
                  <a:lnTo>
                    <a:pt x="63" y="15"/>
                  </a:lnTo>
                  <a:lnTo>
                    <a:pt x="61" y="16"/>
                  </a:lnTo>
                  <a:lnTo>
                    <a:pt x="60" y="18"/>
                  </a:lnTo>
                  <a:lnTo>
                    <a:pt x="59" y="19"/>
                  </a:lnTo>
                  <a:lnTo>
                    <a:pt x="57" y="20"/>
                  </a:lnTo>
                  <a:lnTo>
                    <a:pt x="55" y="20"/>
                  </a:lnTo>
                  <a:lnTo>
                    <a:pt x="54" y="22"/>
                  </a:lnTo>
                  <a:close/>
                </a:path>
              </a:pathLst>
            </a:custGeom>
            <a:solidFill>
              <a:srgbClr val="003300"/>
            </a:solidFill>
            <a:ln w="1588">
              <a:solidFill>
                <a:srgbClr val="00330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grpSp>
      <p:grpSp>
        <p:nvGrpSpPr>
          <p:cNvPr id="107" name="Group 30"/>
          <p:cNvGrpSpPr>
            <a:grpSpLocks/>
          </p:cNvGrpSpPr>
          <p:nvPr/>
        </p:nvGrpSpPr>
        <p:grpSpPr bwMode="auto">
          <a:xfrm>
            <a:off x="7077075" y="5470096"/>
            <a:ext cx="1774825" cy="1254552"/>
            <a:chOff x="4434" y="3434"/>
            <a:chExt cx="1118" cy="807"/>
          </a:xfrm>
        </p:grpSpPr>
        <p:sp>
          <p:nvSpPr>
            <p:cNvPr id="108" name="Freeform 31"/>
            <p:cNvSpPr>
              <a:spLocks/>
            </p:cNvSpPr>
            <p:nvPr/>
          </p:nvSpPr>
          <p:spPr bwMode="auto">
            <a:xfrm>
              <a:off x="4434" y="3449"/>
              <a:ext cx="1110" cy="792"/>
            </a:xfrm>
            <a:custGeom>
              <a:avLst/>
              <a:gdLst>
                <a:gd name="T0" fmla="*/ 0 w 2230"/>
                <a:gd name="T1" fmla="*/ 1 h 1594"/>
                <a:gd name="T2" fmla="*/ 0 w 2230"/>
                <a:gd name="T3" fmla="*/ 1 h 1594"/>
                <a:gd name="T4" fmla="*/ 0 w 2230"/>
                <a:gd name="T5" fmla="*/ 1 h 1594"/>
                <a:gd name="T6" fmla="*/ 0 w 2230"/>
                <a:gd name="T7" fmla="*/ 1 h 1594"/>
                <a:gd name="T8" fmla="*/ 0 w 2230"/>
                <a:gd name="T9" fmla="*/ 1 h 1594"/>
                <a:gd name="T10" fmla="*/ 0 w 2230"/>
                <a:gd name="T11" fmla="*/ 1 h 1594"/>
                <a:gd name="T12" fmla="*/ 0 w 2230"/>
                <a:gd name="T13" fmla="*/ 1 h 1594"/>
                <a:gd name="T14" fmla="*/ 0 w 2230"/>
                <a:gd name="T15" fmla="*/ 1 h 1594"/>
                <a:gd name="T16" fmla="*/ 0 w 2230"/>
                <a:gd name="T17" fmla="*/ 1 h 1594"/>
                <a:gd name="T18" fmla="*/ 0 w 2230"/>
                <a:gd name="T19" fmla="*/ 1 h 1594"/>
                <a:gd name="T20" fmla="*/ 0 w 2230"/>
                <a:gd name="T21" fmla="*/ 1 h 1594"/>
                <a:gd name="T22" fmla="*/ 0 w 2230"/>
                <a:gd name="T23" fmla="*/ 1 h 1594"/>
                <a:gd name="T24" fmla="*/ 0 w 2230"/>
                <a:gd name="T25" fmla="*/ 1 h 1594"/>
                <a:gd name="T26" fmla="*/ 0 w 2230"/>
                <a:gd name="T27" fmla="*/ 1 h 1594"/>
                <a:gd name="T28" fmla="*/ 0 w 2230"/>
                <a:gd name="T29" fmla="*/ 1 h 1594"/>
                <a:gd name="T30" fmla="*/ 0 w 2230"/>
                <a:gd name="T31" fmla="*/ 1 h 1594"/>
                <a:gd name="T32" fmla="*/ 0 w 2230"/>
                <a:gd name="T33" fmla="*/ 1 h 1594"/>
                <a:gd name="T34" fmla="*/ 0 w 2230"/>
                <a:gd name="T35" fmla="*/ 1 h 1594"/>
                <a:gd name="T36" fmla="*/ 0 w 2230"/>
                <a:gd name="T37" fmla="*/ 1 h 1594"/>
                <a:gd name="T38" fmla="*/ 0 w 2230"/>
                <a:gd name="T39" fmla="*/ 1 h 1594"/>
                <a:gd name="T40" fmla="*/ 0 w 2230"/>
                <a:gd name="T41" fmla="*/ 1 h 1594"/>
                <a:gd name="T42" fmla="*/ 0 w 2230"/>
                <a:gd name="T43" fmla="*/ 1 h 1594"/>
                <a:gd name="T44" fmla="*/ 0 w 2230"/>
                <a:gd name="T45" fmla="*/ 1 h 1594"/>
                <a:gd name="T46" fmla="*/ 0 w 2230"/>
                <a:gd name="T47" fmla="*/ 1 h 1594"/>
                <a:gd name="T48" fmla="*/ 0 w 2230"/>
                <a:gd name="T49" fmla="*/ 1 h 1594"/>
                <a:gd name="T50" fmla="*/ 0 w 2230"/>
                <a:gd name="T51" fmla="*/ 1 h 1594"/>
                <a:gd name="T52" fmla="*/ 0 w 2230"/>
                <a:gd name="T53" fmla="*/ 1 h 1594"/>
                <a:gd name="T54" fmla="*/ 0 w 2230"/>
                <a:gd name="T55" fmla="*/ 1 h 1594"/>
                <a:gd name="T56" fmla="*/ 0 w 2230"/>
                <a:gd name="T57" fmla="*/ 1 h 1594"/>
                <a:gd name="T58" fmla="*/ 0 w 2230"/>
                <a:gd name="T59" fmla="*/ 1 h 1594"/>
                <a:gd name="T60" fmla="*/ 0 w 2230"/>
                <a:gd name="T61" fmla="*/ 1 h 1594"/>
                <a:gd name="T62" fmla="*/ 0 w 2230"/>
                <a:gd name="T63" fmla="*/ 1 h 1594"/>
                <a:gd name="T64" fmla="*/ 0 w 2230"/>
                <a:gd name="T65" fmla="*/ 1 h 1594"/>
                <a:gd name="T66" fmla="*/ 0 w 2230"/>
                <a:gd name="T67" fmla="*/ 1 h 1594"/>
                <a:gd name="T68" fmla="*/ 0 w 2230"/>
                <a:gd name="T69" fmla="*/ 1 h 1594"/>
                <a:gd name="T70" fmla="*/ 0 w 2230"/>
                <a:gd name="T71" fmla="*/ 1 h 1594"/>
                <a:gd name="T72" fmla="*/ 0 w 2230"/>
                <a:gd name="T73" fmla="*/ 1 h 1594"/>
                <a:gd name="T74" fmla="*/ 0 w 2230"/>
                <a:gd name="T75" fmla="*/ 1 h 1594"/>
                <a:gd name="T76" fmla="*/ 0 w 2230"/>
                <a:gd name="T77" fmla="*/ 1 h 1594"/>
                <a:gd name="T78" fmla="*/ 0 w 2230"/>
                <a:gd name="T79" fmla="*/ 1 h 1594"/>
                <a:gd name="T80" fmla="*/ 0 w 2230"/>
                <a:gd name="T81" fmla="*/ 1 h 1594"/>
                <a:gd name="T82" fmla="*/ 0 w 2230"/>
                <a:gd name="T83" fmla="*/ 1 h 1594"/>
                <a:gd name="T84" fmla="*/ 0 w 2230"/>
                <a:gd name="T85" fmla="*/ 1 h 1594"/>
                <a:gd name="T86" fmla="*/ 0 w 2230"/>
                <a:gd name="T87" fmla="*/ 1 h 1594"/>
                <a:gd name="T88" fmla="*/ 0 w 2230"/>
                <a:gd name="T89" fmla="*/ 1 h 1594"/>
                <a:gd name="T90" fmla="*/ 0 w 2230"/>
                <a:gd name="T91" fmla="*/ 1 h 1594"/>
                <a:gd name="T92" fmla="*/ 0 w 2230"/>
                <a:gd name="T93" fmla="*/ 1 h 1594"/>
                <a:gd name="T94" fmla="*/ 0 w 2230"/>
                <a:gd name="T95" fmla="*/ 1 h 1594"/>
                <a:gd name="T96" fmla="*/ 0 w 2230"/>
                <a:gd name="T97" fmla="*/ 1 h 1594"/>
                <a:gd name="T98" fmla="*/ 0 w 2230"/>
                <a:gd name="T99" fmla="*/ 1 h 1594"/>
                <a:gd name="T100" fmla="*/ 0 w 2230"/>
                <a:gd name="T101" fmla="*/ 1 h 1594"/>
                <a:gd name="T102" fmla="*/ 0 w 2230"/>
                <a:gd name="T103" fmla="*/ 1 h 1594"/>
                <a:gd name="T104" fmla="*/ 0 w 2230"/>
                <a:gd name="T105" fmla="*/ 1 h 1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4"/>
                <a:gd name="T161" fmla="*/ 2230 w 2230"/>
                <a:gd name="T162" fmla="*/ 1594 h 1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4">
                  <a:moveTo>
                    <a:pt x="558" y="1594"/>
                  </a:moveTo>
                  <a:lnTo>
                    <a:pt x="1673" y="1594"/>
                  </a:lnTo>
                  <a:lnTo>
                    <a:pt x="1686" y="1593"/>
                  </a:lnTo>
                  <a:lnTo>
                    <a:pt x="1701" y="1593"/>
                  </a:lnTo>
                  <a:lnTo>
                    <a:pt x="1715" y="1592"/>
                  </a:lnTo>
                  <a:lnTo>
                    <a:pt x="1729" y="1589"/>
                  </a:lnTo>
                  <a:lnTo>
                    <a:pt x="1743" y="1588"/>
                  </a:lnTo>
                  <a:lnTo>
                    <a:pt x="1756" y="1585"/>
                  </a:lnTo>
                  <a:lnTo>
                    <a:pt x="1771" y="1581"/>
                  </a:lnTo>
                  <a:lnTo>
                    <a:pt x="1784" y="1577"/>
                  </a:lnTo>
                  <a:lnTo>
                    <a:pt x="1798" y="1573"/>
                  </a:lnTo>
                  <a:lnTo>
                    <a:pt x="1811" y="1569"/>
                  </a:lnTo>
                  <a:lnTo>
                    <a:pt x="1826" y="1564"/>
                  </a:lnTo>
                  <a:lnTo>
                    <a:pt x="1837" y="1559"/>
                  </a:lnTo>
                  <a:lnTo>
                    <a:pt x="1851" y="1552"/>
                  </a:lnTo>
                  <a:lnTo>
                    <a:pt x="1864" y="1545"/>
                  </a:lnTo>
                  <a:lnTo>
                    <a:pt x="1877" y="1539"/>
                  </a:lnTo>
                  <a:lnTo>
                    <a:pt x="1889" y="1531"/>
                  </a:lnTo>
                  <a:lnTo>
                    <a:pt x="1901" y="1524"/>
                  </a:lnTo>
                  <a:lnTo>
                    <a:pt x="1914" y="1515"/>
                  </a:lnTo>
                  <a:lnTo>
                    <a:pt x="1926" y="1507"/>
                  </a:lnTo>
                  <a:lnTo>
                    <a:pt x="1938" y="1497"/>
                  </a:lnTo>
                  <a:lnTo>
                    <a:pt x="1950" y="1488"/>
                  </a:lnTo>
                  <a:lnTo>
                    <a:pt x="1961" y="1479"/>
                  </a:lnTo>
                  <a:lnTo>
                    <a:pt x="1973" y="1468"/>
                  </a:lnTo>
                  <a:lnTo>
                    <a:pt x="1984" y="1458"/>
                  </a:lnTo>
                  <a:lnTo>
                    <a:pt x="1995" y="1447"/>
                  </a:lnTo>
                  <a:lnTo>
                    <a:pt x="2006" y="1435"/>
                  </a:lnTo>
                  <a:lnTo>
                    <a:pt x="2017" y="1424"/>
                  </a:lnTo>
                  <a:lnTo>
                    <a:pt x="2027" y="1413"/>
                  </a:lnTo>
                  <a:lnTo>
                    <a:pt x="2037" y="1399"/>
                  </a:lnTo>
                  <a:lnTo>
                    <a:pt x="2047" y="1387"/>
                  </a:lnTo>
                  <a:lnTo>
                    <a:pt x="2057" y="1374"/>
                  </a:lnTo>
                  <a:lnTo>
                    <a:pt x="2067" y="1361"/>
                  </a:lnTo>
                  <a:lnTo>
                    <a:pt x="2084" y="1333"/>
                  </a:lnTo>
                  <a:lnTo>
                    <a:pt x="2103" y="1304"/>
                  </a:lnTo>
                  <a:lnTo>
                    <a:pt x="2119" y="1274"/>
                  </a:lnTo>
                  <a:lnTo>
                    <a:pt x="2135" y="1243"/>
                  </a:lnTo>
                  <a:lnTo>
                    <a:pt x="2149" y="1211"/>
                  </a:lnTo>
                  <a:lnTo>
                    <a:pt x="2163" y="1177"/>
                  </a:lnTo>
                  <a:lnTo>
                    <a:pt x="2175" y="1143"/>
                  </a:lnTo>
                  <a:lnTo>
                    <a:pt x="2187" y="1107"/>
                  </a:lnTo>
                  <a:lnTo>
                    <a:pt x="2196" y="1071"/>
                  </a:lnTo>
                  <a:lnTo>
                    <a:pt x="2205" y="1034"/>
                  </a:lnTo>
                  <a:lnTo>
                    <a:pt x="2212" y="996"/>
                  </a:lnTo>
                  <a:lnTo>
                    <a:pt x="2219" y="957"/>
                  </a:lnTo>
                  <a:lnTo>
                    <a:pt x="2221" y="938"/>
                  </a:lnTo>
                  <a:lnTo>
                    <a:pt x="2224" y="919"/>
                  </a:lnTo>
                  <a:lnTo>
                    <a:pt x="2225" y="899"/>
                  </a:lnTo>
                  <a:lnTo>
                    <a:pt x="2226" y="879"/>
                  </a:lnTo>
                  <a:lnTo>
                    <a:pt x="2228" y="859"/>
                  </a:lnTo>
                  <a:lnTo>
                    <a:pt x="2229" y="838"/>
                  </a:lnTo>
                  <a:lnTo>
                    <a:pt x="2229" y="818"/>
                  </a:lnTo>
                  <a:lnTo>
                    <a:pt x="2230" y="796"/>
                  </a:lnTo>
                  <a:lnTo>
                    <a:pt x="2229" y="776"/>
                  </a:lnTo>
                  <a:lnTo>
                    <a:pt x="2229" y="757"/>
                  </a:lnTo>
                  <a:lnTo>
                    <a:pt x="2228" y="735"/>
                  </a:lnTo>
                  <a:lnTo>
                    <a:pt x="2226" y="715"/>
                  </a:lnTo>
                  <a:lnTo>
                    <a:pt x="2225" y="695"/>
                  </a:lnTo>
                  <a:lnTo>
                    <a:pt x="2224" y="676"/>
                  </a:lnTo>
                  <a:lnTo>
                    <a:pt x="2221" y="656"/>
                  </a:lnTo>
                  <a:lnTo>
                    <a:pt x="2219" y="637"/>
                  </a:lnTo>
                  <a:lnTo>
                    <a:pt x="2212" y="599"/>
                  </a:lnTo>
                  <a:lnTo>
                    <a:pt x="2205" y="560"/>
                  </a:lnTo>
                  <a:lnTo>
                    <a:pt x="2196" y="523"/>
                  </a:lnTo>
                  <a:lnTo>
                    <a:pt x="2187" y="487"/>
                  </a:lnTo>
                  <a:lnTo>
                    <a:pt x="2175" y="451"/>
                  </a:lnTo>
                  <a:lnTo>
                    <a:pt x="2163" y="417"/>
                  </a:lnTo>
                  <a:lnTo>
                    <a:pt x="2149" y="383"/>
                  </a:lnTo>
                  <a:lnTo>
                    <a:pt x="2135" y="352"/>
                  </a:lnTo>
                  <a:lnTo>
                    <a:pt x="2119" y="320"/>
                  </a:lnTo>
                  <a:lnTo>
                    <a:pt x="2103" y="291"/>
                  </a:lnTo>
                  <a:lnTo>
                    <a:pt x="2084" y="261"/>
                  </a:lnTo>
                  <a:lnTo>
                    <a:pt x="2067" y="233"/>
                  </a:lnTo>
                  <a:lnTo>
                    <a:pt x="2057" y="220"/>
                  </a:lnTo>
                  <a:lnTo>
                    <a:pt x="2047" y="207"/>
                  </a:lnTo>
                  <a:lnTo>
                    <a:pt x="2037" y="195"/>
                  </a:lnTo>
                  <a:lnTo>
                    <a:pt x="2027" y="182"/>
                  </a:lnTo>
                  <a:lnTo>
                    <a:pt x="2017" y="170"/>
                  </a:lnTo>
                  <a:lnTo>
                    <a:pt x="2006" y="159"/>
                  </a:lnTo>
                  <a:lnTo>
                    <a:pt x="1995" y="147"/>
                  </a:lnTo>
                  <a:lnTo>
                    <a:pt x="1984" y="136"/>
                  </a:lnTo>
                  <a:lnTo>
                    <a:pt x="1973" y="126"/>
                  </a:lnTo>
                  <a:lnTo>
                    <a:pt x="1961" y="115"/>
                  </a:lnTo>
                  <a:lnTo>
                    <a:pt x="1950" y="106"/>
                  </a:lnTo>
                  <a:lnTo>
                    <a:pt x="1938" y="97"/>
                  </a:lnTo>
                  <a:lnTo>
                    <a:pt x="1926" y="87"/>
                  </a:lnTo>
                  <a:lnTo>
                    <a:pt x="1914" y="79"/>
                  </a:lnTo>
                  <a:lnTo>
                    <a:pt x="1901" y="70"/>
                  </a:lnTo>
                  <a:lnTo>
                    <a:pt x="1889" y="63"/>
                  </a:lnTo>
                  <a:lnTo>
                    <a:pt x="1877" y="55"/>
                  </a:lnTo>
                  <a:lnTo>
                    <a:pt x="1864" y="49"/>
                  </a:lnTo>
                  <a:lnTo>
                    <a:pt x="1851" y="42"/>
                  </a:lnTo>
                  <a:lnTo>
                    <a:pt x="1837" y="36"/>
                  </a:lnTo>
                  <a:lnTo>
                    <a:pt x="1826" y="30"/>
                  </a:lnTo>
                  <a:lnTo>
                    <a:pt x="1811" y="25"/>
                  </a:lnTo>
                  <a:lnTo>
                    <a:pt x="1798" y="21"/>
                  </a:lnTo>
                  <a:lnTo>
                    <a:pt x="1784" y="17"/>
                  </a:lnTo>
                  <a:lnTo>
                    <a:pt x="1771" y="13"/>
                  </a:lnTo>
                  <a:lnTo>
                    <a:pt x="1756" y="9"/>
                  </a:lnTo>
                  <a:lnTo>
                    <a:pt x="1743" y="6"/>
                  </a:lnTo>
                  <a:lnTo>
                    <a:pt x="1729" y="4"/>
                  </a:lnTo>
                  <a:lnTo>
                    <a:pt x="1715" y="2"/>
                  </a:lnTo>
                  <a:lnTo>
                    <a:pt x="1701" y="1"/>
                  </a:lnTo>
                  <a:lnTo>
                    <a:pt x="1686" y="1"/>
                  </a:lnTo>
                  <a:lnTo>
                    <a:pt x="1673" y="0"/>
                  </a:lnTo>
                  <a:lnTo>
                    <a:pt x="1673" y="1"/>
                  </a:lnTo>
                  <a:lnTo>
                    <a:pt x="558" y="1"/>
                  </a:lnTo>
                  <a:lnTo>
                    <a:pt x="543" y="1"/>
                  </a:lnTo>
                  <a:lnTo>
                    <a:pt x="528" y="1"/>
                  </a:lnTo>
                  <a:lnTo>
                    <a:pt x="514" y="2"/>
                  </a:lnTo>
                  <a:lnTo>
                    <a:pt x="501" y="5"/>
                  </a:lnTo>
                  <a:lnTo>
                    <a:pt x="486" y="6"/>
                  </a:lnTo>
                  <a:lnTo>
                    <a:pt x="473" y="9"/>
                  </a:lnTo>
                  <a:lnTo>
                    <a:pt x="458" y="13"/>
                  </a:lnTo>
                  <a:lnTo>
                    <a:pt x="445" y="17"/>
                  </a:lnTo>
                  <a:lnTo>
                    <a:pt x="432" y="21"/>
                  </a:lnTo>
                  <a:lnTo>
                    <a:pt x="418" y="25"/>
                  </a:lnTo>
                  <a:lnTo>
                    <a:pt x="405" y="30"/>
                  </a:lnTo>
                  <a:lnTo>
                    <a:pt x="392" y="36"/>
                  </a:lnTo>
                  <a:lnTo>
                    <a:pt x="378" y="42"/>
                  </a:lnTo>
                  <a:lnTo>
                    <a:pt x="365" y="49"/>
                  </a:lnTo>
                  <a:lnTo>
                    <a:pt x="353" y="55"/>
                  </a:lnTo>
                  <a:lnTo>
                    <a:pt x="340" y="63"/>
                  </a:lnTo>
                  <a:lnTo>
                    <a:pt x="328" y="71"/>
                  </a:lnTo>
                  <a:lnTo>
                    <a:pt x="315" y="79"/>
                  </a:lnTo>
                  <a:lnTo>
                    <a:pt x="303" y="87"/>
                  </a:lnTo>
                  <a:lnTo>
                    <a:pt x="291" y="97"/>
                  </a:lnTo>
                  <a:lnTo>
                    <a:pt x="279" y="106"/>
                  </a:lnTo>
                  <a:lnTo>
                    <a:pt x="268" y="115"/>
                  </a:lnTo>
                  <a:lnTo>
                    <a:pt x="256" y="126"/>
                  </a:lnTo>
                  <a:lnTo>
                    <a:pt x="246" y="136"/>
                  </a:lnTo>
                  <a:lnTo>
                    <a:pt x="234" y="147"/>
                  </a:lnTo>
                  <a:lnTo>
                    <a:pt x="223" y="159"/>
                  </a:lnTo>
                  <a:lnTo>
                    <a:pt x="212" y="170"/>
                  </a:lnTo>
                  <a:lnTo>
                    <a:pt x="202" y="182"/>
                  </a:lnTo>
                  <a:lnTo>
                    <a:pt x="193" y="195"/>
                  </a:lnTo>
                  <a:lnTo>
                    <a:pt x="182" y="207"/>
                  </a:lnTo>
                  <a:lnTo>
                    <a:pt x="173" y="220"/>
                  </a:lnTo>
                  <a:lnTo>
                    <a:pt x="163" y="233"/>
                  </a:lnTo>
                  <a:lnTo>
                    <a:pt x="145" y="261"/>
                  </a:lnTo>
                  <a:lnTo>
                    <a:pt x="126" y="291"/>
                  </a:lnTo>
                  <a:lnTo>
                    <a:pt x="110" y="320"/>
                  </a:lnTo>
                  <a:lnTo>
                    <a:pt x="94" y="352"/>
                  </a:lnTo>
                  <a:lnTo>
                    <a:pt x="80" y="383"/>
                  </a:lnTo>
                  <a:lnTo>
                    <a:pt x="66" y="417"/>
                  </a:lnTo>
                  <a:lnTo>
                    <a:pt x="54" y="451"/>
                  </a:lnTo>
                  <a:lnTo>
                    <a:pt x="44" y="487"/>
                  </a:lnTo>
                  <a:lnTo>
                    <a:pt x="33" y="523"/>
                  </a:lnTo>
                  <a:lnTo>
                    <a:pt x="24" y="560"/>
                  </a:lnTo>
                  <a:lnTo>
                    <a:pt x="17" y="597"/>
                  </a:lnTo>
                  <a:lnTo>
                    <a:pt x="11" y="637"/>
                  </a:lnTo>
                  <a:lnTo>
                    <a:pt x="8" y="656"/>
                  </a:lnTo>
                  <a:lnTo>
                    <a:pt x="5" y="676"/>
                  </a:lnTo>
                  <a:lnTo>
                    <a:pt x="4" y="695"/>
                  </a:lnTo>
                  <a:lnTo>
                    <a:pt x="3" y="715"/>
                  </a:lnTo>
                  <a:lnTo>
                    <a:pt x="1" y="735"/>
                  </a:lnTo>
                  <a:lnTo>
                    <a:pt x="0" y="757"/>
                  </a:lnTo>
                  <a:lnTo>
                    <a:pt x="0" y="776"/>
                  </a:lnTo>
                  <a:lnTo>
                    <a:pt x="0" y="796"/>
                  </a:lnTo>
                  <a:lnTo>
                    <a:pt x="0" y="818"/>
                  </a:lnTo>
                  <a:lnTo>
                    <a:pt x="0" y="838"/>
                  </a:lnTo>
                  <a:lnTo>
                    <a:pt x="1" y="859"/>
                  </a:lnTo>
                  <a:lnTo>
                    <a:pt x="3" y="879"/>
                  </a:lnTo>
                  <a:lnTo>
                    <a:pt x="4" y="899"/>
                  </a:lnTo>
                  <a:lnTo>
                    <a:pt x="5" y="919"/>
                  </a:lnTo>
                  <a:lnTo>
                    <a:pt x="8" y="938"/>
                  </a:lnTo>
                  <a:lnTo>
                    <a:pt x="11" y="957"/>
                  </a:lnTo>
                  <a:lnTo>
                    <a:pt x="17" y="997"/>
                  </a:lnTo>
                  <a:lnTo>
                    <a:pt x="24" y="1034"/>
                  </a:lnTo>
                  <a:lnTo>
                    <a:pt x="33" y="1071"/>
                  </a:lnTo>
                  <a:lnTo>
                    <a:pt x="44" y="1107"/>
                  </a:lnTo>
                  <a:lnTo>
                    <a:pt x="54" y="1143"/>
                  </a:lnTo>
                  <a:lnTo>
                    <a:pt x="66" y="1177"/>
                  </a:lnTo>
                  <a:lnTo>
                    <a:pt x="80" y="1211"/>
                  </a:lnTo>
                  <a:lnTo>
                    <a:pt x="94" y="1243"/>
                  </a:lnTo>
                  <a:lnTo>
                    <a:pt x="110" y="1274"/>
                  </a:lnTo>
                  <a:lnTo>
                    <a:pt x="126" y="1304"/>
                  </a:lnTo>
                  <a:lnTo>
                    <a:pt x="145" y="1333"/>
                  </a:lnTo>
                  <a:lnTo>
                    <a:pt x="163" y="1361"/>
                  </a:lnTo>
                  <a:lnTo>
                    <a:pt x="173" y="1374"/>
                  </a:lnTo>
                  <a:lnTo>
                    <a:pt x="182" y="1387"/>
                  </a:lnTo>
                  <a:lnTo>
                    <a:pt x="193" y="1399"/>
                  </a:lnTo>
                  <a:lnTo>
                    <a:pt x="202" y="1413"/>
                  </a:lnTo>
                  <a:lnTo>
                    <a:pt x="212" y="1424"/>
                  </a:lnTo>
                  <a:lnTo>
                    <a:pt x="223" y="1435"/>
                  </a:lnTo>
                  <a:lnTo>
                    <a:pt x="234" y="1447"/>
                  </a:lnTo>
                  <a:lnTo>
                    <a:pt x="246" y="1458"/>
                  </a:lnTo>
                  <a:lnTo>
                    <a:pt x="256" y="1468"/>
                  </a:lnTo>
                  <a:lnTo>
                    <a:pt x="268" y="1479"/>
                  </a:lnTo>
                  <a:lnTo>
                    <a:pt x="279" y="1488"/>
                  </a:lnTo>
                  <a:lnTo>
                    <a:pt x="291" y="1497"/>
                  </a:lnTo>
                  <a:lnTo>
                    <a:pt x="303" y="1507"/>
                  </a:lnTo>
                  <a:lnTo>
                    <a:pt x="315" y="1515"/>
                  </a:lnTo>
                  <a:lnTo>
                    <a:pt x="328" y="1524"/>
                  </a:lnTo>
                  <a:lnTo>
                    <a:pt x="340" y="1531"/>
                  </a:lnTo>
                  <a:lnTo>
                    <a:pt x="352" y="1539"/>
                  </a:lnTo>
                  <a:lnTo>
                    <a:pt x="365" y="1545"/>
                  </a:lnTo>
                  <a:lnTo>
                    <a:pt x="378" y="1552"/>
                  </a:lnTo>
                  <a:lnTo>
                    <a:pt x="392" y="1559"/>
                  </a:lnTo>
                  <a:lnTo>
                    <a:pt x="405" y="1564"/>
                  </a:lnTo>
                  <a:lnTo>
                    <a:pt x="418" y="1569"/>
                  </a:lnTo>
                  <a:lnTo>
                    <a:pt x="432" y="1573"/>
                  </a:lnTo>
                  <a:lnTo>
                    <a:pt x="445" y="1577"/>
                  </a:lnTo>
                  <a:lnTo>
                    <a:pt x="458" y="1581"/>
                  </a:lnTo>
                  <a:lnTo>
                    <a:pt x="473" y="1585"/>
                  </a:lnTo>
                  <a:lnTo>
                    <a:pt x="486" y="1588"/>
                  </a:lnTo>
                  <a:lnTo>
                    <a:pt x="501" y="1589"/>
                  </a:lnTo>
                  <a:lnTo>
                    <a:pt x="514" y="1592"/>
                  </a:lnTo>
                  <a:lnTo>
                    <a:pt x="528" y="1593"/>
                  </a:lnTo>
                  <a:lnTo>
                    <a:pt x="543" y="1593"/>
                  </a:lnTo>
                  <a:lnTo>
                    <a:pt x="558" y="1593"/>
                  </a:lnTo>
                  <a:lnTo>
                    <a:pt x="558" y="1594"/>
                  </a:lnTo>
                  <a:close/>
                </a:path>
              </a:pathLst>
            </a:custGeom>
            <a:solidFill>
              <a:srgbClr val="CCECFF"/>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09" name="Freeform 32"/>
            <p:cNvSpPr>
              <a:spLocks/>
            </p:cNvSpPr>
            <p:nvPr/>
          </p:nvSpPr>
          <p:spPr bwMode="auto">
            <a:xfrm>
              <a:off x="4437" y="3434"/>
              <a:ext cx="1115" cy="799"/>
            </a:xfrm>
            <a:custGeom>
              <a:avLst/>
              <a:gdLst>
                <a:gd name="T0" fmla="*/ 1 w 2230"/>
                <a:gd name="T1" fmla="*/ 1 h 1594"/>
                <a:gd name="T2" fmla="*/ 1 w 2230"/>
                <a:gd name="T3" fmla="*/ 1 h 1594"/>
                <a:gd name="T4" fmla="*/ 1 w 2230"/>
                <a:gd name="T5" fmla="*/ 1 h 1594"/>
                <a:gd name="T6" fmla="*/ 1 w 2230"/>
                <a:gd name="T7" fmla="*/ 1 h 1594"/>
                <a:gd name="T8" fmla="*/ 1 w 2230"/>
                <a:gd name="T9" fmla="*/ 1 h 1594"/>
                <a:gd name="T10" fmla="*/ 1 w 2230"/>
                <a:gd name="T11" fmla="*/ 1 h 1594"/>
                <a:gd name="T12" fmla="*/ 1 w 2230"/>
                <a:gd name="T13" fmla="*/ 1 h 1594"/>
                <a:gd name="T14" fmla="*/ 1 w 2230"/>
                <a:gd name="T15" fmla="*/ 1 h 1594"/>
                <a:gd name="T16" fmla="*/ 1 w 2230"/>
                <a:gd name="T17" fmla="*/ 1 h 1594"/>
                <a:gd name="T18" fmla="*/ 1 w 2230"/>
                <a:gd name="T19" fmla="*/ 1 h 1594"/>
                <a:gd name="T20" fmla="*/ 1 w 2230"/>
                <a:gd name="T21" fmla="*/ 1 h 1594"/>
                <a:gd name="T22" fmla="*/ 1 w 2230"/>
                <a:gd name="T23" fmla="*/ 1 h 1594"/>
                <a:gd name="T24" fmla="*/ 1 w 2230"/>
                <a:gd name="T25" fmla="*/ 1 h 1594"/>
                <a:gd name="T26" fmla="*/ 1 w 2230"/>
                <a:gd name="T27" fmla="*/ 1 h 1594"/>
                <a:gd name="T28" fmla="*/ 1 w 2230"/>
                <a:gd name="T29" fmla="*/ 1 h 1594"/>
                <a:gd name="T30" fmla="*/ 1 w 2230"/>
                <a:gd name="T31" fmla="*/ 1 h 1594"/>
                <a:gd name="T32" fmla="*/ 1 w 2230"/>
                <a:gd name="T33" fmla="*/ 1 h 1594"/>
                <a:gd name="T34" fmla="*/ 1 w 2230"/>
                <a:gd name="T35" fmla="*/ 1 h 1594"/>
                <a:gd name="T36" fmla="*/ 1 w 2230"/>
                <a:gd name="T37" fmla="*/ 1 h 1594"/>
                <a:gd name="T38" fmla="*/ 1 w 2230"/>
                <a:gd name="T39" fmla="*/ 1 h 1594"/>
                <a:gd name="T40" fmla="*/ 1 w 2230"/>
                <a:gd name="T41" fmla="*/ 1 h 1594"/>
                <a:gd name="T42" fmla="*/ 1 w 2230"/>
                <a:gd name="T43" fmla="*/ 1 h 1594"/>
                <a:gd name="T44" fmla="*/ 1 w 2230"/>
                <a:gd name="T45" fmla="*/ 1 h 1594"/>
                <a:gd name="T46" fmla="*/ 1 w 2230"/>
                <a:gd name="T47" fmla="*/ 1 h 1594"/>
                <a:gd name="T48" fmla="*/ 1 w 2230"/>
                <a:gd name="T49" fmla="*/ 1 h 1594"/>
                <a:gd name="T50" fmla="*/ 1 w 2230"/>
                <a:gd name="T51" fmla="*/ 1 h 1594"/>
                <a:gd name="T52" fmla="*/ 1 w 2230"/>
                <a:gd name="T53" fmla="*/ 1 h 1594"/>
                <a:gd name="T54" fmla="*/ 1 w 2230"/>
                <a:gd name="T55" fmla="*/ 1 h 1594"/>
                <a:gd name="T56" fmla="*/ 1 w 2230"/>
                <a:gd name="T57" fmla="*/ 1 h 1594"/>
                <a:gd name="T58" fmla="*/ 1 w 2230"/>
                <a:gd name="T59" fmla="*/ 1 h 1594"/>
                <a:gd name="T60" fmla="*/ 1 w 2230"/>
                <a:gd name="T61" fmla="*/ 1 h 1594"/>
                <a:gd name="T62" fmla="*/ 1 w 2230"/>
                <a:gd name="T63" fmla="*/ 1 h 1594"/>
                <a:gd name="T64" fmla="*/ 1 w 2230"/>
                <a:gd name="T65" fmla="*/ 1 h 1594"/>
                <a:gd name="T66" fmla="*/ 1 w 2230"/>
                <a:gd name="T67" fmla="*/ 1 h 1594"/>
                <a:gd name="T68" fmla="*/ 1 w 2230"/>
                <a:gd name="T69" fmla="*/ 1 h 1594"/>
                <a:gd name="T70" fmla="*/ 1 w 2230"/>
                <a:gd name="T71" fmla="*/ 1 h 1594"/>
                <a:gd name="T72" fmla="*/ 1 w 2230"/>
                <a:gd name="T73" fmla="*/ 1 h 1594"/>
                <a:gd name="T74" fmla="*/ 1 w 2230"/>
                <a:gd name="T75" fmla="*/ 1 h 1594"/>
                <a:gd name="T76" fmla="*/ 1 w 2230"/>
                <a:gd name="T77" fmla="*/ 1 h 1594"/>
                <a:gd name="T78" fmla="*/ 0 w 2230"/>
                <a:gd name="T79" fmla="*/ 1 h 1594"/>
                <a:gd name="T80" fmla="*/ 1 w 2230"/>
                <a:gd name="T81" fmla="*/ 1 h 1594"/>
                <a:gd name="T82" fmla="*/ 1 w 2230"/>
                <a:gd name="T83" fmla="*/ 1 h 1594"/>
                <a:gd name="T84" fmla="*/ 1 w 2230"/>
                <a:gd name="T85" fmla="*/ 1 h 1594"/>
                <a:gd name="T86" fmla="*/ 1 w 2230"/>
                <a:gd name="T87" fmla="*/ 1 h 1594"/>
                <a:gd name="T88" fmla="*/ 1 w 2230"/>
                <a:gd name="T89" fmla="*/ 1 h 1594"/>
                <a:gd name="T90" fmla="*/ 1 w 2230"/>
                <a:gd name="T91" fmla="*/ 1 h 1594"/>
                <a:gd name="T92" fmla="*/ 1 w 2230"/>
                <a:gd name="T93" fmla="*/ 1 h 1594"/>
                <a:gd name="T94" fmla="*/ 1 w 2230"/>
                <a:gd name="T95" fmla="*/ 1 h 1594"/>
                <a:gd name="T96" fmla="*/ 1 w 2230"/>
                <a:gd name="T97" fmla="*/ 1 h 1594"/>
                <a:gd name="T98" fmla="*/ 1 w 2230"/>
                <a:gd name="T99" fmla="*/ 1 h 1594"/>
                <a:gd name="T100" fmla="*/ 1 w 2230"/>
                <a:gd name="T101" fmla="*/ 1 h 1594"/>
                <a:gd name="T102" fmla="*/ 1 w 2230"/>
                <a:gd name="T103" fmla="*/ 1 h 1594"/>
                <a:gd name="T104" fmla="*/ 1 w 2230"/>
                <a:gd name="T105" fmla="*/ 1 h 1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4"/>
                <a:gd name="T161" fmla="*/ 2230 w 2230"/>
                <a:gd name="T162" fmla="*/ 1594 h 1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4">
                  <a:moveTo>
                    <a:pt x="558" y="1594"/>
                  </a:moveTo>
                  <a:lnTo>
                    <a:pt x="1673" y="1594"/>
                  </a:lnTo>
                  <a:lnTo>
                    <a:pt x="1686" y="1593"/>
                  </a:lnTo>
                  <a:lnTo>
                    <a:pt x="1701" y="1593"/>
                  </a:lnTo>
                  <a:lnTo>
                    <a:pt x="1715" y="1592"/>
                  </a:lnTo>
                  <a:lnTo>
                    <a:pt x="1729" y="1589"/>
                  </a:lnTo>
                  <a:lnTo>
                    <a:pt x="1743" y="1588"/>
                  </a:lnTo>
                  <a:lnTo>
                    <a:pt x="1756" y="1585"/>
                  </a:lnTo>
                  <a:lnTo>
                    <a:pt x="1771" y="1581"/>
                  </a:lnTo>
                  <a:lnTo>
                    <a:pt x="1784" y="1577"/>
                  </a:lnTo>
                  <a:lnTo>
                    <a:pt x="1798" y="1573"/>
                  </a:lnTo>
                  <a:lnTo>
                    <a:pt x="1811" y="1569"/>
                  </a:lnTo>
                  <a:lnTo>
                    <a:pt x="1826" y="1564"/>
                  </a:lnTo>
                  <a:lnTo>
                    <a:pt x="1837" y="1559"/>
                  </a:lnTo>
                  <a:lnTo>
                    <a:pt x="1851" y="1552"/>
                  </a:lnTo>
                  <a:lnTo>
                    <a:pt x="1864" y="1545"/>
                  </a:lnTo>
                  <a:lnTo>
                    <a:pt x="1877" y="1539"/>
                  </a:lnTo>
                  <a:lnTo>
                    <a:pt x="1889" y="1531"/>
                  </a:lnTo>
                  <a:lnTo>
                    <a:pt x="1901" y="1524"/>
                  </a:lnTo>
                  <a:lnTo>
                    <a:pt x="1914" y="1515"/>
                  </a:lnTo>
                  <a:lnTo>
                    <a:pt x="1926" y="1507"/>
                  </a:lnTo>
                  <a:lnTo>
                    <a:pt x="1938" y="1497"/>
                  </a:lnTo>
                  <a:lnTo>
                    <a:pt x="1950" y="1488"/>
                  </a:lnTo>
                  <a:lnTo>
                    <a:pt x="1961" y="1479"/>
                  </a:lnTo>
                  <a:lnTo>
                    <a:pt x="1973" y="1468"/>
                  </a:lnTo>
                  <a:lnTo>
                    <a:pt x="1984" y="1458"/>
                  </a:lnTo>
                  <a:lnTo>
                    <a:pt x="1995" y="1447"/>
                  </a:lnTo>
                  <a:lnTo>
                    <a:pt x="2006" y="1435"/>
                  </a:lnTo>
                  <a:lnTo>
                    <a:pt x="2017" y="1424"/>
                  </a:lnTo>
                  <a:lnTo>
                    <a:pt x="2027" y="1413"/>
                  </a:lnTo>
                  <a:lnTo>
                    <a:pt x="2037" y="1399"/>
                  </a:lnTo>
                  <a:lnTo>
                    <a:pt x="2047" y="1387"/>
                  </a:lnTo>
                  <a:lnTo>
                    <a:pt x="2057" y="1374"/>
                  </a:lnTo>
                  <a:lnTo>
                    <a:pt x="2067" y="1361"/>
                  </a:lnTo>
                  <a:lnTo>
                    <a:pt x="2084" y="1333"/>
                  </a:lnTo>
                  <a:lnTo>
                    <a:pt x="2103" y="1304"/>
                  </a:lnTo>
                  <a:lnTo>
                    <a:pt x="2119" y="1274"/>
                  </a:lnTo>
                  <a:lnTo>
                    <a:pt x="2135" y="1243"/>
                  </a:lnTo>
                  <a:lnTo>
                    <a:pt x="2149" y="1211"/>
                  </a:lnTo>
                  <a:lnTo>
                    <a:pt x="2163" y="1177"/>
                  </a:lnTo>
                  <a:lnTo>
                    <a:pt x="2175" y="1143"/>
                  </a:lnTo>
                  <a:lnTo>
                    <a:pt x="2187" y="1107"/>
                  </a:lnTo>
                  <a:lnTo>
                    <a:pt x="2196" y="1071"/>
                  </a:lnTo>
                  <a:lnTo>
                    <a:pt x="2205" y="1034"/>
                  </a:lnTo>
                  <a:lnTo>
                    <a:pt x="2212" y="996"/>
                  </a:lnTo>
                  <a:lnTo>
                    <a:pt x="2219" y="957"/>
                  </a:lnTo>
                  <a:lnTo>
                    <a:pt x="2221" y="938"/>
                  </a:lnTo>
                  <a:lnTo>
                    <a:pt x="2224" y="919"/>
                  </a:lnTo>
                  <a:lnTo>
                    <a:pt x="2225" y="899"/>
                  </a:lnTo>
                  <a:lnTo>
                    <a:pt x="2226" y="879"/>
                  </a:lnTo>
                  <a:lnTo>
                    <a:pt x="2228" y="859"/>
                  </a:lnTo>
                  <a:lnTo>
                    <a:pt x="2229" y="838"/>
                  </a:lnTo>
                  <a:lnTo>
                    <a:pt x="2229" y="818"/>
                  </a:lnTo>
                  <a:lnTo>
                    <a:pt x="2230" y="796"/>
                  </a:lnTo>
                  <a:lnTo>
                    <a:pt x="2229" y="776"/>
                  </a:lnTo>
                  <a:lnTo>
                    <a:pt x="2229" y="757"/>
                  </a:lnTo>
                  <a:lnTo>
                    <a:pt x="2228" y="735"/>
                  </a:lnTo>
                  <a:lnTo>
                    <a:pt x="2226" y="715"/>
                  </a:lnTo>
                  <a:lnTo>
                    <a:pt x="2225" y="695"/>
                  </a:lnTo>
                  <a:lnTo>
                    <a:pt x="2224" y="676"/>
                  </a:lnTo>
                  <a:lnTo>
                    <a:pt x="2221" y="656"/>
                  </a:lnTo>
                  <a:lnTo>
                    <a:pt x="2219" y="637"/>
                  </a:lnTo>
                  <a:lnTo>
                    <a:pt x="2212" y="599"/>
                  </a:lnTo>
                  <a:lnTo>
                    <a:pt x="2205" y="560"/>
                  </a:lnTo>
                  <a:lnTo>
                    <a:pt x="2196" y="523"/>
                  </a:lnTo>
                  <a:lnTo>
                    <a:pt x="2187" y="487"/>
                  </a:lnTo>
                  <a:lnTo>
                    <a:pt x="2175" y="451"/>
                  </a:lnTo>
                  <a:lnTo>
                    <a:pt x="2163" y="417"/>
                  </a:lnTo>
                  <a:lnTo>
                    <a:pt x="2149" y="383"/>
                  </a:lnTo>
                  <a:lnTo>
                    <a:pt x="2135" y="352"/>
                  </a:lnTo>
                  <a:lnTo>
                    <a:pt x="2119" y="320"/>
                  </a:lnTo>
                  <a:lnTo>
                    <a:pt x="2103" y="291"/>
                  </a:lnTo>
                  <a:lnTo>
                    <a:pt x="2084" y="261"/>
                  </a:lnTo>
                  <a:lnTo>
                    <a:pt x="2067" y="233"/>
                  </a:lnTo>
                  <a:lnTo>
                    <a:pt x="2057" y="220"/>
                  </a:lnTo>
                  <a:lnTo>
                    <a:pt x="2047" y="207"/>
                  </a:lnTo>
                  <a:lnTo>
                    <a:pt x="2037" y="195"/>
                  </a:lnTo>
                  <a:lnTo>
                    <a:pt x="2027" y="182"/>
                  </a:lnTo>
                  <a:lnTo>
                    <a:pt x="2017" y="170"/>
                  </a:lnTo>
                  <a:lnTo>
                    <a:pt x="2006" y="159"/>
                  </a:lnTo>
                  <a:lnTo>
                    <a:pt x="1995" y="147"/>
                  </a:lnTo>
                  <a:lnTo>
                    <a:pt x="1984" y="136"/>
                  </a:lnTo>
                  <a:lnTo>
                    <a:pt x="1973" y="126"/>
                  </a:lnTo>
                  <a:lnTo>
                    <a:pt x="1961" y="115"/>
                  </a:lnTo>
                  <a:lnTo>
                    <a:pt x="1950" y="106"/>
                  </a:lnTo>
                  <a:lnTo>
                    <a:pt x="1938" y="97"/>
                  </a:lnTo>
                  <a:lnTo>
                    <a:pt x="1926" y="87"/>
                  </a:lnTo>
                  <a:lnTo>
                    <a:pt x="1914" y="79"/>
                  </a:lnTo>
                  <a:lnTo>
                    <a:pt x="1901" y="70"/>
                  </a:lnTo>
                  <a:lnTo>
                    <a:pt x="1889" y="63"/>
                  </a:lnTo>
                  <a:lnTo>
                    <a:pt x="1877" y="55"/>
                  </a:lnTo>
                  <a:lnTo>
                    <a:pt x="1864" y="49"/>
                  </a:lnTo>
                  <a:lnTo>
                    <a:pt x="1851" y="42"/>
                  </a:lnTo>
                  <a:lnTo>
                    <a:pt x="1837" y="36"/>
                  </a:lnTo>
                  <a:lnTo>
                    <a:pt x="1826" y="30"/>
                  </a:lnTo>
                  <a:lnTo>
                    <a:pt x="1811" y="25"/>
                  </a:lnTo>
                  <a:lnTo>
                    <a:pt x="1798" y="21"/>
                  </a:lnTo>
                  <a:lnTo>
                    <a:pt x="1784" y="17"/>
                  </a:lnTo>
                  <a:lnTo>
                    <a:pt x="1771" y="13"/>
                  </a:lnTo>
                  <a:lnTo>
                    <a:pt x="1756" y="9"/>
                  </a:lnTo>
                  <a:lnTo>
                    <a:pt x="1743" y="6"/>
                  </a:lnTo>
                  <a:lnTo>
                    <a:pt x="1729" y="4"/>
                  </a:lnTo>
                  <a:lnTo>
                    <a:pt x="1715" y="2"/>
                  </a:lnTo>
                  <a:lnTo>
                    <a:pt x="1701" y="1"/>
                  </a:lnTo>
                  <a:lnTo>
                    <a:pt x="1686" y="1"/>
                  </a:lnTo>
                  <a:lnTo>
                    <a:pt x="1673" y="0"/>
                  </a:lnTo>
                  <a:lnTo>
                    <a:pt x="1673" y="1"/>
                  </a:lnTo>
                  <a:lnTo>
                    <a:pt x="558" y="1"/>
                  </a:lnTo>
                  <a:lnTo>
                    <a:pt x="543" y="1"/>
                  </a:lnTo>
                  <a:lnTo>
                    <a:pt x="528" y="1"/>
                  </a:lnTo>
                  <a:lnTo>
                    <a:pt x="514" y="2"/>
                  </a:lnTo>
                  <a:lnTo>
                    <a:pt x="501" y="5"/>
                  </a:lnTo>
                  <a:lnTo>
                    <a:pt x="486" y="6"/>
                  </a:lnTo>
                  <a:lnTo>
                    <a:pt x="473" y="9"/>
                  </a:lnTo>
                  <a:lnTo>
                    <a:pt x="458" y="13"/>
                  </a:lnTo>
                  <a:lnTo>
                    <a:pt x="445" y="17"/>
                  </a:lnTo>
                  <a:lnTo>
                    <a:pt x="432" y="21"/>
                  </a:lnTo>
                  <a:lnTo>
                    <a:pt x="418" y="25"/>
                  </a:lnTo>
                  <a:lnTo>
                    <a:pt x="405" y="30"/>
                  </a:lnTo>
                  <a:lnTo>
                    <a:pt x="392" y="36"/>
                  </a:lnTo>
                  <a:lnTo>
                    <a:pt x="378" y="42"/>
                  </a:lnTo>
                  <a:lnTo>
                    <a:pt x="365" y="49"/>
                  </a:lnTo>
                  <a:lnTo>
                    <a:pt x="353" y="55"/>
                  </a:lnTo>
                  <a:lnTo>
                    <a:pt x="340" y="63"/>
                  </a:lnTo>
                  <a:lnTo>
                    <a:pt x="328" y="71"/>
                  </a:lnTo>
                  <a:lnTo>
                    <a:pt x="315" y="79"/>
                  </a:lnTo>
                  <a:lnTo>
                    <a:pt x="303" y="87"/>
                  </a:lnTo>
                  <a:lnTo>
                    <a:pt x="291" y="97"/>
                  </a:lnTo>
                  <a:lnTo>
                    <a:pt x="279" y="106"/>
                  </a:lnTo>
                  <a:lnTo>
                    <a:pt x="268" y="115"/>
                  </a:lnTo>
                  <a:lnTo>
                    <a:pt x="256" y="126"/>
                  </a:lnTo>
                  <a:lnTo>
                    <a:pt x="246" y="136"/>
                  </a:lnTo>
                  <a:lnTo>
                    <a:pt x="234" y="147"/>
                  </a:lnTo>
                  <a:lnTo>
                    <a:pt x="223" y="159"/>
                  </a:lnTo>
                  <a:lnTo>
                    <a:pt x="212" y="170"/>
                  </a:lnTo>
                  <a:lnTo>
                    <a:pt x="202" y="182"/>
                  </a:lnTo>
                  <a:lnTo>
                    <a:pt x="193" y="195"/>
                  </a:lnTo>
                  <a:lnTo>
                    <a:pt x="182" y="207"/>
                  </a:lnTo>
                  <a:lnTo>
                    <a:pt x="173" y="220"/>
                  </a:lnTo>
                  <a:lnTo>
                    <a:pt x="163" y="233"/>
                  </a:lnTo>
                  <a:lnTo>
                    <a:pt x="145" y="261"/>
                  </a:lnTo>
                  <a:lnTo>
                    <a:pt x="126" y="291"/>
                  </a:lnTo>
                  <a:lnTo>
                    <a:pt x="110" y="320"/>
                  </a:lnTo>
                  <a:lnTo>
                    <a:pt x="94" y="352"/>
                  </a:lnTo>
                  <a:lnTo>
                    <a:pt x="80" y="383"/>
                  </a:lnTo>
                  <a:lnTo>
                    <a:pt x="66" y="417"/>
                  </a:lnTo>
                  <a:lnTo>
                    <a:pt x="54" y="451"/>
                  </a:lnTo>
                  <a:lnTo>
                    <a:pt x="44" y="487"/>
                  </a:lnTo>
                  <a:lnTo>
                    <a:pt x="33" y="523"/>
                  </a:lnTo>
                  <a:lnTo>
                    <a:pt x="24" y="560"/>
                  </a:lnTo>
                  <a:lnTo>
                    <a:pt x="17" y="597"/>
                  </a:lnTo>
                  <a:lnTo>
                    <a:pt x="11" y="637"/>
                  </a:lnTo>
                  <a:lnTo>
                    <a:pt x="8" y="656"/>
                  </a:lnTo>
                  <a:lnTo>
                    <a:pt x="5" y="676"/>
                  </a:lnTo>
                  <a:lnTo>
                    <a:pt x="4" y="695"/>
                  </a:lnTo>
                  <a:lnTo>
                    <a:pt x="3" y="715"/>
                  </a:lnTo>
                  <a:lnTo>
                    <a:pt x="1" y="735"/>
                  </a:lnTo>
                  <a:lnTo>
                    <a:pt x="0" y="757"/>
                  </a:lnTo>
                  <a:lnTo>
                    <a:pt x="0" y="776"/>
                  </a:lnTo>
                  <a:lnTo>
                    <a:pt x="0" y="796"/>
                  </a:lnTo>
                  <a:lnTo>
                    <a:pt x="0" y="818"/>
                  </a:lnTo>
                  <a:lnTo>
                    <a:pt x="0" y="838"/>
                  </a:lnTo>
                  <a:lnTo>
                    <a:pt x="1" y="859"/>
                  </a:lnTo>
                  <a:lnTo>
                    <a:pt x="3" y="879"/>
                  </a:lnTo>
                  <a:lnTo>
                    <a:pt x="4" y="899"/>
                  </a:lnTo>
                  <a:lnTo>
                    <a:pt x="5" y="919"/>
                  </a:lnTo>
                  <a:lnTo>
                    <a:pt x="8" y="938"/>
                  </a:lnTo>
                  <a:lnTo>
                    <a:pt x="11" y="957"/>
                  </a:lnTo>
                  <a:lnTo>
                    <a:pt x="17" y="997"/>
                  </a:lnTo>
                  <a:lnTo>
                    <a:pt x="24" y="1034"/>
                  </a:lnTo>
                  <a:lnTo>
                    <a:pt x="33" y="1071"/>
                  </a:lnTo>
                  <a:lnTo>
                    <a:pt x="44" y="1107"/>
                  </a:lnTo>
                  <a:lnTo>
                    <a:pt x="54" y="1143"/>
                  </a:lnTo>
                  <a:lnTo>
                    <a:pt x="66" y="1177"/>
                  </a:lnTo>
                  <a:lnTo>
                    <a:pt x="80" y="1211"/>
                  </a:lnTo>
                  <a:lnTo>
                    <a:pt x="94" y="1243"/>
                  </a:lnTo>
                  <a:lnTo>
                    <a:pt x="110" y="1274"/>
                  </a:lnTo>
                  <a:lnTo>
                    <a:pt x="126" y="1304"/>
                  </a:lnTo>
                  <a:lnTo>
                    <a:pt x="145" y="1333"/>
                  </a:lnTo>
                  <a:lnTo>
                    <a:pt x="163" y="1361"/>
                  </a:lnTo>
                  <a:lnTo>
                    <a:pt x="173" y="1374"/>
                  </a:lnTo>
                  <a:lnTo>
                    <a:pt x="182" y="1387"/>
                  </a:lnTo>
                  <a:lnTo>
                    <a:pt x="193" y="1399"/>
                  </a:lnTo>
                  <a:lnTo>
                    <a:pt x="202" y="1413"/>
                  </a:lnTo>
                  <a:lnTo>
                    <a:pt x="212" y="1424"/>
                  </a:lnTo>
                  <a:lnTo>
                    <a:pt x="223" y="1435"/>
                  </a:lnTo>
                  <a:lnTo>
                    <a:pt x="234" y="1447"/>
                  </a:lnTo>
                  <a:lnTo>
                    <a:pt x="246" y="1458"/>
                  </a:lnTo>
                  <a:lnTo>
                    <a:pt x="256" y="1468"/>
                  </a:lnTo>
                  <a:lnTo>
                    <a:pt x="268" y="1479"/>
                  </a:lnTo>
                  <a:lnTo>
                    <a:pt x="279" y="1488"/>
                  </a:lnTo>
                  <a:lnTo>
                    <a:pt x="291" y="1497"/>
                  </a:lnTo>
                  <a:lnTo>
                    <a:pt x="303" y="1507"/>
                  </a:lnTo>
                  <a:lnTo>
                    <a:pt x="315" y="1515"/>
                  </a:lnTo>
                  <a:lnTo>
                    <a:pt x="328" y="1524"/>
                  </a:lnTo>
                  <a:lnTo>
                    <a:pt x="340" y="1531"/>
                  </a:lnTo>
                  <a:lnTo>
                    <a:pt x="352" y="1539"/>
                  </a:lnTo>
                  <a:lnTo>
                    <a:pt x="365" y="1545"/>
                  </a:lnTo>
                  <a:lnTo>
                    <a:pt x="378" y="1552"/>
                  </a:lnTo>
                  <a:lnTo>
                    <a:pt x="392" y="1559"/>
                  </a:lnTo>
                  <a:lnTo>
                    <a:pt x="405" y="1564"/>
                  </a:lnTo>
                  <a:lnTo>
                    <a:pt x="418" y="1569"/>
                  </a:lnTo>
                  <a:lnTo>
                    <a:pt x="432" y="1573"/>
                  </a:lnTo>
                  <a:lnTo>
                    <a:pt x="445" y="1577"/>
                  </a:lnTo>
                  <a:lnTo>
                    <a:pt x="458" y="1581"/>
                  </a:lnTo>
                  <a:lnTo>
                    <a:pt x="473" y="1585"/>
                  </a:lnTo>
                  <a:lnTo>
                    <a:pt x="486" y="1588"/>
                  </a:lnTo>
                  <a:lnTo>
                    <a:pt x="501" y="1589"/>
                  </a:lnTo>
                  <a:lnTo>
                    <a:pt x="514" y="1592"/>
                  </a:lnTo>
                  <a:lnTo>
                    <a:pt x="528" y="1593"/>
                  </a:lnTo>
                  <a:lnTo>
                    <a:pt x="543" y="1593"/>
                  </a:lnTo>
                  <a:lnTo>
                    <a:pt x="558" y="1593"/>
                  </a:lnTo>
                  <a:lnTo>
                    <a:pt x="558" y="1594"/>
                  </a:lnTo>
                </a:path>
              </a:pathLst>
            </a:custGeom>
            <a:noFill/>
            <a:ln w="3175">
              <a:solidFill>
                <a:srgbClr val="00008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10" name="Rectangle 33"/>
            <p:cNvSpPr>
              <a:spLocks noChangeArrowheads="1"/>
            </p:cNvSpPr>
            <p:nvPr/>
          </p:nvSpPr>
          <p:spPr bwMode="auto">
            <a:xfrm>
              <a:off x="4590" y="3592"/>
              <a:ext cx="850" cy="535"/>
            </a:xfrm>
            <a:prstGeom prst="rect">
              <a:avLst/>
            </a:prstGeom>
            <a:noFill/>
            <a:ln w="9525">
              <a:noFill/>
              <a:miter lim="800000"/>
              <a:headEnd/>
              <a:tailEnd/>
            </a:ln>
          </p:spPr>
          <p:txBody>
            <a:bodyPr lIns="0" tIns="0" rIns="0" bIns="0">
              <a:spAutoFit/>
            </a:bodyPr>
            <a:lstStyle/>
            <a:p>
              <a:pPr algn="ctr" rtl="1" fontAlgn="auto">
                <a:spcBef>
                  <a:spcPts val="0"/>
                </a:spcBef>
                <a:spcAft>
                  <a:spcPts val="0"/>
                </a:spcAft>
              </a:pPr>
              <a:r>
                <a:rPr lang="en-US" sz="1400" b="1" dirty="0">
                  <a:solidFill>
                    <a:srgbClr val="000080"/>
                  </a:solidFill>
                  <a:latin typeface="Calibri"/>
                  <a:cs typeface="+mn-cs"/>
                </a:rPr>
                <a:t> </a:t>
              </a:r>
              <a:r>
                <a:rPr lang="ar-OM" sz="1400" b="1" dirty="0">
                  <a:solidFill>
                    <a:prstClr val="black"/>
                  </a:solidFill>
                  <a:latin typeface="Calibri"/>
                  <a:cs typeface="Arial"/>
                </a:rPr>
                <a:t>إنهاء</a:t>
              </a:r>
              <a:r>
                <a:rPr lang="ar-OM" sz="1400" b="1" dirty="0">
                  <a:solidFill>
                    <a:prstClr val="white"/>
                  </a:solidFill>
                  <a:latin typeface="Calibri"/>
                  <a:cs typeface="Arial"/>
                </a:rPr>
                <a:t> </a:t>
              </a:r>
              <a:r>
                <a:rPr lang="ar-OM" sz="1400" b="1" dirty="0" smtClean="0">
                  <a:solidFill>
                    <a:prstClr val="black"/>
                  </a:solidFill>
                  <a:latin typeface="Calibri"/>
                  <a:cs typeface="Arial"/>
                </a:rPr>
                <a:t>الاعتماد</a:t>
              </a:r>
              <a:r>
                <a:rPr lang="ar-OM" sz="1400" b="1" dirty="0" smtClean="0">
                  <a:solidFill>
                    <a:prstClr val="white"/>
                  </a:solidFill>
                  <a:latin typeface="Calibri"/>
                  <a:cs typeface="Arial"/>
                </a:rPr>
                <a:t> </a:t>
              </a:r>
              <a:r>
                <a:rPr lang="ar-OM" sz="1400" b="1" dirty="0" smtClean="0">
                  <a:solidFill>
                    <a:prstClr val="black"/>
                  </a:solidFill>
                  <a:latin typeface="Calibri"/>
                  <a:cs typeface="Arial"/>
                </a:rPr>
                <a:t>المؤسسي</a:t>
              </a:r>
            </a:p>
            <a:p>
              <a:pPr algn="ctr" fontAlgn="auto">
                <a:spcBef>
                  <a:spcPts val="0"/>
                </a:spcBef>
                <a:spcAft>
                  <a:spcPts val="0"/>
                </a:spcAft>
              </a:pPr>
              <a:r>
                <a:rPr lang="en-US" sz="1200" b="1" dirty="0" smtClean="0">
                  <a:solidFill>
                    <a:srgbClr val="000080"/>
                  </a:solidFill>
                  <a:latin typeface="Calibri"/>
                  <a:cs typeface="+mn-cs"/>
                </a:rPr>
                <a:t>HEI</a:t>
              </a:r>
              <a:r>
                <a:rPr lang="en-US" sz="1400" b="1" dirty="0" smtClean="0">
                  <a:solidFill>
                    <a:prstClr val="black"/>
                  </a:solidFill>
                  <a:latin typeface="Calibri"/>
                  <a:cs typeface="+mn-cs"/>
                </a:rPr>
                <a:t> </a:t>
              </a:r>
              <a:r>
                <a:rPr lang="en-US" sz="1200" b="1" dirty="0" smtClean="0">
                  <a:solidFill>
                    <a:srgbClr val="000080"/>
                  </a:solidFill>
                  <a:latin typeface="Calibri"/>
                  <a:cs typeface="+mn-cs"/>
                </a:rPr>
                <a:t>Accreditation Terminated</a:t>
              </a:r>
              <a:r>
                <a:rPr lang="ar-OM" sz="1200" b="1" dirty="0" smtClean="0">
                  <a:solidFill>
                    <a:srgbClr val="000080"/>
                  </a:solidFill>
                  <a:latin typeface="Calibri"/>
                  <a:cs typeface="Arial"/>
                </a:rPr>
                <a:t> </a:t>
              </a:r>
              <a:endParaRPr lang="en-US" sz="1200" b="1" dirty="0">
                <a:solidFill>
                  <a:srgbClr val="000080"/>
                </a:solidFill>
                <a:latin typeface="Calibri"/>
                <a:cs typeface="+mn-cs"/>
              </a:endParaRPr>
            </a:p>
          </p:txBody>
        </p:sp>
      </p:grpSp>
      <p:grpSp>
        <p:nvGrpSpPr>
          <p:cNvPr id="111" name="Group 34"/>
          <p:cNvGrpSpPr>
            <a:grpSpLocks/>
          </p:cNvGrpSpPr>
          <p:nvPr/>
        </p:nvGrpSpPr>
        <p:grpSpPr bwMode="auto">
          <a:xfrm>
            <a:off x="5105400" y="2068513"/>
            <a:ext cx="2203450" cy="3811587"/>
            <a:chOff x="3193" y="1207"/>
            <a:chExt cx="1374" cy="2401"/>
          </a:xfrm>
        </p:grpSpPr>
        <p:grpSp>
          <p:nvGrpSpPr>
            <p:cNvPr id="112" name="Group 35"/>
            <p:cNvGrpSpPr>
              <a:grpSpLocks/>
            </p:cNvGrpSpPr>
            <p:nvPr/>
          </p:nvGrpSpPr>
          <p:grpSpPr bwMode="auto">
            <a:xfrm>
              <a:off x="4108" y="2375"/>
              <a:ext cx="431" cy="66"/>
              <a:chOff x="4108" y="2375"/>
              <a:chExt cx="431" cy="66"/>
            </a:xfrm>
          </p:grpSpPr>
          <p:sp>
            <p:nvSpPr>
              <p:cNvPr id="119" name="Freeform 36"/>
              <p:cNvSpPr>
                <a:spLocks noEditPoints="1"/>
              </p:cNvSpPr>
              <p:nvPr/>
            </p:nvSpPr>
            <p:spPr bwMode="auto">
              <a:xfrm>
                <a:off x="4108" y="2402"/>
                <a:ext cx="431" cy="11"/>
              </a:xfrm>
              <a:custGeom>
                <a:avLst/>
                <a:gdLst>
                  <a:gd name="T0" fmla="*/ 0 w 863"/>
                  <a:gd name="T1" fmla="*/ 1 h 21"/>
                  <a:gd name="T2" fmla="*/ 0 w 863"/>
                  <a:gd name="T3" fmla="*/ 1 h 21"/>
                  <a:gd name="T4" fmla="*/ 0 w 863"/>
                  <a:gd name="T5" fmla="*/ 1 h 21"/>
                  <a:gd name="T6" fmla="*/ 0 w 863"/>
                  <a:gd name="T7" fmla="*/ 1 h 21"/>
                  <a:gd name="T8" fmla="*/ 0 w 863"/>
                  <a:gd name="T9" fmla="*/ 1 h 21"/>
                  <a:gd name="T10" fmla="*/ 0 w 863"/>
                  <a:gd name="T11" fmla="*/ 1 h 21"/>
                  <a:gd name="T12" fmla="*/ 0 w 863"/>
                  <a:gd name="T13" fmla="*/ 1 h 21"/>
                  <a:gd name="T14" fmla="*/ 0 w 863"/>
                  <a:gd name="T15" fmla="*/ 1 h 21"/>
                  <a:gd name="T16" fmla="*/ 0 w 863"/>
                  <a:gd name="T17" fmla="*/ 0 h 21"/>
                  <a:gd name="T18" fmla="*/ 0 w 863"/>
                  <a:gd name="T19" fmla="*/ 1 h 21"/>
                  <a:gd name="T20" fmla="*/ 0 w 863"/>
                  <a:gd name="T21" fmla="*/ 1 h 21"/>
                  <a:gd name="T22" fmla="*/ 0 w 863"/>
                  <a:gd name="T23" fmla="*/ 1 h 21"/>
                  <a:gd name="T24" fmla="*/ 0 w 863"/>
                  <a:gd name="T25" fmla="*/ 1 h 21"/>
                  <a:gd name="T26" fmla="*/ 0 w 863"/>
                  <a:gd name="T27" fmla="*/ 1 h 21"/>
                  <a:gd name="T28" fmla="*/ 0 w 863"/>
                  <a:gd name="T29" fmla="*/ 1 h 21"/>
                  <a:gd name="T30" fmla="*/ 0 w 863"/>
                  <a:gd name="T31" fmla="*/ 1 h 21"/>
                  <a:gd name="T32" fmla="*/ 0 w 863"/>
                  <a:gd name="T33" fmla="*/ 1 h 21"/>
                  <a:gd name="T34" fmla="*/ 0 w 863"/>
                  <a:gd name="T35" fmla="*/ 0 h 21"/>
                  <a:gd name="T36" fmla="*/ 0 w 863"/>
                  <a:gd name="T37" fmla="*/ 1 h 21"/>
                  <a:gd name="T38" fmla="*/ 0 w 863"/>
                  <a:gd name="T39" fmla="*/ 1 h 21"/>
                  <a:gd name="T40" fmla="*/ 0 w 863"/>
                  <a:gd name="T41" fmla="*/ 1 h 21"/>
                  <a:gd name="T42" fmla="*/ 0 w 863"/>
                  <a:gd name="T43" fmla="*/ 1 h 21"/>
                  <a:gd name="T44" fmla="*/ 0 w 863"/>
                  <a:gd name="T45" fmla="*/ 1 h 21"/>
                  <a:gd name="T46" fmla="*/ 0 w 863"/>
                  <a:gd name="T47" fmla="*/ 1 h 21"/>
                  <a:gd name="T48" fmla="*/ 0 w 863"/>
                  <a:gd name="T49" fmla="*/ 1 h 21"/>
                  <a:gd name="T50" fmla="*/ 0 w 863"/>
                  <a:gd name="T51" fmla="*/ 1 h 21"/>
                  <a:gd name="T52" fmla="*/ 0 w 863"/>
                  <a:gd name="T53" fmla="*/ 0 h 21"/>
                  <a:gd name="T54" fmla="*/ 0 w 863"/>
                  <a:gd name="T55" fmla="*/ 1 h 21"/>
                  <a:gd name="T56" fmla="*/ 0 w 863"/>
                  <a:gd name="T57" fmla="*/ 1 h 21"/>
                  <a:gd name="T58" fmla="*/ 0 w 863"/>
                  <a:gd name="T59" fmla="*/ 1 h 21"/>
                  <a:gd name="T60" fmla="*/ 0 w 863"/>
                  <a:gd name="T61" fmla="*/ 1 h 21"/>
                  <a:gd name="T62" fmla="*/ 0 w 863"/>
                  <a:gd name="T63" fmla="*/ 1 h 21"/>
                  <a:gd name="T64" fmla="*/ 0 w 863"/>
                  <a:gd name="T65" fmla="*/ 1 h 21"/>
                  <a:gd name="T66" fmla="*/ 0 w 863"/>
                  <a:gd name="T67" fmla="*/ 1 h 21"/>
                  <a:gd name="T68" fmla="*/ 0 w 863"/>
                  <a:gd name="T69" fmla="*/ 1 h 21"/>
                  <a:gd name="T70" fmla="*/ 0 w 863"/>
                  <a:gd name="T71" fmla="*/ 0 h 21"/>
                  <a:gd name="T72" fmla="*/ 0 w 863"/>
                  <a:gd name="T73" fmla="*/ 1 h 21"/>
                  <a:gd name="T74" fmla="*/ 0 w 863"/>
                  <a:gd name="T75" fmla="*/ 1 h 21"/>
                  <a:gd name="T76" fmla="*/ 0 w 863"/>
                  <a:gd name="T77" fmla="*/ 1 h 21"/>
                  <a:gd name="T78" fmla="*/ 0 w 863"/>
                  <a:gd name="T79" fmla="*/ 1 h 21"/>
                  <a:gd name="T80" fmla="*/ 0 w 863"/>
                  <a:gd name="T81" fmla="*/ 1 h 21"/>
                  <a:gd name="T82" fmla="*/ 0 w 863"/>
                  <a:gd name="T83" fmla="*/ 1 h 21"/>
                  <a:gd name="T84" fmla="*/ 0 w 863"/>
                  <a:gd name="T85" fmla="*/ 1 h 21"/>
                  <a:gd name="T86" fmla="*/ 0 w 863"/>
                  <a:gd name="T87" fmla="*/ 1 h 21"/>
                  <a:gd name="T88" fmla="*/ 0 w 863"/>
                  <a:gd name="T89" fmla="*/ 0 h 21"/>
                  <a:gd name="T90" fmla="*/ 0 w 863"/>
                  <a:gd name="T91" fmla="*/ 1 h 21"/>
                  <a:gd name="T92" fmla="*/ 0 w 863"/>
                  <a:gd name="T93" fmla="*/ 1 h 21"/>
                  <a:gd name="T94" fmla="*/ 0 w 863"/>
                  <a:gd name="T95" fmla="*/ 1 h 21"/>
                  <a:gd name="T96" fmla="*/ 0 w 863"/>
                  <a:gd name="T97" fmla="*/ 1 h 21"/>
                  <a:gd name="T98" fmla="*/ 0 w 863"/>
                  <a:gd name="T99" fmla="*/ 1 h 21"/>
                  <a:gd name="T100" fmla="*/ 0 w 863"/>
                  <a:gd name="T101" fmla="*/ 1 h 21"/>
                  <a:gd name="T102" fmla="*/ 0 w 863"/>
                  <a:gd name="T103" fmla="*/ 1 h 21"/>
                  <a:gd name="T104" fmla="*/ 0 w 863"/>
                  <a:gd name="T105" fmla="*/ 1 h 21"/>
                  <a:gd name="T106" fmla="*/ 0 w 863"/>
                  <a:gd name="T107" fmla="*/ 0 h 21"/>
                  <a:gd name="T108" fmla="*/ 0 w 863"/>
                  <a:gd name="T109" fmla="*/ 1 h 21"/>
                  <a:gd name="T110" fmla="*/ 0 w 863"/>
                  <a:gd name="T111" fmla="*/ 1 h 21"/>
                  <a:gd name="T112" fmla="*/ 0 w 863"/>
                  <a:gd name="T113" fmla="*/ 1 h 21"/>
                  <a:gd name="T114" fmla="*/ 0 w 863"/>
                  <a:gd name="T115" fmla="*/ 1 h 21"/>
                  <a:gd name="T116" fmla="*/ 0 w 863"/>
                  <a:gd name="T117" fmla="*/ 1 h 21"/>
                  <a:gd name="T118" fmla="*/ 0 w 863"/>
                  <a:gd name="T119" fmla="*/ 1 h 21"/>
                  <a:gd name="T120" fmla="*/ 0 w 863"/>
                  <a:gd name="T121" fmla="*/ 1 h 21"/>
                  <a:gd name="T122" fmla="*/ 0 w 863"/>
                  <a:gd name="T123" fmla="*/ 1 h 21"/>
                  <a:gd name="T124" fmla="*/ 0 w 863"/>
                  <a:gd name="T125" fmla="*/ 0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3"/>
                  <a:gd name="T190" fmla="*/ 0 h 21"/>
                  <a:gd name="T191" fmla="*/ 863 w 863"/>
                  <a:gd name="T192" fmla="*/ 21 h 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3" h="21">
                    <a:moveTo>
                      <a:pt x="11" y="0"/>
                    </a:moveTo>
                    <a:lnTo>
                      <a:pt x="32" y="0"/>
                    </a:lnTo>
                    <a:lnTo>
                      <a:pt x="35" y="0"/>
                    </a:lnTo>
                    <a:lnTo>
                      <a:pt x="36" y="1"/>
                    </a:lnTo>
                    <a:lnTo>
                      <a:pt x="39" y="2"/>
                    </a:lnTo>
                    <a:lnTo>
                      <a:pt x="40" y="4"/>
                    </a:lnTo>
                    <a:lnTo>
                      <a:pt x="41" y="5"/>
                    </a:lnTo>
                    <a:lnTo>
                      <a:pt x="43" y="6"/>
                    </a:lnTo>
                    <a:lnTo>
                      <a:pt x="43" y="9"/>
                    </a:lnTo>
                    <a:lnTo>
                      <a:pt x="43" y="10"/>
                    </a:lnTo>
                    <a:lnTo>
                      <a:pt x="43" y="13"/>
                    </a:lnTo>
                    <a:lnTo>
                      <a:pt x="43" y="14"/>
                    </a:lnTo>
                    <a:lnTo>
                      <a:pt x="41" y="17"/>
                    </a:lnTo>
                    <a:lnTo>
                      <a:pt x="40" y="18"/>
                    </a:lnTo>
                    <a:lnTo>
                      <a:pt x="39" y="20"/>
                    </a:lnTo>
                    <a:lnTo>
                      <a:pt x="36" y="21"/>
                    </a:lnTo>
                    <a:lnTo>
                      <a:pt x="35" y="21"/>
                    </a:lnTo>
                    <a:lnTo>
                      <a:pt x="32" y="21"/>
                    </a:lnTo>
                    <a:lnTo>
                      <a:pt x="11" y="21"/>
                    </a:lnTo>
                    <a:lnTo>
                      <a:pt x="9" y="21"/>
                    </a:lnTo>
                    <a:lnTo>
                      <a:pt x="7" y="21"/>
                    </a:lnTo>
                    <a:lnTo>
                      <a:pt x="5" y="20"/>
                    </a:lnTo>
                    <a:lnTo>
                      <a:pt x="4" y="18"/>
                    </a:lnTo>
                    <a:lnTo>
                      <a:pt x="3" y="17"/>
                    </a:lnTo>
                    <a:lnTo>
                      <a:pt x="1" y="14"/>
                    </a:lnTo>
                    <a:lnTo>
                      <a:pt x="0" y="13"/>
                    </a:lnTo>
                    <a:lnTo>
                      <a:pt x="0" y="10"/>
                    </a:lnTo>
                    <a:lnTo>
                      <a:pt x="0" y="9"/>
                    </a:lnTo>
                    <a:lnTo>
                      <a:pt x="1" y="6"/>
                    </a:lnTo>
                    <a:lnTo>
                      <a:pt x="3" y="5"/>
                    </a:lnTo>
                    <a:lnTo>
                      <a:pt x="4" y="4"/>
                    </a:lnTo>
                    <a:lnTo>
                      <a:pt x="5" y="2"/>
                    </a:lnTo>
                    <a:lnTo>
                      <a:pt x="7" y="1"/>
                    </a:lnTo>
                    <a:lnTo>
                      <a:pt x="9" y="0"/>
                    </a:lnTo>
                    <a:lnTo>
                      <a:pt x="11" y="0"/>
                    </a:lnTo>
                    <a:close/>
                    <a:moveTo>
                      <a:pt x="75" y="0"/>
                    </a:moveTo>
                    <a:lnTo>
                      <a:pt x="96" y="0"/>
                    </a:lnTo>
                    <a:lnTo>
                      <a:pt x="98" y="0"/>
                    </a:lnTo>
                    <a:lnTo>
                      <a:pt x="100" y="1"/>
                    </a:lnTo>
                    <a:lnTo>
                      <a:pt x="102" y="2"/>
                    </a:lnTo>
                    <a:lnTo>
                      <a:pt x="104" y="4"/>
                    </a:lnTo>
                    <a:lnTo>
                      <a:pt x="105" y="5"/>
                    </a:lnTo>
                    <a:lnTo>
                      <a:pt x="106" y="6"/>
                    </a:lnTo>
                    <a:lnTo>
                      <a:pt x="106" y="9"/>
                    </a:lnTo>
                    <a:lnTo>
                      <a:pt x="106" y="10"/>
                    </a:lnTo>
                    <a:lnTo>
                      <a:pt x="106" y="13"/>
                    </a:lnTo>
                    <a:lnTo>
                      <a:pt x="106" y="14"/>
                    </a:lnTo>
                    <a:lnTo>
                      <a:pt x="105" y="17"/>
                    </a:lnTo>
                    <a:lnTo>
                      <a:pt x="104" y="18"/>
                    </a:lnTo>
                    <a:lnTo>
                      <a:pt x="102" y="20"/>
                    </a:lnTo>
                    <a:lnTo>
                      <a:pt x="100" y="21"/>
                    </a:lnTo>
                    <a:lnTo>
                      <a:pt x="98" y="21"/>
                    </a:lnTo>
                    <a:lnTo>
                      <a:pt x="96" y="21"/>
                    </a:lnTo>
                    <a:lnTo>
                      <a:pt x="75" y="21"/>
                    </a:lnTo>
                    <a:lnTo>
                      <a:pt x="73" y="21"/>
                    </a:lnTo>
                    <a:lnTo>
                      <a:pt x="71" y="21"/>
                    </a:lnTo>
                    <a:lnTo>
                      <a:pt x="69" y="20"/>
                    </a:lnTo>
                    <a:lnTo>
                      <a:pt x="68" y="18"/>
                    </a:lnTo>
                    <a:lnTo>
                      <a:pt x="67" y="17"/>
                    </a:lnTo>
                    <a:lnTo>
                      <a:pt x="65" y="14"/>
                    </a:lnTo>
                    <a:lnTo>
                      <a:pt x="64" y="13"/>
                    </a:lnTo>
                    <a:lnTo>
                      <a:pt x="64" y="10"/>
                    </a:lnTo>
                    <a:lnTo>
                      <a:pt x="64" y="9"/>
                    </a:lnTo>
                    <a:lnTo>
                      <a:pt x="65" y="6"/>
                    </a:lnTo>
                    <a:lnTo>
                      <a:pt x="67" y="5"/>
                    </a:lnTo>
                    <a:lnTo>
                      <a:pt x="68" y="4"/>
                    </a:lnTo>
                    <a:lnTo>
                      <a:pt x="69" y="2"/>
                    </a:lnTo>
                    <a:lnTo>
                      <a:pt x="71" y="1"/>
                    </a:lnTo>
                    <a:lnTo>
                      <a:pt x="73" y="0"/>
                    </a:lnTo>
                    <a:lnTo>
                      <a:pt x="75" y="0"/>
                    </a:lnTo>
                    <a:close/>
                    <a:moveTo>
                      <a:pt x="138" y="0"/>
                    </a:moveTo>
                    <a:lnTo>
                      <a:pt x="159" y="0"/>
                    </a:lnTo>
                    <a:lnTo>
                      <a:pt x="162" y="0"/>
                    </a:lnTo>
                    <a:lnTo>
                      <a:pt x="163" y="1"/>
                    </a:lnTo>
                    <a:lnTo>
                      <a:pt x="166" y="2"/>
                    </a:lnTo>
                    <a:lnTo>
                      <a:pt x="167" y="4"/>
                    </a:lnTo>
                    <a:lnTo>
                      <a:pt x="169" y="5"/>
                    </a:lnTo>
                    <a:lnTo>
                      <a:pt x="170" y="6"/>
                    </a:lnTo>
                    <a:lnTo>
                      <a:pt x="170" y="9"/>
                    </a:lnTo>
                    <a:lnTo>
                      <a:pt x="170" y="10"/>
                    </a:lnTo>
                    <a:lnTo>
                      <a:pt x="170" y="13"/>
                    </a:lnTo>
                    <a:lnTo>
                      <a:pt x="170" y="14"/>
                    </a:lnTo>
                    <a:lnTo>
                      <a:pt x="169" y="17"/>
                    </a:lnTo>
                    <a:lnTo>
                      <a:pt x="167" y="18"/>
                    </a:lnTo>
                    <a:lnTo>
                      <a:pt x="166" y="20"/>
                    </a:lnTo>
                    <a:lnTo>
                      <a:pt x="163" y="21"/>
                    </a:lnTo>
                    <a:lnTo>
                      <a:pt x="162" y="21"/>
                    </a:lnTo>
                    <a:lnTo>
                      <a:pt x="159" y="21"/>
                    </a:lnTo>
                    <a:lnTo>
                      <a:pt x="138" y="21"/>
                    </a:lnTo>
                    <a:lnTo>
                      <a:pt x="137" y="21"/>
                    </a:lnTo>
                    <a:lnTo>
                      <a:pt x="134" y="21"/>
                    </a:lnTo>
                    <a:lnTo>
                      <a:pt x="133" y="20"/>
                    </a:lnTo>
                    <a:lnTo>
                      <a:pt x="132" y="18"/>
                    </a:lnTo>
                    <a:lnTo>
                      <a:pt x="130" y="17"/>
                    </a:lnTo>
                    <a:lnTo>
                      <a:pt x="129" y="14"/>
                    </a:lnTo>
                    <a:lnTo>
                      <a:pt x="128" y="13"/>
                    </a:lnTo>
                    <a:lnTo>
                      <a:pt x="128" y="10"/>
                    </a:lnTo>
                    <a:lnTo>
                      <a:pt x="128" y="9"/>
                    </a:lnTo>
                    <a:lnTo>
                      <a:pt x="129" y="6"/>
                    </a:lnTo>
                    <a:lnTo>
                      <a:pt x="130" y="5"/>
                    </a:lnTo>
                    <a:lnTo>
                      <a:pt x="132" y="4"/>
                    </a:lnTo>
                    <a:lnTo>
                      <a:pt x="133" y="2"/>
                    </a:lnTo>
                    <a:lnTo>
                      <a:pt x="134" y="1"/>
                    </a:lnTo>
                    <a:lnTo>
                      <a:pt x="137" y="0"/>
                    </a:lnTo>
                    <a:lnTo>
                      <a:pt x="138" y="0"/>
                    </a:lnTo>
                    <a:close/>
                    <a:moveTo>
                      <a:pt x="202" y="0"/>
                    </a:moveTo>
                    <a:lnTo>
                      <a:pt x="223" y="0"/>
                    </a:lnTo>
                    <a:lnTo>
                      <a:pt x="226" y="0"/>
                    </a:lnTo>
                    <a:lnTo>
                      <a:pt x="227" y="1"/>
                    </a:lnTo>
                    <a:lnTo>
                      <a:pt x="230" y="2"/>
                    </a:lnTo>
                    <a:lnTo>
                      <a:pt x="231" y="4"/>
                    </a:lnTo>
                    <a:lnTo>
                      <a:pt x="233" y="5"/>
                    </a:lnTo>
                    <a:lnTo>
                      <a:pt x="234" y="6"/>
                    </a:lnTo>
                    <a:lnTo>
                      <a:pt x="234" y="9"/>
                    </a:lnTo>
                    <a:lnTo>
                      <a:pt x="234" y="10"/>
                    </a:lnTo>
                    <a:lnTo>
                      <a:pt x="234" y="13"/>
                    </a:lnTo>
                    <a:lnTo>
                      <a:pt x="234" y="14"/>
                    </a:lnTo>
                    <a:lnTo>
                      <a:pt x="233" y="17"/>
                    </a:lnTo>
                    <a:lnTo>
                      <a:pt x="231" y="18"/>
                    </a:lnTo>
                    <a:lnTo>
                      <a:pt x="230" y="20"/>
                    </a:lnTo>
                    <a:lnTo>
                      <a:pt x="227" y="21"/>
                    </a:lnTo>
                    <a:lnTo>
                      <a:pt x="226" y="21"/>
                    </a:lnTo>
                    <a:lnTo>
                      <a:pt x="223" y="21"/>
                    </a:lnTo>
                    <a:lnTo>
                      <a:pt x="202" y="21"/>
                    </a:lnTo>
                    <a:lnTo>
                      <a:pt x="201" y="21"/>
                    </a:lnTo>
                    <a:lnTo>
                      <a:pt x="198" y="21"/>
                    </a:lnTo>
                    <a:lnTo>
                      <a:pt x="197" y="20"/>
                    </a:lnTo>
                    <a:lnTo>
                      <a:pt x="195" y="18"/>
                    </a:lnTo>
                    <a:lnTo>
                      <a:pt x="194" y="17"/>
                    </a:lnTo>
                    <a:lnTo>
                      <a:pt x="193" y="14"/>
                    </a:lnTo>
                    <a:lnTo>
                      <a:pt x="191" y="13"/>
                    </a:lnTo>
                    <a:lnTo>
                      <a:pt x="191" y="10"/>
                    </a:lnTo>
                    <a:lnTo>
                      <a:pt x="191" y="9"/>
                    </a:lnTo>
                    <a:lnTo>
                      <a:pt x="193" y="6"/>
                    </a:lnTo>
                    <a:lnTo>
                      <a:pt x="194" y="5"/>
                    </a:lnTo>
                    <a:lnTo>
                      <a:pt x="195" y="4"/>
                    </a:lnTo>
                    <a:lnTo>
                      <a:pt x="197" y="2"/>
                    </a:lnTo>
                    <a:lnTo>
                      <a:pt x="198" y="1"/>
                    </a:lnTo>
                    <a:lnTo>
                      <a:pt x="201" y="0"/>
                    </a:lnTo>
                    <a:lnTo>
                      <a:pt x="202" y="0"/>
                    </a:lnTo>
                    <a:close/>
                    <a:moveTo>
                      <a:pt x="266" y="0"/>
                    </a:moveTo>
                    <a:lnTo>
                      <a:pt x="287" y="0"/>
                    </a:lnTo>
                    <a:lnTo>
                      <a:pt x="290" y="0"/>
                    </a:lnTo>
                    <a:lnTo>
                      <a:pt x="291" y="1"/>
                    </a:lnTo>
                    <a:lnTo>
                      <a:pt x="294" y="2"/>
                    </a:lnTo>
                    <a:lnTo>
                      <a:pt x="295" y="4"/>
                    </a:lnTo>
                    <a:lnTo>
                      <a:pt x="296" y="5"/>
                    </a:lnTo>
                    <a:lnTo>
                      <a:pt x="298" y="6"/>
                    </a:lnTo>
                    <a:lnTo>
                      <a:pt x="298" y="9"/>
                    </a:lnTo>
                    <a:lnTo>
                      <a:pt x="298" y="10"/>
                    </a:lnTo>
                    <a:lnTo>
                      <a:pt x="298" y="13"/>
                    </a:lnTo>
                    <a:lnTo>
                      <a:pt x="298" y="14"/>
                    </a:lnTo>
                    <a:lnTo>
                      <a:pt x="296" y="17"/>
                    </a:lnTo>
                    <a:lnTo>
                      <a:pt x="295" y="18"/>
                    </a:lnTo>
                    <a:lnTo>
                      <a:pt x="294" y="20"/>
                    </a:lnTo>
                    <a:lnTo>
                      <a:pt x="291" y="21"/>
                    </a:lnTo>
                    <a:lnTo>
                      <a:pt x="290" y="21"/>
                    </a:lnTo>
                    <a:lnTo>
                      <a:pt x="287" y="21"/>
                    </a:lnTo>
                    <a:lnTo>
                      <a:pt x="266" y="21"/>
                    </a:lnTo>
                    <a:lnTo>
                      <a:pt x="264" y="21"/>
                    </a:lnTo>
                    <a:lnTo>
                      <a:pt x="262" y="21"/>
                    </a:lnTo>
                    <a:lnTo>
                      <a:pt x="260" y="20"/>
                    </a:lnTo>
                    <a:lnTo>
                      <a:pt x="259" y="18"/>
                    </a:lnTo>
                    <a:lnTo>
                      <a:pt x="258" y="17"/>
                    </a:lnTo>
                    <a:lnTo>
                      <a:pt x="256" y="14"/>
                    </a:lnTo>
                    <a:lnTo>
                      <a:pt x="255" y="13"/>
                    </a:lnTo>
                    <a:lnTo>
                      <a:pt x="255" y="10"/>
                    </a:lnTo>
                    <a:lnTo>
                      <a:pt x="255" y="9"/>
                    </a:lnTo>
                    <a:lnTo>
                      <a:pt x="256" y="6"/>
                    </a:lnTo>
                    <a:lnTo>
                      <a:pt x="258" y="5"/>
                    </a:lnTo>
                    <a:lnTo>
                      <a:pt x="259" y="4"/>
                    </a:lnTo>
                    <a:lnTo>
                      <a:pt x="260" y="2"/>
                    </a:lnTo>
                    <a:lnTo>
                      <a:pt x="262" y="1"/>
                    </a:lnTo>
                    <a:lnTo>
                      <a:pt x="264" y="0"/>
                    </a:lnTo>
                    <a:lnTo>
                      <a:pt x="266" y="0"/>
                    </a:lnTo>
                    <a:close/>
                    <a:moveTo>
                      <a:pt x="329" y="0"/>
                    </a:moveTo>
                    <a:lnTo>
                      <a:pt x="351" y="0"/>
                    </a:lnTo>
                    <a:lnTo>
                      <a:pt x="353" y="0"/>
                    </a:lnTo>
                    <a:lnTo>
                      <a:pt x="355" y="1"/>
                    </a:lnTo>
                    <a:lnTo>
                      <a:pt x="357" y="2"/>
                    </a:lnTo>
                    <a:lnTo>
                      <a:pt x="359" y="4"/>
                    </a:lnTo>
                    <a:lnTo>
                      <a:pt x="360" y="5"/>
                    </a:lnTo>
                    <a:lnTo>
                      <a:pt x="361" y="6"/>
                    </a:lnTo>
                    <a:lnTo>
                      <a:pt x="361" y="9"/>
                    </a:lnTo>
                    <a:lnTo>
                      <a:pt x="361" y="10"/>
                    </a:lnTo>
                    <a:lnTo>
                      <a:pt x="361" y="13"/>
                    </a:lnTo>
                    <a:lnTo>
                      <a:pt x="361" y="14"/>
                    </a:lnTo>
                    <a:lnTo>
                      <a:pt x="360" y="17"/>
                    </a:lnTo>
                    <a:lnTo>
                      <a:pt x="359" y="18"/>
                    </a:lnTo>
                    <a:lnTo>
                      <a:pt x="357" y="20"/>
                    </a:lnTo>
                    <a:lnTo>
                      <a:pt x="355" y="21"/>
                    </a:lnTo>
                    <a:lnTo>
                      <a:pt x="353" y="21"/>
                    </a:lnTo>
                    <a:lnTo>
                      <a:pt x="351" y="21"/>
                    </a:lnTo>
                    <a:lnTo>
                      <a:pt x="329" y="21"/>
                    </a:lnTo>
                    <a:lnTo>
                      <a:pt x="328" y="21"/>
                    </a:lnTo>
                    <a:lnTo>
                      <a:pt x="325" y="21"/>
                    </a:lnTo>
                    <a:lnTo>
                      <a:pt x="324" y="20"/>
                    </a:lnTo>
                    <a:lnTo>
                      <a:pt x="323" y="18"/>
                    </a:lnTo>
                    <a:lnTo>
                      <a:pt x="321" y="17"/>
                    </a:lnTo>
                    <a:lnTo>
                      <a:pt x="320" y="14"/>
                    </a:lnTo>
                    <a:lnTo>
                      <a:pt x="319" y="13"/>
                    </a:lnTo>
                    <a:lnTo>
                      <a:pt x="319" y="10"/>
                    </a:lnTo>
                    <a:lnTo>
                      <a:pt x="319" y="9"/>
                    </a:lnTo>
                    <a:lnTo>
                      <a:pt x="320" y="6"/>
                    </a:lnTo>
                    <a:lnTo>
                      <a:pt x="321" y="5"/>
                    </a:lnTo>
                    <a:lnTo>
                      <a:pt x="323" y="4"/>
                    </a:lnTo>
                    <a:lnTo>
                      <a:pt x="324" y="2"/>
                    </a:lnTo>
                    <a:lnTo>
                      <a:pt x="325" y="1"/>
                    </a:lnTo>
                    <a:lnTo>
                      <a:pt x="328" y="0"/>
                    </a:lnTo>
                    <a:lnTo>
                      <a:pt x="329" y="0"/>
                    </a:lnTo>
                    <a:close/>
                    <a:moveTo>
                      <a:pt x="393" y="0"/>
                    </a:moveTo>
                    <a:lnTo>
                      <a:pt x="414" y="0"/>
                    </a:lnTo>
                    <a:lnTo>
                      <a:pt x="417" y="0"/>
                    </a:lnTo>
                    <a:lnTo>
                      <a:pt x="418" y="1"/>
                    </a:lnTo>
                    <a:lnTo>
                      <a:pt x="421" y="2"/>
                    </a:lnTo>
                    <a:lnTo>
                      <a:pt x="422" y="4"/>
                    </a:lnTo>
                    <a:lnTo>
                      <a:pt x="424" y="5"/>
                    </a:lnTo>
                    <a:lnTo>
                      <a:pt x="425" y="6"/>
                    </a:lnTo>
                    <a:lnTo>
                      <a:pt x="425" y="9"/>
                    </a:lnTo>
                    <a:lnTo>
                      <a:pt x="425" y="10"/>
                    </a:lnTo>
                    <a:lnTo>
                      <a:pt x="425" y="13"/>
                    </a:lnTo>
                    <a:lnTo>
                      <a:pt x="425" y="14"/>
                    </a:lnTo>
                    <a:lnTo>
                      <a:pt x="424" y="17"/>
                    </a:lnTo>
                    <a:lnTo>
                      <a:pt x="422" y="18"/>
                    </a:lnTo>
                    <a:lnTo>
                      <a:pt x="421" y="20"/>
                    </a:lnTo>
                    <a:lnTo>
                      <a:pt x="418" y="21"/>
                    </a:lnTo>
                    <a:lnTo>
                      <a:pt x="417" y="21"/>
                    </a:lnTo>
                    <a:lnTo>
                      <a:pt x="414" y="21"/>
                    </a:lnTo>
                    <a:lnTo>
                      <a:pt x="393" y="21"/>
                    </a:lnTo>
                    <a:lnTo>
                      <a:pt x="392" y="21"/>
                    </a:lnTo>
                    <a:lnTo>
                      <a:pt x="389" y="21"/>
                    </a:lnTo>
                    <a:lnTo>
                      <a:pt x="388" y="20"/>
                    </a:lnTo>
                    <a:lnTo>
                      <a:pt x="387" y="18"/>
                    </a:lnTo>
                    <a:lnTo>
                      <a:pt x="385" y="17"/>
                    </a:lnTo>
                    <a:lnTo>
                      <a:pt x="384" y="14"/>
                    </a:lnTo>
                    <a:lnTo>
                      <a:pt x="383" y="13"/>
                    </a:lnTo>
                    <a:lnTo>
                      <a:pt x="383" y="10"/>
                    </a:lnTo>
                    <a:lnTo>
                      <a:pt x="383" y="9"/>
                    </a:lnTo>
                    <a:lnTo>
                      <a:pt x="384" y="6"/>
                    </a:lnTo>
                    <a:lnTo>
                      <a:pt x="385" y="5"/>
                    </a:lnTo>
                    <a:lnTo>
                      <a:pt x="387" y="4"/>
                    </a:lnTo>
                    <a:lnTo>
                      <a:pt x="388" y="2"/>
                    </a:lnTo>
                    <a:lnTo>
                      <a:pt x="389" y="1"/>
                    </a:lnTo>
                    <a:lnTo>
                      <a:pt x="392" y="0"/>
                    </a:lnTo>
                    <a:lnTo>
                      <a:pt x="393" y="0"/>
                    </a:lnTo>
                    <a:close/>
                    <a:moveTo>
                      <a:pt x="457" y="0"/>
                    </a:moveTo>
                    <a:lnTo>
                      <a:pt x="478" y="0"/>
                    </a:lnTo>
                    <a:lnTo>
                      <a:pt x="481" y="0"/>
                    </a:lnTo>
                    <a:lnTo>
                      <a:pt x="482" y="1"/>
                    </a:lnTo>
                    <a:lnTo>
                      <a:pt x="485" y="2"/>
                    </a:lnTo>
                    <a:lnTo>
                      <a:pt x="486" y="4"/>
                    </a:lnTo>
                    <a:lnTo>
                      <a:pt x="487" y="5"/>
                    </a:lnTo>
                    <a:lnTo>
                      <a:pt x="489" y="6"/>
                    </a:lnTo>
                    <a:lnTo>
                      <a:pt x="489" y="9"/>
                    </a:lnTo>
                    <a:lnTo>
                      <a:pt x="489" y="10"/>
                    </a:lnTo>
                    <a:lnTo>
                      <a:pt x="489" y="13"/>
                    </a:lnTo>
                    <a:lnTo>
                      <a:pt x="489" y="14"/>
                    </a:lnTo>
                    <a:lnTo>
                      <a:pt x="487" y="17"/>
                    </a:lnTo>
                    <a:lnTo>
                      <a:pt x="486" y="18"/>
                    </a:lnTo>
                    <a:lnTo>
                      <a:pt x="485" y="20"/>
                    </a:lnTo>
                    <a:lnTo>
                      <a:pt x="482" y="21"/>
                    </a:lnTo>
                    <a:lnTo>
                      <a:pt x="481" y="21"/>
                    </a:lnTo>
                    <a:lnTo>
                      <a:pt x="478" y="21"/>
                    </a:lnTo>
                    <a:lnTo>
                      <a:pt x="457" y="21"/>
                    </a:lnTo>
                    <a:lnTo>
                      <a:pt x="456" y="21"/>
                    </a:lnTo>
                    <a:lnTo>
                      <a:pt x="453" y="21"/>
                    </a:lnTo>
                    <a:lnTo>
                      <a:pt x="452" y="20"/>
                    </a:lnTo>
                    <a:lnTo>
                      <a:pt x="450" y="18"/>
                    </a:lnTo>
                    <a:lnTo>
                      <a:pt x="449" y="17"/>
                    </a:lnTo>
                    <a:lnTo>
                      <a:pt x="448" y="14"/>
                    </a:lnTo>
                    <a:lnTo>
                      <a:pt x="446" y="13"/>
                    </a:lnTo>
                    <a:lnTo>
                      <a:pt x="446" y="10"/>
                    </a:lnTo>
                    <a:lnTo>
                      <a:pt x="446" y="9"/>
                    </a:lnTo>
                    <a:lnTo>
                      <a:pt x="448" y="6"/>
                    </a:lnTo>
                    <a:lnTo>
                      <a:pt x="449" y="5"/>
                    </a:lnTo>
                    <a:lnTo>
                      <a:pt x="450" y="4"/>
                    </a:lnTo>
                    <a:lnTo>
                      <a:pt x="452" y="2"/>
                    </a:lnTo>
                    <a:lnTo>
                      <a:pt x="453" y="1"/>
                    </a:lnTo>
                    <a:lnTo>
                      <a:pt x="456" y="0"/>
                    </a:lnTo>
                    <a:lnTo>
                      <a:pt x="457" y="0"/>
                    </a:lnTo>
                    <a:close/>
                    <a:moveTo>
                      <a:pt x="521" y="0"/>
                    </a:moveTo>
                    <a:lnTo>
                      <a:pt x="542" y="0"/>
                    </a:lnTo>
                    <a:lnTo>
                      <a:pt x="544" y="0"/>
                    </a:lnTo>
                    <a:lnTo>
                      <a:pt x="546" y="1"/>
                    </a:lnTo>
                    <a:lnTo>
                      <a:pt x="548" y="2"/>
                    </a:lnTo>
                    <a:lnTo>
                      <a:pt x="550" y="4"/>
                    </a:lnTo>
                    <a:lnTo>
                      <a:pt x="551" y="5"/>
                    </a:lnTo>
                    <a:lnTo>
                      <a:pt x="552" y="6"/>
                    </a:lnTo>
                    <a:lnTo>
                      <a:pt x="552" y="9"/>
                    </a:lnTo>
                    <a:lnTo>
                      <a:pt x="552" y="10"/>
                    </a:lnTo>
                    <a:lnTo>
                      <a:pt x="552" y="13"/>
                    </a:lnTo>
                    <a:lnTo>
                      <a:pt x="552" y="14"/>
                    </a:lnTo>
                    <a:lnTo>
                      <a:pt x="551" y="17"/>
                    </a:lnTo>
                    <a:lnTo>
                      <a:pt x="550" y="18"/>
                    </a:lnTo>
                    <a:lnTo>
                      <a:pt x="548" y="20"/>
                    </a:lnTo>
                    <a:lnTo>
                      <a:pt x="546" y="21"/>
                    </a:lnTo>
                    <a:lnTo>
                      <a:pt x="544" y="21"/>
                    </a:lnTo>
                    <a:lnTo>
                      <a:pt x="542" y="21"/>
                    </a:lnTo>
                    <a:lnTo>
                      <a:pt x="521" y="21"/>
                    </a:lnTo>
                    <a:lnTo>
                      <a:pt x="519" y="21"/>
                    </a:lnTo>
                    <a:lnTo>
                      <a:pt x="517" y="21"/>
                    </a:lnTo>
                    <a:lnTo>
                      <a:pt x="515" y="20"/>
                    </a:lnTo>
                    <a:lnTo>
                      <a:pt x="514" y="18"/>
                    </a:lnTo>
                    <a:lnTo>
                      <a:pt x="513" y="17"/>
                    </a:lnTo>
                    <a:lnTo>
                      <a:pt x="511" y="14"/>
                    </a:lnTo>
                    <a:lnTo>
                      <a:pt x="510" y="13"/>
                    </a:lnTo>
                    <a:lnTo>
                      <a:pt x="510" y="10"/>
                    </a:lnTo>
                    <a:lnTo>
                      <a:pt x="510" y="9"/>
                    </a:lnTo>
                    <a:lnTo>
                      <a:pt x="511" y="6"/>
                    </a:lnTo>
                    <a:lnTo>
                      <a:pt x="513" y="5"/>
                    </a:lnTo>
                    <a:lnTo>
                      <a:pt x="514" y="4"/>
                    </a:lnTo>
                    <a:lnTo>
                      <a:pt x="515" y="2"/>
                    </a:lnTo>
                    <a:lnTo>
                      <a:pt x="517" y="1"/>
                    </a:lnTo>
                    <a:lnTo>
                      <a:pt x="519" y="0"/>
                    </a:lnTo>
                    <a:lnTo>
                      <a:pt x="521" y="0"/>
                    </a:lnTo>
                    <a:close/>
                    <a:moveTo>
                      <a:pt x="584" y="0"/>
                    </a:moveTo>
                    <a:lnTo>
                      <a:pt x="606" y="0"/>
                    </a:lnTo>
                    <a:lnTo>
                      <a:pt x="608" y="0"/>
                    </a:lnTo>
                    <a:lnTo>
                      <a:pt x="610" y="1"/>
                    </a:lnTo>
                    <a:lnTo>
                      <a:pt x="612" y="2"/>
                    </a:lnTo>
                    <a:lnTo>
                      <a:pt x="614" y="4"/>
                    </a:lnTo>
                    <a:lnTo>
                      <a:pt x="615" y="5"/>
                    </a:lnTo>
                    <a:lnTo>
                      <a:pt x="616" y="6"/>
                    </a:lnTo>
                    <a:lnTo>
                      <a:pt x="616" y="9"/>
                    </a:lnTo>
                    <a:lnTo>
                      <a:pt x="616" y="10"/>
                    </a:lnTo>
                    <a:lnTo>
                      <a:pt x="616" y="13"/>
                    </a:lnTo>
                    <a:lnTo>
                      <a:pt x="616" y="14"/>
                    </a:lnTo>
                    <a:lnTo>
                      <a:pt x="615" y="17"/>
                    </a:lnTo>
                    <a:lnTo>
                      <a:pt x="614" y="18"/>
                    </a:lnTo>
                    <a:lnTo>
                      <a:pt x="612" y="20"/>
                    </a:lnTo>
                    <a:lnTo>
                      <a:pt x="610" y="21"/>
                    </a:lnTo>
                    <a:lnTo>
                      <a:pt x="608" y="21"/>
                    </a:lnTo>
                    <a:lnTo>
                      <a:pt x="606" y="21"/>
                    </a:lnTo>
                    <a:lnTo>
                      <a:pt x="584" y="21"/>
                    </a:lnTo>
                    <a:lnTo>
                      <a:pt x="583" y="21"/>
                    </a:lnTo>
                    <a:lnTo>
                      <a:pt x="580" y="21"/>
                    </a:lnTo>
                    <a:lnTo>
                      <a:pt x="579" y="20"/>
                    </a:lnTo>
                    <a:lnTo>
                      <a:pt x="578" y="18"/>
                    </a:lnTo>
                    <a:lnTo>
                      <a:pt x="576" y="17"/>
                    </a:lnTo>
                    <a:lnTo>
                      <a:pt x="575" y="14"/>
                    </a:lnTo>
                    <a:lnTo>
                      <a:pt x="574" y="13"/>
                    </a:lnTo>
                    <a:lnTo>
                      <a:pt x="574" y="10"/>
                    </a:lnTo>
                    <a:lnTo>
                      <a:pt x="574" y="9"/>
                    </a:lnTo>
                    <a:lnTo>
                      <a:pt x="575" y="6"/>
                    </a:lnTo>
                    <a:lnTo>
                      <a:pt x="576" y="5"/>
                    </a:lnTo>
                    <a:lnTo>
                      <a:pt x="578" y="4"/>
                    </a:lnTo>
                    <a:lnTo>
                      <a:pt x="579" y="2"/>
                    </a:lnTo>
                    <a:lnTo>
                      <a:pt x="580" y="1"/>
                    </a:lnTo>
                    <a:lnTo>
                      <a:pt x="583" y="0"/>
                    </a:lnTo>
                    <a:lnTo>
                      <a:pt x="584" y="0"/>
                    </a:lnTo>
                    <a:close/>
                    <a:moveTo>
                      <a:pt x="648" y="0"/>
                    </a:moveTo>
                    <a:lnTo>
                      <a:pt x="669" y="0"/>
                    </a:lnTo>
                    <a:lnTo>
                      <a:pt x="672" y="0"/>
                    </a:lnTo>
                    <a:lnTo>
                      <a:pt x="673" y="1"/>
                    </a:lnTo>
                    <a:lnTo>
                      <a:pt x="676" y="2"/>
                    </a:lnTo>
                    <a:lnTo>
                      <a:pt x="677" y="4"/>
                    </a:lnTo>
                    <a:lnTo>
                      <a:pt x="679" y="5"/>
                    </a:lnTo>
                    <a:lnTo>
                      <a:pt x="680" y="6"/>
                    </a:lnTo>
                    <a:lnTo>
                      <a:pt x="680" y="9"/>
                    </a:lnTo>
                    <a:lnTo>
                      <a:pt x="680" y="10"/>
                    </a:lnTo>
                    <a:lnTo>
                      <a:pt x="680" y="13"/>
                    </a:lnTo>
                    <a:lnTo>
                      <a:pt x="680" y="14"/>
                    </a:lnTo>
                    <a:lnTo>
                      <a:pt x="679" y="17"/>
                    </a:lnTo>
                    <a:lnTo>
                      <a:pt x="677" y="18"/>
                    </a:lnTo>
                    <a:lnTo>
                      <a:pt x="676" y="20"/>
                    </a:lnTo>
                    <a:lnTo>
                      <a:pt x="673" y="21"/>
                    </a:lnTo>
                    <a:lnTo>
                      <a:pt x="672" y="21"/>
                    </a:lnTo>
                    <a:lnTo>
                      <a:pt x="669" y="21"/>
                    </a:lnTo>
                    <a:lnTo>
                      <a:pt x="648" y="21"/>
                    </a:lnTo>
                    <a:lnTo>
                      <a:pt x="647" y="21"/>
                    </a:lnTo>
                    <a:lnTo>
                      <a:pt x="644" y="21"/>
                    </a:lnTo>
                    <a:lnTo>
                      <a:pt x="643" y="20"/>
                    </a:lnTo>
                    <a:lnTo>
                      <a:pt x="641" y="18"/>
                    </a:lnTo>
                    <a:lnTo>
                      <a:pt x="640" y="17"/>
                    </a:lnTo>
                    <a:lnTo>
                      <a:pt x="639" y="14"/>
                    </a:lnTo>
                    <a:lnTo>
                      <a:pt x="637" y="13"/>
                    </a:lnTo>
                    <a:lnTo>
                      <a:pt x="637" y="10"/>
                    </a:lnTo>
                    <a:lnTo>
                      <a:pt x="637" y="9"/>
                    </a:lnTo>
                    <a:lnTo>
                      <a:pt x="639" y="6"/>
                    </a:lnTo>
                    <a:lnTo>
                      <a:pt x="640" y="5"/>
                    </a:lnTo>
                    <a:lnTo>
                      <a:pt x="641" y="4"/>
                    </a:lnTo>
                    <a:lnTo>
                      <a:pt x="643" y="2"/>
                    </a:lnTo>
                    <a:lnTo>
                      <a:pt x="644" y="1"/>
                    </a:lnTo>
                    <a:lnTo>
                      <a:pt x="647" y="0"/>
                    </a:lnTo>
                    <a:lnTo>
                      <a:pt x="648" y="0"/>
                    </a:lnTo>
                    <a:close/>
                    <a:moveTo>
                      <a:pt x="712" y="0"/>
                    </a:moveTo>
                    <a:lnTo>
                      <a:pt x="733" y="0"/>
                    </a:lnTo>
                    <a:lnTo>
                      <a:pt x="736" y="0"/>
                    </a:lnTo>
                    <a:lnTo>
                      <a:pt x="737" y="1"/>
                    </a:lnTo>
                    <a:lnTo>
                      <a:pt x="740" y="2"/>
                    </a:lnTo>
                    <a:lnTo>
                      <a:pt x="741" y="4"/>
                    </a:lnTo>
                    <a:lnTo>
                      <a:pt x="742" y="5"/>
                    </a:lnTo>
                    <a:lnTo>
                      <a:pt x="744" y="6"/>
                    </a:lnTo>
                    <a:lnTo>
                      <a:pt x="744" y="9"/>
                    </a:lnTo>
                    <a:lnTo>
                      <a:pt x="744" y="10"/>
                    </a:lnTo>
                    <a:lnTo>
                      <a:pt x="744" y="13"/>
                    </a:lnTo>
                    <a:lnTo>
                      <a:pt x="744" y="14"/>
                    </a:lnTo>
                    <a:lnTo>
                      <a:pt x="742" y="17"/>
                    </a:lnTo>
                    <a:lnTo>
                      <a:pt x="741" y="18"/>
                    </a:lnTo>
                    <a:lnTo>
                      <a:pt x="740" y="20"/>
                    </a:lnTo>
                    <a:lnTo>
                      <a:pt x="737" y="21"/>
                    </a:lnTo>
                    <a:lnTo>
                      <a:pt x="736" y="21"/>
                    </a:lnTo>
                    <a:lnTo>
                      <a:pt x="733" y="21"/>
                    </a:lnTo>
                    <a:lnTo>
                      <a:pt x="712" y="21"/>
                    </a:lnTo>
                    <a:lnTo>
                      <a:pt x="710" y="21"/>
                    </a:lnTo>
                    <a:lnTo>
                      <a:pt x="708" y="21"/>
                    </a:lnTo>
                    <a:lnTo>
                      <a:pt x="706" y="20"/>
                    </a:lnTo>
                    <a:lnTo>
                      <a:pt x="705" y="18"/>
                    </a:lnTo>
                    <a:lnTo>
                      <a:pt x="704" y="17"/>
                    </a:lnTo>
                    <a:lnTo>
                      <a:pt x="702" y="14"/>
                    </a:lnTo>
                    <a:lnTo>
                      <a:pt x="701" y="13"/>
                    </a:lnTo>
                    <a:lnTo>
                      <a:pt x="701" y="10"/>
                    </a:lnTo>
                    <a:lnTo>
                      <a:pt x="701" y="9"/>
                    </a:lnTo>
                    <a:lnTo>
                      <a:pt x="702" y="6"/>
                    </a:lnTo>
                    <a:lnTo>
                      <a:pt x="704" y="5"/>
                    </a:lnTo>
                    <a:lnTo>
                      <a:pt x="705" y="4"/>
                    </a:lnTo>
                    <a:lnTo>
                      <a:pt x="706" y="2"/>
                    </a:lnTo>
                    <a:lnTo>
                      <a:pt x="708" y="1"/>
                    </a:lnTo>
                    <a:lnTo>
                      <a:pt x="710" y="0"/>
                    </a:lnTo>
                    <a:lnTo>
                      <a:pt x="712" y="0"/>
                    </a:lnTo>
                    <a:close/>
                    <a:moveTo>
                      <a:pt x="776" y="0"/>
                    </a:moveTo>
                    <a:lnTo>
                      <a:pt x="797" y="0"/>
                    </a:lnTo>
                    <a:lnTo>
                      <a:pt x="799" y="0"/>
                    </a:lnTo>
                    <a:lnTo>
                      <a:pt x="801" y="1"/>
                    </a:lnTo>
                    <a:lnTo>
                      <a:pt x="803" y="2"/>
                    </a:lnTo>
                    <a:lnTo>
                      <a:pt x="805" y="4"/>
                    </a:lnTo>
                    <a:lnTo>
                      <a:pt x="806" y="5"/>
                    </a:lnTo>
                    <a:lnTo>
                      <a:pt x="807" y="6"/>
                    </a:lnTo>
                    <a:lnTo>
                      <a:pt x="807" y="9"/>
                    </a:lnTo>
                    <a:lnTo>
                      <a:pt x="807" y="10"/>
                    </a:lnTo>
                    <a:lnTo>
                      <a:pt x="807" y="13"/>
                    </a:lnTo>
                    <a:lnTo>
                      <a:pt x="807" y="14"/>
                    </a:lnTo>
                    <a:lnTo>
                      <a:pt x="806" y="17"/>
                    </a:lnTo>
                    <a:lnTo>
                      <a:pt x="805" y="18"/>
                    </a:lnTo>
                    <a:lnTo>
                      <a:pt x="803" y="20"/>
                    </a:lnTo>
                    <a:lnTo>
                      <a:pt x="801" y="21"/>
                    </a:lnTo>
                    <a:lnTo>
                      <a:pt x="799" y="21"/>
                    </a:lnTo>
                    <a:lnTo>
                      <a:pt x="797" y="21"/>
                    </a:lnTo>
                    <a:lnTo>
                      <a:pt x="776" y="21"/>
                    </a:lnTo>
                    <a:lnTo>
                      <a:pt x="774" y="21"/>
                    </a:lnTo>
                    <a:lnTo>
                      <a:pt x="772" y="21"/>
                    </a:lnTo>
                    <a:lnTo>
                      <a:pt x="770" y="20"/>
                    </a:lnTo>
                    <a:lnTo>
                      <a:pt x="769" y="18"/>
                    </a:lnTo>
                    <a:lnTo>
                      <a:pt x="768" y="17"/>
                    </a:lnTo>
                    <a:lnTo>
                      <a:pt x="766" y="14"/>
                    </a:lnTo>
                    <a:lnTo>
                      <a:pt x="765" y="13"/>
                    </a:lnTo>
                    <a:lnTo>
                      <a:pt x="765" y="10"/>
                    </a:lnTo>
                    <a:lnTo>
                      <a:pt x="765" y="9"/>
                    </a:lnTo>
                    <a:lnTo>
                      <a:pt x="766" y="6"/>
                    </a:lnTo>
                    <a:lnTo>
                      <a:pt x="768" y="5"/>
                    </a:lnTo>
                    <a:lnTo>
                      <a:pt x="769" y="4"/>
                    </a:lnTo>
                    <a:lnTo>
                      <a:pt x="770" y="2"/>
                    </a:lnTo>
                    <a:lnTo>
                      <a:pt x="772" y="1"/>
                    </a:lnTo>
                    <a:lnTo>
                      <a:pt x="774" y="0"/>
                    </a:lnTo>
                    <a:lnTo>
                      <a:pt x="776" y="0"/>
                    </a:lnTo>
                    <a:close/>
                    <a:moveTo>
                      <a:pt x="839" y="0"/>
                    </a:moveTo>
                    <a:lnTo>
                      <a:pt x="853" y="0"/>
                    </a:lnTo>
                    <a:lnTo>
                      <a:pt x="854" y="0"/>
                    </a:lnTo>
                    <a:lnTo>
                      <a:pt x="856" y="1"/>
                    </a:lnTo>
                    <a:lnTo>
                      <a:pt x="858" y="2"/>
                    </a:lnTo>
                    <a:lnTo>
                      <a:pt x="859" y="4"/>
                    </a:lnTo>
                    <a:lnTo>
                      <a:pt x="860" y="5"/>
                    </a:lnTo>
                    <a:lnTo>
                      <a:pt x="862" y="6"/>
                    </a:lnTo>
                    <a:lnTo>
                      <a:pt x="862" y="9"/>
                    </a:lnTo>
                    <a:lnTo>
                      <a:pt x="863" y="10"/>
                    </a:lnTo>
                    <a:lnTo>
                      <a:pt x="862" y="13"/>
                    </a:lnTo>
                    <a:lnTo>
                      <a:pt x="862" y="14"/>
                    </a:lnTo>
                    <a:lnTo>
                      <a:pt x="860" y="17"/>
                    </a:lnTo>
                    <a:lnTo>
                      <a:pt x="859" y="18"/>
                    </a:lnTo>
                    <a:lnTo>
                      <a:pt x="858" y="20"/>
                    </a:lnTo>
                    <a:lnTo>
                      <a:pt x="856" y="21"/>
                    </a:lnTo>
                    <a:lnTo>
                      <a:pt x="854" y="21"/>
                    </a:lnTo>
                    <a:lnTo>
                      <a:pt x="853" y="21"/>
                    </a:lnTo>
                    <a:lnTo>
                      <a:pt x="839" y="21"/>
                    </a:lnTo>
                    <a:lnTo>
                      <a:pt x="838" y="21"/>
                    </a:lnTo>
                    <a:lnTo>
                      <a:pt x="835" y="21"/>
                    </a:lnTo>
                    <a:lnTo>
                      <a:pt x="834" y="20"/>
                    </a:lnTo>
                    <a:lnTo>
                      <a:pt x="833" y="18"/>
                    </a:lnTo>
                    <a:lnTo>
                      <a:pt x="831" y="17"/>
                    </a:lnTo>
                    <a:lnTo>
                      <a:pt x="830" y="14"/>
                    </a:lnTo>
                    <a:lnTo>
                      <a:pt x="829" y="13"/>
                    </a:lnTo>
                    <a:lnTo>
                      <a:pt x="829" y="10"/>
                    </a:lnTo>
                    <a:lnTo>
                      <a:pt x="829" y="9"/>
                    </a:lnTo>
                    <a:lnTo>
                      <a:pt x="830" y="6"/>
                    </a:lnTo>
                    <a:lnTo>
                      <a:pt x="831" y="5"/>
                    </a:lnTo>
                    <a:lnTo>
                      <a:pt x="833" y="4"/>
                    </a:lnTo>
                    <a:lnTo>
                      <a:pt x="834" y="2"/>
                    </a:lnTo>
                    <a:lnTo>
                      <a:pt x="835" y="1"/>
                    </a:lnTo>
                    <a:lnTo>
                      <a:pt x="838" y="0"/>
                    </a:lnTo>
                    <a:lnTo>
                      <a:pt x="839" y="0"/>
                    </a:lnTo>
                    <a:close/>
                  </a:path>
                </a:pathLst>
              </a:custGeom>
              <a:solidFill>
                <a:srgbClr val="003300"/>
              </a:solidFill>
              <a:ln w="1588">
                <a:solidFill>
                  <a:srgbClr val="00330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20" name="Freeform 37"/>
              <p:cNvSpPr>
                <a:spLocks/>
              </p:cNvSpPr>
              <p:nvPr/>
            </p:nvSpPr>
            <p:spPr bwMode="auto">
              <a:xfrm>
                <a:off x="4472" y="2375"/>
                <a:ext cx="66" cy="66"/>
              </a:xfrm>
              <a:custGeom>
                <a:avLst/>
                <a:gdLst>
                  <a:gd name="T0" fmla="*/ 0 w 132"/>
                  <a:gd name="T1" fmla="*/ 0 h 132"/>
                  <a:gd name="T2" fmla="*/ 1 w 132"/>
                  <a:gd name="T3" fmla="*/ 1 h 132"/>
                  <a:gd name="T4" fmla="*/ 0 w 132"/>
                  <a:gd name="T5" fmla="*/ 1 h 132"/>
                  <a:gd name="T6" fmla="*/ 0 w 132"/>
                  <a:gd name="T7" fmla="*/ 0 h 132"/>
                  <a:gd name="T8" fmla="*/ 0 60000 65536"/>
                  <a:gd name="T9" fmla="*/ 0 60000 65536"/>
                  <a:gd name="T10" fmla="*/ 0 60000 65536"/>
                  <a:gd name="T11" fmla="*/ 0 60000 65536"/>
                  <a:gd name="T12" fmla="*/ 0 w 132"/>
                  <a:gd name="T13" fmla="*/ 0 h 132"/>
                  <a:gd name="T14" fmla="*/ 132 w 132"/>
                  <a:gd name="T15" fmla="*/ 132 h 132"/>
                </a:gdLst>
                <a:ahLst/>
                <a:cxnLst>
                  <a:cxn ang="T8">
                    <a:pos x="T0" y="T1"/>
                  </a:cxn>
                  <a:cxn ang="T9">
                    <a:pos x="T2" y="T3"/>
                  </a:cxn>
                  <a:cxn ang="T10">
                    <a:pos x="T4" y="T5"/>
                  </a:cxn>
                  <a:cxn ang="T11">
                    <a:pos x="T6" y="T7"/>
                  </a:cxn>
                </a:cxnLst>
                <a:rect l="T12" t="T13" r="T14" b="T15"/>
                <a:pathLst>
                  <a:path w="132" h="132">
                    <a:moveTo>
                      <a:pt x="0" y="0"/>
                    </a:moveTo>
                    <a:lnTo>
                      <a:pt x="132" y="65"/>
                    </a:lnTo>
                    <a:lnTo>
                      <a:pt x="0" y="132"/>
                    </a:lnTo>
                    <a:lnTo>
                      <a:pt x="0" y="0"/>
                    </a:lnTo>
                    <a:close/>
                  </a:path>
                </a:pathLst>
              </a:custGeom>
              <a:solidFill>
                <a:srgbClr val="003300"/>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grpSp>
        <p:grpSp>
          <p:nvGrpSpPr>
            <p:cNvPr id="113" name="Group 38"/>
            <p:cNvGrpSpPr>
              <a:grpSpLocks/>
            </p:cNvGrpSpPr>
            <p:nvPr/>
          </p:nvGrpSpPr>
          <p:grpSpPr bwMode="auto">
            <a:xfrm>
              <a:off x="3193" y="1207"/>
              <a:ext cx="1346" cy="814"/>
              <a:chOff x="3193" y="1207"/>
              <a:chExt cx="1346" cy="814"/>
            </a:xfrm>
          </p:grpSpPr>
          <p:sp>
            <p:nvSpPr>
              <p:cNvPr id="117" name="Freeform 39"/>
              <p:cNvSpPr>
                <a:spLocks noEditPoints="1"/>
              </p:cNvSpPr>
              <p:nvPr/>
            </p:nvSpPr>
            <p:spPr bwMode="auto">
              <a:xfrm>
                <a:off x="3193" y="1207"/>
                <a:ext cx="1346" cy="814"/>
              </a:xfrm>
              <a:custGeom>
                <a:avLst/>
                <a:gdLst>
                  <a:gd name="T0" fmla="*/ 1 w 2472"/>
                  <a:gd name="T1" fmla="*/ 1 h 1553"/>
                  <a:gd name="T2" fmla="*/ 1 w 2472"/>
                  <a:gd name="T3" fmla="*/ 1 h 1553"/>
                  <a:gd name="T4" fmla="*/ 1 w 2472"/>
                  <a:gd name="T5" fmla="*/ 1 h 1553"/>
                  <a:gd name="T6" fmla="*/ 1 w 2472"/>
                  <a:gd name="T7" fmla="*/ 1 h 1553"/>
                  <a:gd name="T8" fmla="*/ 1 w 2472"/>
                  <a:gd name="T9" fmla="*/ 1 h 1553"/>
                  <a:gd name="T10" fmla="*/ 1 w 2472"/>
                  <a:gd name="T11" fmla="*/ 1 h 1553"/>
                  <a:gd name="T12" fmla="*/ 1 w 2472"/>
                  <a:gd name="T13" fmla="*/ 1 h 1553"/>
                  <a:gd name="T14" fmla="*/ 1 w 2472"/>
                  <a:gd name="T15" fmla="*/ 1 h 1553"/>
                  <a:gd name="T16" fmla="*/ 1 w 2472"/>
                  <a:gd name="T17" fmla="*/ 1 h 1553"/>
                  <a:gd name="T18" fmla="*/ 1 w 2472"/>
                  <a:gd name="T19" fmla="*/ 1 h 1553"/>
                  <a:gd name="T20" fmla="*/ 1 w 2472"/>
                  <a:gd name="T21" fmla="*/ 1 h 1553"/>
                  <a:gd name="T22" fmla="*/ 1 w 2472"/>
                  <a:gd name="T23" fmla="*/ 1 h 1553"/>
                  <a:gd name="T24" fmla="*/ 1 w 2472"/>
                  <a:gd name="T25" fmla="*/ 1 h 1553"/>
                  <a:gd name="T26" fmla="*/ 1 w 2472"/>
                  <a:gd name="T27" fmla="*/ 1 h 1553"/>
                  <a:gd name="T28" fmla="*/ 1 w 2472"/>
                  <a:gd name="T29" fmla="*/ 1 h 1553"/>
                  <a:gd name="T30" fmla="*/ 1 w 2472"/>
                  <a:gd name="T31" fmla="*/ 1 h 1553"/>
                  <a:gd name="T32" fmla="*/ 1 w 2472"/>
                  <a:gd name="T33" fmla="*/ 1 h 1553"/>
                  <a:gd name="T34" fmla="*/ 1 w 2472"/>
                  <a:gd name="T35" fmla="*/ 1 h 1553"/>
                  <a:gd name="T36" fmla="*/ 1 w 2472"/>
                  <a:gd name="T37" fmla="*/ 1 h 1553"/>
                  <a:gd name="T38" fmla="*/ 1 w 2472"/>
                  <a:gd name="T39" fmla="*/ 1 h 1553"/>
                  <a:gd name="T40" fmla="*/ 1 w 2472"/>
                  <a:gd name="T41" fmla="*/ 1 h 1553"/>
                  <a:gd name="T42" fmla="*/ 1 w 2472"/>
                  <a:gd name="T43" fmla="*/ 1 h 1553"/>
                  <a:gd name="T44" fmla="*/ 1 w 2472"/>
                  <a:gd name="T45" fmla="*/ 1 h 1553"/>
                  <a:gd name="T46" fmla="*/ 1 w 2472"/>
                  <a:gd name="T47" fmla="*/ 1 h 1553"/>
                  <a:gd name="T48" fmla="*/ 1 w 2472"/>
                  <a:gd name="T49" fmla="*/ 1 h 1553"/>
                  <a:gd name="T50" fmla="*/ 1 w 2472"/>
                  <a:gd name="T51" fmla="*/ 1 h 1553"/>
                  <a:gd name="T52" fmla="*/ 1 w 2472"/>
                  <a:gd name="T53" fmla="*/ 1 h 1553"/>
                  <a:gd name="T54" fmla="*/ 1 w 2472"/>
                  <a:gd name="T55" fmla="*/ 1 h 1553"/>
                  <a:gd name="T56" fmla="*/ 1 w 2472"/>
                  <a:gd name="T57" fmla="*/ 1 h 1553"/>
                  <a:gd name="T58" fmla="*/ 1 w 2472"/>
                  <a:gd name="T59" fmla="*/ 1 h 1553"/>
                  <a:gd name="T60" fmla="*/ 1 w 2472"/>
                  <a:gd name="T61" fmla="*/ 1 h 1553"/>
                  <a:gd name="T62" fmla="*/ 1 w 2472"/>
                  <a:gd name="T63" fmla="*/ 1 h 1553"/>
                  <a:gd name="T64" fmla="*/ 1 w 2472"/>
                  <a:gd name="T65" fmla="*/ 1 h 1553"/>
                  <a:gd name="T66" fmla="*/ 1 w 2472"/>
                  <a:gd name="T67" fmla="*/ 1 h 1553"/>
                  <a:gd name="T68" fmla="*/ 1 w 2472"/>
                  <a:gd name="T69" fmla="*/ 1 h 1553"/>
                  <a:gd name="T70" fmla="*/ 1 w 2472"/>
                  <a:gd name="T71" fmla="*/ 1 h 1553"/>
                  <a:gd name="T72" fmla="*/ 1 w 2472"/>
                  <a:gd name="T73" fmla="*/ 1 h 1553"/>
                  <a:gd name="T74" fmla="*/ 1 w 2472"/>
                  <a:gd name="T75" fmla="*/ 1 h 1553"/>
                  <a:gd name="T76" fmla="*/ 1 w 2472"/>
                  <a:gd name="T77" fmla="*/ 1 h 1553"/>
                  <a:gd name="T78" fmla="*/ 1 w 2472"/>
                  <a:gd name="T79" fmla="*/ 1 h 1553"/>
                  <a:gd name="T80" fmla="*/ 1 w 2472"/>
                  <a:gd name="T81" fmla="*/ 1 h 1553"/>
                  <a:gd name="T82" fmla="*/ 1 w 2472"/>
                  <a:gd name="T83" fmla="*/ 1 h 1553"/>
                  <a:gd name="T84" fmla="*/ 1 w 2472"/>
                  <a:gd name="T85" fmla="*/ 1 h 1553"/>
                  <a:gd name="T86" fmla="*/ 1 w 2472"/>
                  <a:gd name="T87" fmla="*/ 1 h 1553"/>
                  <a:gd name="T88" fmla="*/ 1 w 2472"/>
                  <a:gd name="T89" fmla="*/ 1 h 1553"/>
                  <a:gd name="T90" fmla="*/ 1 w 2472"/>
                  <a:gd name="T91" fmla="*/ 1 h 1553"/>
                  <a:gd name="T92" fmla="*/ 1 w 2472"/>
                  <a:gd name="T93" fmla="*/ 1 h 1553"/>
                  <a:gd name="T94" fmla="*/ 1 w 2472"/>
                  <a:gd name="T95" fmla="*/ 1 h 1553"/>
                  <a:gd name="T96" fmla="*/ 1 w 2472"/>
                  <a:gd name="T97" fmla="*/ 1 h 1553"/>
                  <a:gd name="T98" fmla="*/ 1 w 2472"/>
                  <a:gd name="T99" fmla="*/ 1 h 1553"/>
                  <a:gd name="T100" fmla="*/ 1 w 2472"/>
                  <a:gd name="T101" fmla="*/ 1 h 1553"/>
                  <a:gd name="T102" fmla="*/ 1 w 2472"/>
                  <a:gd name="T103" fmla="*/ 1 h 1553"/>
                  <a:gd name="T104" fmla="*/ 1 w 2472"/>
                  <a:gd name="T105" fmla="*/ 1 h 1553"/>
                  <a:gd name="T106" fmla="*/ 1 w 2472"/>
                  <a:gd name="T107" fmla="*/ 1 h 1553"/>
                  <a:gd name="T108" fmla="*/ 1 w 2472"/>
                  <a:gd name="T109" fmla="*/ 1 h 1553"/>
                  <a:gd name="T110" fmla="*/ 1 w 2472"/>
                  <a:gd name="T111" fmla="*/ 1 h 1553"/>
                  <a:gd name="T112" fmla="*/ 1 w 2472"/>
                  <a:gd name="T113" fmla="*/ 1 h 1553"/>
                  <a:gd name="T114" fmla="*/ 1 w 2472"/>
                  <a:gd name="T115" fmla="*/ 1 h 1553"/>
                  <a:gd name="T116" fmla="*/ 1 w 2472"/>
                  <a:gd name="T117" fmla="*/ 1 h 1553"/>
                  <a:gd name="T118" fmla="*/ 1 w 2472"/>
                  <a:gd name="T119" fmla="*/ 1 h 1553"/>
                  <a:gd name="T120" fmla="*/ 1 w 2472"/>
                  <a:gd name="T121" fmla="*/ 1 h 1553"/>
                  <a:gd name="T122" fmla="*/ 1 w 2472"/>
                  <a:gd name="T123" fmla="*/ 1 h 1553"/>
                  <a:gd name="T124" fmla="*/ 1 w 2472"/>
                  <a:gd name="T125" fmla="*/ 1 h 15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2"/>
                  <a:gd name="T190" fmla="*/ 0 h 1553"/>
                  <a:gd name="T191" fmla="*/ 2472 w 2472"/>
                  <a:gd name="T192" fmla="*/ 1553 h 15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2" h="1553">
                    <a:moveTo>
                      <a:pt x="17" y="2"/>
                    </a:moveTo>
                    <a:lnTo>
                      <a:pt x="35" y="13"/>
                    </a:lnTo>
                    <a:lnTo>
                      <a:pt x="36" y="14"/>
                    </a:lnTo>
                    <a:lnTo>
                      <a:pt x="37" y="16"/>
                    </a:lnTo>
                    <a:lnTo>
                      <a:pt x="38" y="18"/>
                    </a:lnTo>
                    <a:lnTo>
                      <a:pt x="40" y="20"/>
                    </a:lnTo>
                    <a:lnTo>
                      <a:pt x="40" y="21"/>
                    </a:lnTo>
                    <a:lnTo>
                      <a:pt x="40" y="24"/>
                    </a:lnTo>
                    <a:lnTo>
                      <a:pt x="38" y="26"/>
                    </a:lnTo>
                    <a:lnTo>
                      <a:pt x="38" y="28"/>
                    </a:lnTo>
                    <a:lnTo>
                      <a:pt x="37" y="29"/>
                    </a:lnTo>
                    <a:lnTo>
                      <a:pt x="36" y="30"/>
                    </a:lnTo>
                    <a:lnTo>
                      <a:pt x="33" y="32"/>
                    </a:lnTo>
                    <a:lnTo>
                      <a:pt x="32" y="33"/>
                    </a:lnTo>
                    <a:lnTo>
                      <a:pt x="29" y="33"/>
                    </a:lnTo>
                    <a:lnTo>
                      <a:pt x="28" y="33"/>
                    </a:lnTo>
                    <a:lnTo>
                      <a:pt x="25" y="32"/>
                    </a:lnTo>
                    <a:lnTo>
                      <a:pt x="24" y="32"/>
                    </a:lnTo>
                    <a:lnTo>
                      <a:pt x="5" y="20"/>
                    </a:lnTo>
                    <a:lnTo>
                      <a:pt x="4" y="18"/>
                    </a:lnTo>
                    <a:lnTo>
                      <a:pt x="3" y="17"/>
                    </a:lnTo>
                    <a:lnTo>
                      <a:pt x="1" y="16"/>
                    </a:lnTo>
                    <a:lnTo>
                      <a:pt x="1" y="13"/>
                    </a:lnTo>
                    <a:lnTo>
                      <a:pt x="0" y="12"/>
                    </a:lnTo>
                    <a:lnTo>
                      <a:pt x="0" y="9"/>
                    </a:lnTo>
                    <a:lnTo>
                      <a:pt x="1" y="6"/>
                    </a:lnTo>
                    <a:lnTo>
                      <a:pt x="3" y="5"/>
                    </a:lnTo>
                    <a:lnTo>
                      <a:pt x="4" y="4"/>
                    </a:lnTo>
                    <a:lnTo>
                      <a:pt x="5" y="2"/>
                    </a:lnTo>
                    <a:lnTo>
                      <a:pt x="7" y="1"/>
                    </a:lnTo>
                    <a:lnTo>
                      <a:pt x="9" y="1"/>
                    </a:lnTo>
                    <a:lnTo>
                      <a:pt x="11" y="0"/>
                    </a:lnTo>
                    <a:lnTo>
                      <a:pt x="13" y="0"/>
                    </a:lnTo>
                    <a:lnTo>
                      <a:pt x="15" y="1"/>
                    </a:lnTo>
                    <a:lnTo>
                      <a:pt x="17" y="2"/>
                    </a:lnTo>
                    <a:close/>
                    <a:moveTo>
                      <a:pt x="70" y="36"/>
                    </a:moveTo>
                    <a:lnTo>
                      <a:pt x="89" y="47"/>
                    </a:lnTo>
                    <a:lnTo>
                      <a:pt x="90" y="47"/>
                    </a:lnTo>
                    <a:lnTo>
                      <a:pt x="92" y="50"/>
                    </a:lnTo>
                    <a:lnTo>
                      <a:pt x="93" y="51"/>
                    </a:lnTo>
                    <a:lnTo>
                      <a:pt x="93" y="53"/>
                    </a:lnTo>
                    <a:lnTo>
                      <a:pt x="94" y="55"/>
                    </a:lnTo>
                    <a:lnTo>
                      <a:pt x="93" y="58"/>
                    </a:lnTo>
                    <a:lnTo>
                      <a:pt x="93" y="59"/>
                    </a:lnTo>
                    <a:lnTo>
                      <a:pt x="92" y="62"/>
                    </a:lnTo>
                    <a:lnTo>
                      <a:pt x="90" y="63"/>
                    </a:lnTo>
                    <a:lnTo>
                      <a:pt x="89" y="65"/>
                    </a:lnTo>
                    <a:lnTo>
                      <a:pt x="88" y="66"/>
                    </a:lnTo>
                    <a:lnTo>
                      <a:pt x="85" y="66"/>
                    </a:lnTo>
                    <a:lnTo>
                      <a:pt x="84" y="66"/>
                    </a:lnTo>
                    <a:lnTo>
                      <a:pt x="81" y="66"/>
                    </a:lnTo>
                    <a:lnTo>
                      <a:pt x="80" y="66"/>
                    </a:lnTo>
                    <a:lnTo>
                      <a:pt x="77" y="65"/>
                    </a:lnTo>
                    <a:lnTo>
                      <a:pt x="60" y="54"/>
                    </a:lnTo>
                    <a:lnTo>
                      <a:pt x="57" y="53"/>
                    </a:lnTo>
                    <a:lnTo>
                      <a:pt x="56" y="50"/>
                    </a:lnTo>
                    <a:lnTo>
                      <a:pt x="56" y="49"/>
                    </a:lnTo>
                    <a:lnTo>
                      <a:pt x="54" y="47"/>
                    </a:lnTo>
                    <a:lnTo>
                      <a:pt x="54" y="45"/>
                    </a:lnTo>
                    <a:lnTo>
                      <a:pt x="54" y="43"/>
                    </a:lnTo>
                    <a:lnTo>
                      <a:pt x="56" y="41"/>
                    </a:lnTo>
                    <a:lnTo>
                      <a:pt x="56" y="39"/>
                    </a:lnTo>
                    <a:lnTo>
                      <a:pt x="57" y="37"/>
                    </a:lnTo>
                    <a:lnTo>
                      <a:pt x="58" y="36"/>
                    </a:lnTo>
                    <a:lnTo>
                      <a:pt x="61" y="34"/>
                    </a:lnTo>
                    <a:lnTo>
                      <a:pt x="62" y="34"/>
                    </a:lnTo>
                    <a:lnTo>
                      <a:pt x="65" y="34"/>
                    </a:lnTo>
                    <a:lnTo>
                      <a:pt x="66" y="34"/>
                    </a:lnTo>
                    <a:lnTo>
                      <a:pt x="69" y="34"/>
                    </a:lnTo>
                    <a:lnTo>
                      <a:pt x="70" y="36"/>
                    </a:lnTo>
                    <a:close/>
                    <a:moveTo>
                      <a:pt x="125" y="70"/>
                    </a:moveTo>
                    <a:lnTo>
                      <a:pt x="143" y="81"/>
                    </a:lnTo>
                    <a:lnTo>
                      <a:pt x="145" y="82"/>
                    </a:lnTo>
                    <a:lnTo>
                      <a:pt x="146" y="83"/>
                    </a:lnTo>
                    <a:lnTo>
                      <a:pt x="147" y="86"/>
                    </a:lnTo>
                    <a:lnTo>
                      <a:pt x="147" y="87"/>
                    </a:lnTo>
                    <a:lnTo>
                      <a:pt x="147" y="89"/>
                    </a:lnTo>
                    <a:lnTo>
                      <a:pt x="147" y="91"/>
                    </a:lnTo>
                    <a:lnTo>
                      <a:pt x="147" y="94"/>
                    </a:lnTo>
                    <a:lnTo>
                      <a:pt x="146" y="95"/>
                    </a:lnTo>
                    <a:lnTo>
                      <a:pt x="145" y="97"/>
                    </a:lnTo>
                    <a:lnTo>
                      <a:pt x="143" y="98"/>
                    </a:lnTo>
                    <a:lnTo>
                      <a:pt x="142" y="99"/>
                    </a:lnTo>
                    <a:lnTo>
                      <a:pt x="139" y="101"/>
                    </a:lnTo>
                    <a:lnTo>
                      <a:pt x="138" y="101"/>
                    </a:lnTo>
                    <a:lnTo>
                      <a:pt x="135" y="101"/>
                    </a:lnTo>
                    <a:lnTo>
                      <a:pt x="133" y="99"/>
                    </a:lnTo>
                    <a:lnTo>
                      <a:pt x="131" y="99"/>
                    </a:lnTo>
                    <a:lnTo>
                      <a:pt x="114" y="87"/>
                    </a:lnTo>
                    <a:lnTo>
                      <a:pt x="112" y="86"/>
                    </a:lnTo>
                    <a:lnTo>
                      <a:pt x="110" y="85"/>
                    </a:lnTo>
                    <a:lnTo>
                      <a:pt x="109" y="83"/>
                    </a:lnTo>
                    <a:lnTo>
                      <a:pt x="109" y="81"/>
                    </a:lnTo>
                    <a:lnTo>
                      <a:pt x="109" y="79"/>
                    </a:lnTo>
                    <a:lnTo>
                      <a:pt x="109" y="77"/>
                    </a:lnTo>
                    <a:lnTo>
                      <a:pt x="109" y="74"/>
                    </a:lnTo>
                    <a:lnTo>
                      <a:pt x="110" y="73"/>
                    </a:lnTo>
                    <a:lnTo>
                      <a:pt x="112" y="71"/>
                    </a:lnTo>
                    <a:lnTo>
                      <a:pt x="113" y="70"/>
                    </a:lnTo>
                    <a:lnTo>
                      <a:pt x="115" y="69"/>
                    </a:lnTo>
                    <a:lnTo>
                      <a:pt x="117" y="67"/>
                    </a:lnTo>
                    <a:lnTo>
                      <a:pt x="118" y="67"/>
                    </a:lnTo>
                    <a:lnTo>
                      <a:pt x="121" y="67"/>
                    </a:lnTo>
                    <a:lnTo>
                      <a:pt x="123" y="69"/>
                    </a:lnTo>
                    <a:lnTo>
                      <a:pt x="125" y="70"/>
                    </a:lnTo>
                    <a:close/>
                    <a:moveTo>
                      <a:pt x="179" y="103"/>
                    </a:moveTo>
                    <a:lnTo>
                      <a:pt x="196" y="114"/>
                    </a:lnTo>
                    <a:lnTo>
                      <a:pt x="199" y="115"/>
                    </a:lnTo>
                    <a:lnTo>
                      <a:pt x="200" y="118"/>
                    </a:lnTo>
                    <a:lnTo>
                      <a:pt x="200" y="119"/>
                    </a:lnTo>
                    <a:lnTo>
                      <a:pt x="202" y="120"/>
                    </a:lnTo>
                    <a:lnTo>
                      <a:pt x="202" y="123"/>
                    </a:lnTo>
                    <a:lnTo>
                      <a:pt x="202" y="124"/>
                    </a:lnTo>
                    <a:lnTo>
                      <a:pt x="200" y="127"/>
                    </a:lnTo>
                    <a:lnTo>
                      <a:pt x="200" y="128"/>
                    </a:lnTo>
                    <a:lnTo>
                      <a:pt x="199" y="131"/>
                    </a:lnTo>
                    <a:lnTo>
                      <a:pt x="198" y="132"/>
                    </a:lnTo>
                    <a:lnTo>
                      <a:pt x="195" y="132"/>
                    </a:lnTo>
                    <a:lnTo>
                      <a:pt x="194" y="134"/>
                    </a:lnTo>
                    <a:lnTo>
                      <a:pt x="191" y="134"/>
                    </a:lnTo>
                    <a:lnTo>
                      <a:pt x="190" y="134"/>
                    </a:lnTo>
                    <a:lnTo>
                      <a:pt x="187" y="134"/>
                    </a:lnTo>
                    <a:lnTo>
                      <a:pt x="186" y="132"/>
                    </a:lnTo>
                    <a:lnTo>
                      <a:pt x="167" y="122"/>
                    </a:lnTo>
                    <a:lnTo>
                      <a:pt x="166" y="119"/>
                    </a:lnTo>
                    <a:lnTo>
                      <a:pt x="165" y="118"/>
                    </a:lnTo>
                    <a:lnTo>
                      <a:pt x="163" y="116"/>
                    </a:lnTo>
                    <a:lnTo>
                      <a:pt x="163" y="114"/>
                    </a:lnTo>
                    <a:lnTo>
                      <a:pt x="162" y="113"/>
                    </a:lnTo>
                    <a:lnTo>
                      <a:pt x="163" y="110"/>
                    </a:lnTo>
                    <a:lnTo>
                      <a:pt x="163" y="109"/>
                    </a:lnTo>
                    <a:lnTo>
                      <a:pt x="165" y="107"/>
                    </a:lnTo>
                    <a:lnTo>
                      <a:pt x="166" y="105"/>
                    </a:lnTo>
                    <a:lnTo>
                      <a:pt x="167" y="103"/>
                    </a:lnTo>
                    <a:lnTo>
                      <a:pt x="169" y="102"/>
                    </a:lnTo>
                    <a:lnTo>
                      <a:pt x="171" y="102"/>
                    </a:lnTo>
                    <a:lnTo>
                      <a:pt x="173" y="102"/>
                    </a:lnTo>
                    <a:lnTo>
                      <a:pt x="175" y="102"/>
                    </a:lnTo>
                    <a:lnTo>
                      <a:pt x="177" y="102"/>
                    </a:lnTo>
                    <a:lnTo>
                      <a:pt x="179" y="103"/>
                    </a:lnTo>
                    <a:close/>
                    <a:moveTo>
                      <a:pt x="232" y="136"/>
                    </a:moveTo>
                    <a:lnTo>
                      <a:pt x="251" y="148"/>
                    </a:lnTo>
                    <a:lnTo>
                      <a:pt x="252" y="150"/>
                    </a:lnTo>
                    <a:lnTo>
                      <a:pt x="254" y="151"/>
                    </a:lnTo>
                    <a:lnTo>
                      <a:pt x="255" y="152"/>
                    </a:lnTo>
                    <a:lnTo>
                      <a:pt x="256" y="155"/>
                    </a:lnTo>
                    <a:lnTo>
                      <a:pt x="256" y="156"/>
                    </a:lnTo>
                    <a:lnTo>
                      <a:pt x="256" y="159"/>
                    </a:lnTo>
                    <a:lnTo>
                      <a:pt x="255" y="160"/>
                    </a:lnTo>
                    <a:lnTo>
                      <a:pt x="255" y="163"/>
                    </a:lnTo>
                    <a:lnTo>
                      <a:pt x="254" y="164"/>
                    </a:lnTo>
                    <a:lnTo>
                      <a:pt x="251" y="166"/>
                    </a:lnTo>
                    <a:lnTo>
                      <a:pt x="250" y="167"/>
                    </a:lnTo>
                    <a:lnTo>
                      <a:pt x="248" y="167"/>
                    </a:lnTo>
                    <a:lnTo>
                      <a:pt x="246" y="168"/>
                    </a:lnTo>
                    <a:lnTo>
                      <a:pt x="244" y="167"/>
                    </a:lnTo>
                    <a:lnTo>
                      <a:pt x="242" y="167"/>
                    </a:lnTo>
                    <a:lnTo>
                      <a:pt x="240" y="166"/>
                    </a:lnTo>
                    <a:lnTo>
                      <a:pt x="222" y="155"/>
                    </a:lnTo>
                    <a:lnTo>
                      <a:pt x="220" y="154"/>
                    </a:lnTo>
                    <a:lnTo>
                      <a:pt x="219" y="152"/>
                    </a:lnTo>
                    <a:lnTo>
                      <a:pt x="218" y="150"/>
                    </a:lnTo>
                    <a:lnTo>
                      <a:pt x="216" y="148"/>
                    </a:lnTo>
                    <a:lnTo>
                      <a:pt x="216" y="146"/>
                    </a:lnTo>
                    <a:lnTo>
                      <a:pt x="216" y="144"/>
                    </a:lnTo>
                    <a:lnTo>
                      <a:pt x="218" y="142"/>
                    </a:lnTo>
                    <a:lnTo>
                      <a:pt x="218" y="140"/>
                    </a:lnTo>
                    <a:lnTo>
                      <a:pt x="219" y="138"/>
                    </a:lnTo>
                    <a:lnTo>
                      <a:pt x="222" y="136"/>
                    </a:lnTo>
                    <a:lnTo>
                      <a:pt x="223" y="136"/>
                    </a:lnTo>
                    <a:lnTo>
                      <a:pt x="224" y="135"/>
                    </a:lnTo>
                    <a:lnTo>
                      <a:pt x="227" y="135"/>
                    </a:lnTo>
                    <a:lnTo>
                      <a:pt x="228" y="135"/>
                    </a:lnTo>
                    <a:lnTo>
                      <a:pt x="231" y="136"/>
                    </a:lnTo>
                    <a:lnTo>
                      <a:pt x="232" y="136"/>
                    </a:lnTo>
                    <a:close/>
                    <a:moveTo>
                      <a:pt x="287" y="171"/>
                    </a:moveTo>
                    <a:lnTo>
                      <a:pt x="305" y="182"/>
                    </a:lnTo>
                    <a:lnTo>
                      <a:pt x="307" y="183"/>
                    </a:lnTo>
                    <a:lnTo>
                      <a:pt x="308" y="184"/>
                    </a:lnTo>
                    <a:lnTo>
                      <a:pt x="309" y="187"/>
                    </a:lnTo>
                    <a:lnTo>
                      <a:pt x="309" y="188"/>
                    </a:lnTo>
                    <a:lnTo>
                      <a:pt x="309" y="191"/>
                    </a:lnTo>
                    <a:lnTo>
                      <a:pt x="309" y="192"/>
                    </a:lnTo>
                    <a:lnTo>
                      <a:pt x="309" y="195"/>
                    </a:lnTo>
                    <a:lnTo>
                      <a:pt x="308" y="196"/>
                    </a:lnTo>
                    <a:lnTo>
                      <a:pt x="307" y="199"/>
                    </a:lnTo>
                    <a:lnTo>
                      <a:pt x="305" y="200"/>
                    </a:lnTo>
                    <a:lnTo>
                      <a:pt x="304" y="200"/>
                    </a:lnTo>
                    <a:lnTo>
                      <a:pt x="301" y="201"/>
                    </a:lnTo>
                    <a:lnTo>
                      <a:pt x="300" y="201"/>
                    </a:lnTo>
                    <a:lnTo>
                      <a:pt x="297" y="201"/>
                    </a:lnTo>
                    <a:lnTo>
                      <a:pt x="296" y="200"/>
                    </a:lnTo>
                    <a:lnTo>
                      <a:pt x="293" y="200"/>
                    </a:lnTo>
                    <a:lnTo>
                      <a:pt x="276" y="188"/>
                    </a:lnTo>
                    <a:lnTo>
                      <a:pt x="273" y="187"/>
                    </a:lnTo>
                    <a:lnTo>
                      <a:pt x="272" y="186"/>
                    </a:lnTo>
                    <a:lnTo>
                      <a:pt x="271" y="184"/>
                    </a:lnTo>
                    <a:lnTo>
                      <a:pt x="271" y="182"/>
                    </a:lnTo>
                    <a:lnTo>
                      <a:pt x="271" y="180"/>
                    </a:lnTo>
                    <a:lnTo>
                      <a:pt x="271" y="178"/>
                    </a:lnTo>
                    <a:lnTo>
                      <a:pt x="271" y="176"/>
                    </a:lnTo>
                    <a:lnTo>
                      <a:pt x="272" y="174"/>
                    </a:lnTo>
                    <a:lnTo>
                      <a:pt x="273" y="172"/>
                    </a:lnTo>
                    <a:lnTo>
                      <a:pt x="275" y="171"/>
                    </a:lnTo>
                    <a:lnTo>
                      <a:pt x="277" y="170"/>
                    </a:lnTo>
                    <a:lnTo>
                      <a:pt x="279" y="170"/>
                    </a:lnTo>
                    <a:lnTo>
                      <a:pt x="281" y="170"/>
                    </a:lnTo>
                    <a:lnTo>
                      <a:pt x="283" y="170"/>
                    </a:lnTo>
                    <a:lnTo>
                      <a:pt x="285" y="170"/>
                    </a:lnTo>
                    <a:lnTo>
                      <a:pt x="287" y="171"/>
                    </a:lnTo>
                    <a:close/>
                    <a:moveTo>
                      <a:pt x="341" y="204"/>
                    </a:moveTo>
                    <a:lnTo>
                      <a:pt x="358" y="216"/>
                    </a:lnTo>
                    <a:lnTo>
                      <a:pt x="361" y="217"/>
                    </a:lnTo>
                    <a:lnTo>
                      <a:pt x="362" y="219"/>
                    </a:lnTo>
                    <a:lnTo>
                      <a:pt x="362" y="220"/>
                    </a:lnTo>
                    <a:lnTo>
                      <a:pt x="364" y="223"/>
                    </a:lnTo>
                    <a:lnTo>
                      <a:pt x="364" y="224"/>
                    </a:lnTo>
                    <a:lnTo>
                      <a:pt x="364" y="227"/>
                    </a:lnTo>
                    <a:lnTo>
                      <a:pt x="364" y="228"/>
                    </a:lnTo>
                    <a:lnTo>
                      <a:pt x="362" y="231"/>
                    </a:lnTo>
                    <a:lnTo>
                      <a:pt x="361" y="232"/>
                    </a:lnTo>
                    <a:lnTo>
                      <a:pt x="360" y="233"/>
                    </a:lnTo>
                    <a:lnTo>
                      <a:pt x="357" y="235"/>
                    </a:lnTo>
                    <a:lnTo>
                      <a:pt x="356" y="235"/>
                    </a:lnTo>
                    <a:lnTo>
                      <a:pt x="353" y="235"/>
                    </a:lnTo>
                    <a:lnTo>
                      <a:pt x="352" y="235"/>
                    </a:lnTo>
                    <a:lnTo>
                      <a:pt x="349" y="235"/>
                    </a:lnTo>
                    <a:lnTo>
                      <a:pt x="348" y="233"/>
                    </a:lnTo>
                    <a:lnTo>
                      <a:pt x="329" y="223"/>
                    </a:lnTo>
                    <a:lnTo>
                      <a:pt x="328" y="221"/>
                    </a:lnTo>
                    <a:lnTo>
                      <a:pt x="327" y="220"/>
                    </a:lnTo>
                    <a:lnTo>
                      <a:pt x="325" y="217"/>
                    </a:lnTo>
                    <a:lnTo>
                      <a:pt x="325" y="216"/>
                    </a:lnTo>
                    <a:lnTo>
                      <a:pt x="325" y="213"/>
                    </a:lnTo>
                    <a:lnTo>
                      <a:pt x="325" y="212"/>
                    </a:lnTo>
                    <a:lnTo>
                      <a:pt x="325" y="209"/>
                    </a:lnTo>
                    <a:lnTo>
                      <a:pt x="327" y="208"/>
                    </a:lnTo>
                    <a:lnTo>
                      <a:pt x="328" y="205"/>
                    </a:lnTo>
                    <a:lnTo>
                      <a:pt x="329" y="204"/>
                    </a:lnTo>
                    <a:lnTo>
                      <a:pt x="331" y="204"/>
                    </a:lnTo>
                    <a:lnTo>
                      <a:pt x="333" y="203"/>
                    </a:lnTo>
                    <a:lnTo>
                      <a:pt x="335" y="203"/>
                    </a:lnTo>
                    <a:lnTo>
                      <a:pt x="337" y="203"/>
                    </a:lnTo>
                    <a:lnTo>
                      <a:pt x="339" y="204"/>
                    </a:lnTo>
                    <a:lnTo>
                      <a:pt x="341" y="204"/>
                    </a:lnTo>
                    <a:close/>
                    <a:moveTo>
                      <a:pt x="396" y="239"/>
                    </a:moveTo>
                    <a:lnTo>
                      <a:pt x="413" y="249"/>
                    </a:lnTo>
                    <a:lnTo>
                      <a:pt x="414" y="251"/>
                    </a:lnTo>
                    <a:lnTo>
                      <a:pt x="416" y="252"/>
                    </a:lnTo>
                    <a:lnTo>
                      <a:pt x="417" y="255"/>
                    </a:lnTo>
                    <a:lnTo>
                      <a:pt x="418" y="256"/>
                    </a:lnTo>
                    <a:lnTo>
                      <a:pt x="418" y="259"/>
                    </a:lnTo>
                    <a:lnTo>
                      <a:pt x="418" y="260"/>
                    </a:lnTo>
                    <a:lnTo>
                      <a:pt x="417" y="263"/>
                    </a:lnTo>
                    <a:lnTo>
                      <a:pt x="417" y="264"/>
                    </a:lnTo>
                    <a:lnTo>
                      <a:pt x="416" y="265"/>
                    </a:lnTo>
                    <a:lnTo>
                      <a:pt x="413" y="267"/>
                    </a:lnTo>
                    <a:lnTo>
                      <a:pt x="412" y="268"/>
                    </a:lnTo>
                    <a:lnTo>
                      <a:pt x="410" y="269"/>
                    </a:lnTo>
                    <a:lnTo>
                      <a:pt x="408" y="269"/>
                    </a:lnTo>
                    <a:lnTo>
                      <a:pt x="406" y="269"/>
                    </a:lnTo>
                    <a:lnTo>
                      <a:pt x="404" y="268"/>
                    </a:lnTo>
                    <a:lnTo>
                      <a:pt x="402" y="268"/>
                    </a:lnTo>
                    <a:lnTo>
                      <a:pt x="384" y="256"/>
                    </a:lnTo>
                    <a:lnTo>
                      <a:pt x="382" y="255"/>
                    </a:lnTo>
                    <a:lnTo>
                      <a:pt x="381" y="253"/>
                    </a:lnTo>
                    <a:lnTo>
                      <a:pt x="380" y="252"/>
                    </a:lnTo>
                    <a:lnTo>
                      <a:pt x="378" y="249"/>
                    </a:lnTo>
                    <a:lnTo>
                      <a:pt x="378" y="248"/>
                    </a:lnTo>
                    <a:lnTo>
                      <a:pt x="378" y="245"/>
                    </a:lnTo>
                    <a:lnTo>
                      <a:pt x="380" y="244"/>
                    </a:lnTo>
                    <a:lnTo>
                      <a:pt x="381" y="241"/>
                    </a:lnTo>
                    <a:lnTo>
                      <a:pt x="381" y="240"/>
                    </a:lnTo>
                    <a:lnTo>
                      <a:pt x="384" y="239"/>
                    </a:lnTo>
                    <a:lnTo>
                      <a:pt x="385" y="237"/>
                    </a:lnTo>
                    <a:lnTo>
                      <a:pt x="386" y="237"/>
                    </a:lnTo>
                    <a:lnTo>
                      <a:pt x="389" y="236"/>
                    </a:lnTo>
                    <a:lnTo>
                      <a:pt x="392" y="236"/>
                    </a:lnTo>
                    <a:lnTo>
                      <a:pt x="393" y="237"/>
                    </a:lnTo>
                    <a:lnTo>
                      <a:pt x="396" y="239"/>
                    </a:lnTo>
                    <a:close/>
                    <a:moveTo>
                      <a:pt x="449" y="272"/>
                    </a:moveTo>
                    <a:lnTo>
                      <a:pt x="467" y="284"/>
                    </a:lnTo>
                    <a:lnTo>
                      <a:pt x="469" y="284"/>
                    </a:lnTo>
                    <a:lnTo>
                      <a:pt x="470" y="286"/>
                    </a:lnTo>
                    <a:lnTo>
                      <a:pt x="471" y="288"/>
                    </a:lnTo>
                    <a:lnTo>
                      <a:pt x="471" y="289"/>
                    </a:lnTo>
                    <a:lnTo>
                      <a:pt x="473" y="292"/>
                    </a:lnTo>
                    <a:lnTo>
                      <a:pt x="471" y="294"/>
                    </a:lnTo>
                    <a:lnTo>
                      <a:pt x="471" y="296"/>
                    </a:lnTo>
                    <a:lnTo>
                      <a:pt x="470" y="298"/>
                    </a:lnTo>
                    <a:lnTo>
                      <a:pt x="469" y="300"/>
                    </a:lnTo>
                    <a:lnTo>
                      <a:pt x="467" y="301"/>
                    </a:lnTo>
                    <a:lnTo>
                      <a:pt x="466" y="302"/>
                    </a:lnTo>
                    <a:lnTo>
                      <a:pt x="463" y="302"/>
                    </a:lnTo>
                    <a:lnTo>
                      <a:pt x="462" y="302"/>
                    </a:lnTo>
                    <a:lnTo>
                      <a:pt x="459" y="302"/>
                    </a:lnTo>
                    <a:lnTo>
                      <a:pt x="458" y="302"/>
                    </a:lnTo>
                    <a:lnTo>
                      <a:pt x="455" y="301"/>
                    </a:lnTo>
                    <a:lnTo>
                      <a:pt x="438" y="290"/>
                    </a:lnTo>
                    <a:lnTo>
                      <a:pt x="435" y="289"/>
                    </a:lnTo>
                    <a:lnTo>
                      <a:pt x="434" y="286"/>
                    </a:lnTo>
                    <a:lnTo>
                      <a:pt x="434" y="285"/>
                    </a:lnTo>
                    <a:lnTo>
                      <a:pt x="433" y="284"/>
                    </a:lnTo>
                    <a:lnTo>
                      <a:pt x="433" y="281"/>
                    </a:lnTo>
                    <a:lnTo>
                      <a:pt x="433" y="280"/>
                    </a:lnTo>
                    <a:lnTo>
                      <a:pt x="434" y="277"/>
                    </a:lnTo>
                    <a:lnTo>
                      <a:pt x="434" y="276"/>
                    </a:lnTo>
                    <a:lnTo>
                      <a:pt x="435" y="273"/>
                    </a:lnTo>
                    <a:lnTo>
                      <a:pt x="437" y="272"/>
                    </a:lnTo>
                    <a:lnTo>
                      <a:pt x="439" y="271"/>
                    </a:lnTo>
                    <a:lnTo>
                      <a:pt x="441" y="271"/>
                    </a:lnTo>
                    <a:lnTo>
                      <a:pt x="443" y="271"/>
                    </a:lnTo>
                    <a:lnTo>
                      <a:pt x="445" y="271"/>
                    </a:lnTo>
                    <a:lnTo>
                      <a:pt x="447" y="271"/>
                    </a:lnTo>
                    <a:lnTo>
                      <a:pt x="449" y="272"/>
                    </a:lnTo>
                    <a:close/>
                    <a:moveTo>
                      <a:pt x="503" y="306"/>
                    </a:moveTo>
                    <a:lnTo>
                      <a:pt x="522" y="317"/>
                    </a:lnTo>
                    <a:lnTo>
                      <a:pt x="523" y="318"/>
                    </a:lnTo>
                    <a:lnTo>
                      <a:pt x="524" y="320"/>
                    </a:lnTo>
                    <a:lnTo>
                      <a:pt x="526" y="322"/>
                    </a:lnTo>
                    <a:lnTo>
                      <a:pt x="526" y="324"/>
                    </a:lnTo>
                    <a:lnTo>
                      <a:pt x="526" y="325"/>
                    </a:lnTo>
                    <a:lnTo>
                      <a:pt x="526" y="328"/>
                    </a:lnTo>
                    <a:lnTo>
                      <a:pt x="526" y="330"/>
                    </a:lnTo>
                    <a:lnTo>
                      <a:pt x="524" y="332"/>
                    </a:lnTo>
                    <a:lnTo>
                      <a:pt x="523" y="333"/>
                    </a:lnTo>
                    <a:lnTo>
                      <a:pt x="522" y="334"/>
                    </a:lnTo>
                    <a:lnTo>
                      <a:pt x="520" y="336"/>
                    </a:lnTo>
                    <a:lnTo>
                      <a:pt x="518" y="337"/>
                    </a:lnTo>
                    <a:lnTo>
                      <a:pt x="516" y="337"/>
                    </a:lnTo>
                    <a:lnTo>
                      <a:pt x="514" y="337"/>
                    </a:lnTo>
                    <a:lnTo>
                      <a:pt x="511" y="336"/>
                    </a:lnTo>
                    <a:lnTo>
                      <a:pt x="510" y="336"/>
                    </a:lnTo>
                    <a:lnTo>
                      <a:pt x="493" y="324"/>
                    </a:lnTo>
                    <a:lnTo>
                      <a:pt x="490" y="322"/>
                    </a:lnTo>
                    <a:lnTo>
                      <a:pt x="489" y="321"/>
                    </a:lnTo>
                    <a:lnTo>
                      <a:pt x="487" y="320"/>
                    </a:lnTo>
                    <a:lnTo>
                      <a:pt x="487" y="317"/>
                    </a:lnTo>
                    <a:lnTo>
                      <a:pt x="487" y="316"/>
                    </a:lnTo>
                    <a:lnTo>
                      <a:pt x="487" y="313"/>
                    </a:lnTo>
                    <a:lnTo>
                      <a:pt x="487" y="310"/>
                    </a:lnTo>
                    <a:lnTo>
                      <a:pt x="489" y="309"/>
                    </a:lnTo>
                    <a:lnTo>
                      <a:pt x="490" y="308"/>
                    </a:lnTo>
                    <a:lnTo>
                      <a:pt x="491" y="306"/>
                    </a:lnTo>
                    <a:lnTo>
                      <a:pt x="493" y="305"/>
                    </a:lnTo>
                    <a:lnTo>
                      <a:pt x="495" y="305"/>
                    </a:lnTo>
                    <a:lnTo>
                      <a:pt x="497" y="304"/>
                    </a:lnTo>
                    <a:lnTo>
                      <a:pt x="499" y="304"/>
                    </a:lnTo>
                    <a:lnTo>
                      <a:pt x="502" y="305"/>
                    </a:lnTo>
                    <a:lnTo>
                      <a:pt x="503" y="306"/>
                    </a:lnTo>
                    <a:close/>
                    <a:moveTo>
                      <a:pt x="558" y="340"/>
                    </a:moveTo>
                    <a:lnTo>
                      <a:pt x="575" y="352"/>
                    </a:lnTo>
                    <a:lnTo>
                      <a:pt x="578" y="352"/>
                    </a:lnTo>
                    <a:lnTo>
                      <a:pt x="579" y="354"/>
                    </a:lnTo>
                    <a:lnTo>
                      <a:pt x="579" y="356"/>
                    </a:lnTo>
                    <a:lnTo>
                      <a:pt x="580" y="357"/>
                    </a:lnTo>
                    <a:lnTo>
                      <a:pt x="580" y="359"/>
                    </a:lnTo>
                    <a:lnTo>
                      <a:pt x="580" y="362"/>
                    </a:lnTo>
                    <a:lnTo>
                      <a:pt x="579" y="363"/>
                    </a:lnTo>
                    <a:lnTo>
                      <a:pt x="579" y="366"/>
                    </a:lnTo>
                    <a:lnTo>
                      <a:pt x="578" y="367"/>
                    </a:lnTo>
                    <a:lnTo>
                      <a:pt x="576" y="369"/>
                    </a:lnTo>
                    <a:lnTo>
                      <a:pt x="574" y="370"/>
                    </a:lnTo>
                    <a:lnTo>
                      <a:pt x="572" y="370"/>
                    </a:lnTo>
                    <a:lnTo>
                      <a:pt x="570" y="370"/>
                    </a:lnTo>
                    <a:lnTo>
                      <a:pt x="568" y="370"/>
                    </a:lnTo>
                    <a:lnTo>
                      <a:pt x="566" y="370"/>
                    </a:lnTo>
                    <a:lnTo>
                      <a:pt x="564" y="369"/>
                    </a:lnTo>
                    <a:lnTo>
                      <a:pt x="546" y="358"/>
                    </a:lnTo>
                    <a:lnTo>
                      <a:pt x="544" y="357"/>
                    </a:lnTo>
                    <a:lnTo>
                      <a:pt x="543" y="354"/>
                    </a:lnTo>
                    <a:lnTo>
                      <a:pt x="542" y="353"/>
                    </a:lnTo>
                    <a:lnTo>
                      <a:pt x="542" y="352"/>
                    </a:lnTo>
                    <a:lnTo>
                      <a:pt x="540" y="349"/>
                    </a:lnTo>
                    <a:lnTo>
                      <a:pt x="540" y="348"/>
                    </a:lnTo>
                    <a:lnTo>
                      <a:pt x="542" y="345"/>
                    </a:lnTo>
                    <a:lnTo>
                      <a:pt x="543" y="344"/>
                    </a:lnTo>
                    <a:lnTo>
                      <a:pt x="544" y="341"/>
                    </a:lnTo>
                    <a:lnTo>
                      <a:pt x="546" y="340"/>
                    </a:lnTo>
                    <a:lnTo>
                      <a:pt x="547" y="338"/>
                    </a:lnTo>
                    <a:lnTo>
                      <a:pt x="550" y="338"/>
                    </a:lnTo>
                    <a:lnTo>
                      <a:pt x="551" y="338"/>
                    </a:lnTo>
                    <a:lnTo>
                      <a:pt x="554" y="338"/>
                    </a:lnTo>
                    <a:lnTo>
                      <a:pt x="555" y="338"/>
                    </a:lnTo>
                    <a:lnTo>
                      <a:pt x="558" y="340"/>
                    </a:lnTo>
                    <a:close/>
                    <a:moveTo>
                      <a:pt x="611" y="373"/>
                    </a:moveTo>
                    <a:lnTo>
                      <a:pt x="629" y="385"/>
                    </a:lnTo>
                    <a:lnTo>
                      <a:pt x="631" y="386"/>
                    </a:lnTo>
                    <a:lnTo>
                      <a:pt x="632" y="387"/>
                    </a:lnTo>
                    <a:lnTo>
                      <a:pt x="633" y="389"/>
                    </a:lnTo>
                    <a:lnTo>
                      <a:pt x="633" y="391"/>
                    </a:lnTo>
                    <a:lnTo>
                      <a:pt x="635" y="393"/>
                    </a:lnTo>
                    <a:lnTo>
                      <a:pt x="635" y="395"/>
                    </a:lnTo>
                    <a:lnTo>
                      <a:pt x="633" y="398"/>
                    </a:lnTo>
                    <a:lnTo>
                      <a:pt x="633" y="399"/>
                    </a:lnTo>
                    <a:lnTo>
                      <a:pt x="629" y="402"/>
                    </a:lnTo>
                    <a:lnTo>
                      <a:pt x="628" y="403"/>
                    </a:lnTo>
                    <a:lnTo>
                      <a:pt x="625" y="403"/>
                    </a:lnTo>
                    <a:lnTo>
                      <a:pt x="624" y="405"/>
                    </a:lnTo>
                    <a:lnTo>
                      <a:pt x="621" y="405"/>
                    </a:lnTo>
                    <a:lnTo>
                      <a:pt x="620" y="403"/>
                    </a:lnTo>
                    <a:lnTo>
                      <a:pt x="619" y="403"/>
                    </a:lnTo>
                    <a:lnTo>
                      <a:pt x="600" y="391"/>
                    </a:lnTo>
                    <a:lnTo>
                      <a:pt x="597" y="390"/>
                    </a:lnTo>
                    <a:lnTo>
                      <a:pt x="596" y="389"/>
                    </a:lnTo>
                    <a:lnTo>
                      <a:pt x="596" y="386"/>
                    </a:lnTo>
                    <a:lnTo>
                      <a:pt x="595" y="385"/>
                    </a:lnTo>
                    <a:lnTo>
                      <a:pt x="595" y="382"/>
                    </a:lnTo>
                    <a:lnTo>
                      <a:pt x="595" y="381"/>
                    </a:lnTo>
                    <a:lnTo>
                      <a:pt x="596" y="378"/>
                    </a:lnTo>
                    <a:lnTo>
                      <a:pt x="596" y="377"/>
                    </a:lnTo>
                    <a:lnTo>
                      <a:pt x="597" y="375"/>
                    </a:lnTo>
                    <a:lnTo>
                      <a:pt x="599" y="374"/>
                    </a:lnTo>
                    <a:lnTo>
                      <a:pt x="601" y="373"/>
                    </a:lnTo>
                    <a:lnTo>
                      <a:pt x="603" y="371"/>
                    </a:lnTo>
                    <a:lnTo>
                      <a:pt x="605" y="371"/>
                    </a:lnTo>
                    <a:lnTo>
                      <a:pt x="607" y="371"/>
                    </a:lnTo>
                    <a:lnTo>
                      <a:pt x="609" y="373"/>
                    </a:lnTo>
                    <a:lnTo>
                      <a:pt x="611" y="373"/>
                    </a:lnTo>
                    <a:close/>
                    <a:moveTo>
                      <a:pt x="665" y="407"/>
                    </a:moveTo>
                    <a:lnTo>
                      <a:pt x="684" y="418"/>
                    </a:lnTo>
                    <a:lnTo>
                      <a:pt x="685" y="419"/>
                    </a:lnTo>
                    <a:lnTo>
                      <a:pt x="686" y="422"/>
                    </a:lnTo>
                    <a:lnTo>
                      <a:pt x="688" y="423"/>
                    </a:lnTo>
                    <a:lnTo>
                      <a:pt x="688" y="425"/>
                    </a:lnTo>
                    <a:lnTo>
                      <a:pt x="688" y="427"/>
                    </a:lnTo>
                    <a:lnTo>
                      <a:pt x="688" y="429"/>
                    </a:lnTo>
                    <a:lnTo>
                      <a:pt x="688" y="431"/>
                    </a:lnTo>
                    <a:lnTo>
                      <a:pt x="686" y="433"/>
                    </a:lnTo>
                    <a:lnTo>
                      <a:pt x="685" y="435"/>
                    </a:lnTo>
                    <a:lnTo>
                      <a:pt x="684" y="437"/>
                    </a:lnTo>
                    <a:lnTo>
                      <a:pt x="682" y="437"/>
                    </a:lnTo>
                    <a:lnTo>
                      <a:pt x="680" y="438"/>
                    </a:lnTo>
                    <a:lnTo>
                      <a:pt x="678" y="438"/>
                    </a:lnTo>
                    <a:lnTo>
                      <a:pt x="676" y="438"/>
                    </a:lnTo>
                    <a:lnTo>
                      <a:pt x="673" y="438"/>
                    </a:lnTo>
                    <a:lnTo>
                      <a:pt x="672" y="437"/>
                    </a:lnTo>
                    <a:lnTo>
                      <a:pt x="655" y="426"/>
                    </a:lnTo>
                    <a:lnTo>
                      <a:pt x="652" y="423"/>
                    </a:lnTo>
                    <a:lnTo>
                      <a:pt x="651" y="422"/>
                    </a:lnTo>
                    <a:lnTo>
                      <a:pt x="649" y="421"/>
                    </a:lnTo>
                    <a:lnTo>
                      <a:pt x="649" y="418"/>
                    </a:lnTo>
                    <a:lnTo>
                      <a:pt x="649" y="417"/>
                    </a:lnTo>
                    <a:lnTo>
                      <a:pt x="649" y="414"/>
                    </a:lnTo>
                    <a:lnTo>
                      <a:pt x="649" y="413"/>
                    </a:lnTo>
                    <a:lnTo>
                      <a:pt x="651" y="410"/>
                    </a:lnTo>
                    <a:lnTo>
                      <a:pt x="652" y="409"/>
                    </a:lnTo>
                    <a:lnTo>
                      <a:pt x="653" y="407"/>
                    </a:lnTo>
                    <a:lnTo>
                      <a:pt x="656" y="406"/>
                    </a:lnTo>
                    <a:lnTo>
                      <a:pt x="657" y="406"/>
                    </a:lnTo>
                    <a:lnTo>
                      <a:pt x="658" y="406"/>
                    </a:lnTo>
                    <a:lnTo>
                      <a:pt x="661" y="406"/>
                    </a:lnTo>
                    <a:lnTo>
                      <a:pt x="664" y="406"/>
                    </a:lnTo>
                    <a:lnTo>
                      <a:pt x="665" y="407"/>
                    </a:lnTo>
                    <a:close/>
                    <a:moveTo>
                      <a:pt x="720" y="440"/>
                    </a:moveTo>
                    <a:lnTo>
                      <a:pt x="737" y="452"/>
                    </a:lnTo>
                    <a:lnTo>
                      <a:pt x="739" y="454"/>
                    </a:lnTo>
                    <a:lnTo>
                      <a:pt x="741" y="455"/>
                    </a:lnTo>
                    <a:lnTo>
                      <a:pt x="741" y="456"/>
                    </a:lnTo>
                    <a:lnTo>
                      <a:pt x="742" y="459"/>
                    </a:lnTo>
                    <a:lnTo>
                      <a:pt x="742" y="460"/>
                    </a:lnTo>
                    <a:lnTo>
                      <a:pt x="742" y="463"/>
                    </a:lnTo>
                    <a:lnTo>
                      <a:pt x="742" y="464"/>
                    </a:lnTo>
                    <a:lnTo>
                      <a:pt x="741" y="467"/>
                    </a:lnTo>
                    <a:lnTo>
                      <a:pt x="739" y="468"/>
                    </a:lnTo>
                    <a:lnTo>
                      <a:pt x="738" y="470"/>
                    </a:lnTo>
                    <a:lnTo>
                      <a:pt x="736" y="471"/>
                    </a:lnTo>
                    <a:lnTo>
                      <a:pt x="734" y="471"/>
                    </a:lnTo>
                    <a:lnTo>
                      <a:pt x="732" y="472"/>
                    </a:lnTo>
                    <a:lnTo>
                      <a:pt x="730" y="471"/>
                    </a:lnTo>
                    <a:lnTo>
                      <a:pt x="728" y="471"/>
                    </a:lnTo>
                    <a:lnTo>
                      <a:pt x="726" y="470"/>
                    </a:lnTo>
                    <a:lnTo>
                      <a:pt x="708" y="459"/>
                    </a:lnTo>
                    <a:lnTo>
                      <a:pt x="706" y="458"/>
                    </a:lnTo>
                    <a:lnTo>
                      <a:pt x="705" y="456"/>
                    </a:lnTo>
                    <a:lnTo>
                      <a:pt x="704" y="454"/>
                    </a:lnTo>
                    <a:lnTo>
                      <a:pt x="704" y="452"/>
                    </a:lnTo>
                    <a:lnTo>
                      <a:pt x="702" y="450"/>
                    </a:lnTo>
                    <a:lnTo>
                      <a:pt x="704" y="448"/>
                    </a:lnTo>
                    <a:lnTo>
                      <a:pt x="704" y="446"/>
                    </a:lnTo>
                    <a:lnTo>
                      <a:pt x="705" y="444"/>
                    </a:lnTo>
                    <a:lnTo>
                      <a:pt x="706" y="442"/>
                    </a:lnTo>
                    <a:lnTo>
                      <a:pt x="708" y="440"/>
                    </a:lnTo>
                    <a:lnTo>
                      <a:pt x="709" y="440"/>
                    </a:lnTo>
                    <a:lnTo>
                      <a:pt x="712" y="439"/>
                    </a:lnTo>
                    <a:lnTo>
                      <a:pt x="713" y="439"/>
                    </a:lnTo>
                    <a:lnTo>
                      <a:pt x="716" y="439"/>
                    </a:lnTo>
                    <a:lnTo>
                      <a:pt x="717" y="440"/>
                    </a:lnTo>
                    <a:lnTo>
                      <a:pt x="720" y="440"/>
                    </a:lnTo>
                    <a:close/>
                    <a:moveTo>
                      <a:pt x="774" y="475"/>
                    </a:moveTo>
                    <a:lnTo>
                      <a:pt x="791" y="486"/>
                    </a:lnTo>
                    <a:lnTo>
                      <a:pt x="793" y="487"/>
                    </a:lnTo>
                    <a:lnTo>
                      <a:pt x="794" y="488"/>
                    </a:lnTo>
                    <a:lnTo>
                      <a:pt x="795" y="491"/>
                    </a:lnTo>
                    <a:lnTo>
                      <a:pt x="797" y="492"/>
                    </a:lnTo>
                    <a:lnTo>
                      <a:pt x="797" y="495"/>
                    </a:lnTo>
                    <a:lnTo>
                      <a:pt x="797" y="496"/>
                    </a:lnTo>
                    <a:lnTo>
                      <a:pt x="795" y="499"/>
                    </a:lnTo>
                    <a:lnTo>
                      <a:pt x="795" y="500"/>
                    </a:lnTo>
                    <a:lnTo>
                      <a:pt x="794" y="503"/>
                    </a:lnTo>
                    <a:lnTo>
                      <a:pt x="791" y="504"/>
                    </a:lnTo>
                    <a:lnTo>
                      <a:pt x="790" y="504"/>
                    </a:lnTo>
                    <a:lnTo>
                      <a:pt x="789" y="506"/>
                    </a:lnTo>
                    <a:lnTo>
                      <a:pt x="786" y="506"/>
                    </a:lnTo>
                    <a:lnTo>
                      <a:pt x="785" y="506"/>
                    </a:lnTo>
                    <a:lnTo>
                      <a:pt x="782" y="504"/>
                    </a:lnTo>
                    <a:lnTo>
                      <a:pt x="781" y="504"/>
                    </a:lnTo>
                    <a:lnTo>
                      <a:pt x="762" y="492"/>
                    </a:lnTo>
                    <a:lnTo>
                      <a:pt x="761" y="491"/>
                    </a:lnTo>
                    <a:lnTo>
                      <a:pt x="759" y="490"/>
                    </a:lnTo>
                    <a:lnTo>
                      <a:pt x="758" y="488"/>
                    </a:lnTo>
                    <a:lnTo>
                      <a:pt x="757" y="486"/>
                    </a:lnTo>
                    <a:lnTo>
                      <a:pt x="757" y="484"/>
                    </a:lnTo>
                    <a:lnTo>
                      <a:pt x="757" y="482"/>
                    </a:lnTo>
                    <a:lnTo>
                      <a:pt x="758" y="480"/>
                    </a:lnTo>
                    <a:lnTo>
                      <a:pt x="759" y="478"/>
                    </a:lnTo>
                    <a:lnTo>
                      <a:pt x="759" y="476"/>
                    </a:lnTo>
                    <a:lnTo>
                      <a:pt x="762" y="475"/>
                    </a:lnTo>
                    <a:lnTo>
                      <a:pt x="763" y="474"/>
                    </a:lnTo>
                    <a:lnTo>
                      <a:pt x="765" y="474"/>
                    </a:lnTo>
                    <a:lnTo>
                      <a:pt x="767" y="472"/>
                    </a:lnTo>
                    <a:lnTo>
                      <a:pt x="770" y="474"/>
                    </a:lnTo>
                    <a:lnTo>
                      <a:pt x="771" y="474"/>
                    </a:lnTo>
                    <a:lnTo>
                      <a:pt x="774" y="475"/>
                    </a:lnTo>
                    <a:close/>
                    <a:moveTo>
                      <a:pt x="827" y="508"/>
                    </a:moveTo>
                    <a:lnTo>
                      <a:pt x="846" y="520"/>
                    </a:lnTo>
                    <a:lnTo>
                      <a:pt x="847" y="521"/>
                    </a:lnTo>
                    <a:lnTo>
                      <a:pt x="848" y="523"/>
                    </a:lnTo>
                    <a:lnTo>
                      <a:pt x="850" y="524"/>
                    </a:lnTo>
                    <a:lnTo>
                      <a:pt x="850" y="527"/>
                    </a:lnTo>
                    <a:lnTo>
                      <a:pt x="850" y="528"/>
                    </a:lnTo>
                    <a:lnTo>
                      <a:pt x="850" y="531"/>
                    </a:lnTo>
                    <a:lnTo>
                      <a:pt x="850" y="532"/>
                    </a:lnTo>
                    <a:lnTo>
                      <a:pt x="848" y="535"/>
                    </a:lnTo>
                    <a:lnTo>
                      <a:pt x="847" y="536"/>
                    </a:lnTo>
                    <a:lnTo>
                      <a:pt x="846" y="537"/>
                    </a:lnTo>
                    <a:lnTo>
                      <a:pt x="844" y="539"/>
                    </a:lnTo>
                    <a:lnTo>
                      <a:pt x="842" y="539"/>
                    </a:lnTo>
                    <a:lnTo>
                      <a:pt x="840" y="539"/>
                    </a:lnTo>
                    <a:lnTo>
                      <a:pt x="838" y="539"/>
                    </a:lnTo>
                    <a:lnTo>
                      <a:pt x="836" y="539"/>
                    </a:lnTo>
                    <a:lnTo>
                      <a:pt x="834" y="537"/>
                    </a:lnTo>
                    <a:lnTo>
                      <a:pt x="816" y="527"/>
                    </a:lnTo>
                    <a:lnTo>
                      <a:pt x="814" y="525"/>
                    </a:lnTo>
                    <a:lnTo>
                      <a:pt x="813" y="524"/>
                    </a:lnTo>
                    <a:lnTo>
                      <a:pt x="813" y="521"/>
                    </a:lnTo>
                    <a:lnTo>
                      <a:pt x="811" y="520"/>
                    </a:lnTo>
                    <a:lnTo>
                      <a:pt x="811" y="517"/>
                    </a:lnTo>
                    <a:lnTo>
                      <a:pt x="811" y="516"/>
                    </a:lnTo>
                    <a:lnTo>
                      <a:pt x="811" y="514"/>
                    </a:lnTo>
                    <a:lnTo>
                      <a:pt x="813" y="512"/>
                    </a:lnTo>
                    <a:lnTo>
                      <a:pt x="814" y="510"/>
                    </a:lnTo>
                    <a:lnTo>
                      <a:pt x="815" y="508"/>
                    </a:lnTo>
                    <a:lnTo>
                      <a:pt x="818" y="508"/>
                    </a:lnTo>
                    <a:lnTo>
                      <a:pt x="819" y="507"/>
                    </a:lnTo>
                    <a:lnTo>
                      <a:pt x="822" y="507"/>
                    </a:lnTo>
                    <a:lnTo>
                      <a:pt x="823" y="507"/>
                    </a:lnTo>
                    <a:lnTo>
                      <a:pt x="826" y="508"/>
                    </a:lnTo>
                    <a:lnTo>
                      <a:pt x="827" y="508"/>
                    </a:lnTo>
                    <a:close/>
                    <a:moveTo>
                      <a:pt x="882" y="543"/>
                    </a:moveTo>
                    <a:lnTo>
                      <a:pt x="900" y="553"/>
                    </a:lnTo>
                    <a:lnTo>
                      <a:pt x="901" y="555"/>
                    </a:lnTo>
                    <a:lnTo>
                      <a:pt x="903" y="556"/>
                    </a:lnTo>
                    <a:lnTo>
                      <a:pt x="904" y="559"/>
                    </a:lnTo>
                    <a:lnTo>
                      <a:pt x="904" y="560"/>
                    </a:lnTo>
                    <a:lnTo>
                      <a:pt x="904" y="563"/>
                    </a:lnTo>
                    <a:lnTo>
                      <a:pt x="904" y="564"/>
                    </a:lnTo>
                    <a:lnTo>
                      <a:pt x="904" y="567"/>
                    </a:lnTo>
                    <a:lnTo>
                      <a:pt x="903" y="568"/>
                    </a:lnTo>
                    <a:lnTo>
                      <a:pt x="901" y="569"/>
                    </a:lnTo>
                    <a:lnTo>
                      <a:pt x="900" y="571"/>
                    </a:lnTo>
                    <a:lnTo>
                      <a:pt x="897" y="572"/>
                    </a:lnTo>
                    <a:lnTo>
                      <a:pt x="896" y="573"/>
                    </a:lnTo>
                    <a:lnTo>
                      <a:pt x="893" y="573"/>
                    </a:lnTo>
                    <a:lnTo>
                      <a:pt x="892" y="573"/>
                    </a:lnTo>
                    <a:lnTo>
                      <a:pt x="890" y="572"/>
                    </a:lnTo>
                    <a:lnTo>
                      <a:pt x="888" y="572"/>
                    </a:lnTo>
                    <a:lnTo>
                      <a:pt x="870" y="560"/>
                    </a:lnTo>
                    <a:lnTo>
                      <a:pt x="868" y="559"/>
                    </a:lnTo>
                    <a:lnTo>
                      <a:pt x="867" y="557"/>
                    </a:lnTo>
                    <a:lnTo>
                      <a:pt x="866" y="556"/>
                    </a:lnTo>
                    <a:lnTo>
                      <a:pt x="866" y="553"/>
                    </a:lnTo>
                    <a:lnTo>
                      <a:pt x="866" y="552"/>
                    </a:lnTo>
                    <a:lnTo>
                      <a:pt x="866" y="549"/>
                    </a:lnTo>
                    <a:lnTo>
                      <a:pt x="866" y="547"/>
                    </a:lnTo>
                    <a:lnTo>
                      <a:pt x="867" y="545"/>
                    </a:lnTo>
                    <a:lnTo>
                      <a:pt x="868" y="544"/>
                    </a:lnTo>
                    <a:lnTo>
                      <a:pt x="870" y="543"/>
                    </a:lnTo>
                    <a:lnTo>
                      <a:pt x="871" y="541"/>
                    </a:lnTo>
                    <a:lnTo>
                      <a:pt x="874" y="541"/>
                    </a:lnTo>
                    <a:lnTo>
                      <a:pt x="875" y="540"/>
                    </a:lnTo>
                    <a:lnTo>
                      <a:pt x="878" y="540"/>
                    </a:lnTo>
                    <a:lnTo>
                      <a:pt x="879" y="541"/>
                    </a:lnTo>
                    <a:lnTo>
                      <a:pt x="882" y="543"/>
                    </a:lnTo>
                    <a:close/>
                    <a:moveTo>
                      <a:pt x="936" y="576"/>
                    </a:moveTo>
                    <a:lnTo>
                      <a:pt x="953" y="588"/>
                    </a:lnTo>
                    <a:lnTo>
                      <a:pt x="955" y="588"/>
                    </a:lnTo>
                    <a:lnTo>
                      <a:pt x="956" y="591"/>
                    </a:lnTo>
                    <a:lnTo>
                      <a:pt x="957" y="592"/>
                    </a:lnTo>
                    <a:lnTo>
                      <a:pt x="959" y="593"/>
                    </a:lnTo>
                    <a:lnTo>
                      <a:pt x="959" y="596"/>
                    </a:lnTo>
                    <a:lnTo>
                      <a:pt x="959" y="598"/>
                    </a:lnTo>
                    <a:lnTo>
                      <a:pt x="957" y="600"/>
                    </a:lnTo>
                    <a:lnTo>
                      <a:pt x="957" y="602"/>
                    </a:lnTo>
                    <a:lnTo>
                      <a:pt x="956" y="604"/>
                    </a:lnTo>
                    <a:lnTo>
                      <a:pt x="953" y="605"/>
                    </a:lnTo>
                    <a:lnTo>
                      <a:pt x="952" y="606"/>
                    </a:lnTo>
                    <a:lnTo>
                      <a:pt x="951" y="606"/>
                    </a:lnTo>
                    <a:lnTo>
                      <a:pt x="948" y="606"/>
                    </a:lnTo>
                    <a:lnTo>
                      <a:pt x="947" y="606"/>
                    </a:lnTo>
                    <a:lnTo>
                      <a:pt x="944" y="606"/>
                    </a:lnTo>
                    <a:lnTo>
                      <a:pt x="943" y="605"/>
                    </a:lnTo>
                    <a:lnTo>
                      <a:pt x="924" y="595"/>
                    </a:lnTo>
                    <a:lnTo>
                      <a:pt x="923" y="593"/>
                    </a:lnTo>
                    <a:lnTo>
                      <a:pt x="921" y="591"/>
                    </a:lnTo>
                    <a:lnTo>
                      <a:pt x="920" y="589"/>
                    </a:lnTo>
                    <a:lnTo>
                      <a:pt x="920" y="588"/>
                    </a:lnTo>
                    <a:lnTo>
                      <a:pt x="919" y="585"/>
                    </a:lnTo>
                    <a:lnTo>
                      <a:pt x="919" y="584"/>
                    </a:lnTo>
                    <a:lnTo>
                      <a:pt x="920" y="581"/>
                    </a:lnTo>
                    <a:lnTo>
                      <a:pt x="921" y="580"/>
                    </a:lnTo>
                    <a:lnTo>
                      <a:pt x="921" y="577"/>
                    </a:lnTo>
                    <a:lnTo>
                      <a:pt x="924" y="576"/>
                    </a:lnTo>
                    <a:lnTo>
                      <a:pt x="925" y="575"/>
                    </a:lnTo>
                    <a:lnTo>
                      <a:pt x="927" y="575"/>
                    </a:lnTo>
                    <a:lnTo>
                      <a:pt x="929" y="575"/>
                    </a:lnTo>
                    <a:lnTo>
                      <a:pt x="932" y="575"/>
                    </a:lnTo>
                    <a:lnTo>
                      <a:pt x="933" y="575"/>
                    </a:lnTo>
                    <a:lnTo>
                      <a:pt x="936" y="576"/>
                    </a:lnTo>
                    <a:close/>
                    <a:moveTo>
                      <a:pt x="989" y="610"/>
                    </a:moveTo>
                    <a:lnTo>
                      <a:pt x="1008" y="621"/>
                    </a:lnTo>
                    <a:lnTo>
                      <a:pt x="1009" y="622"/>
                    </a:lnTo>
                    <a:lnTo>
                      <a:pt x="1010" y="624"/>
                    </a:lnTo>
                    <a:lnTo>
                      <a:pt x="1012" y="626"/>
                    </a:lnTo>
                    <a:lnTo>
                      <a:pt x="1012" y="628"/>
                    </a:lnTo>
                    <a:lnTo>
                      <a:pt x="1013" y="629"/>
                    </a:lnTo>
                    <a:lnTo>
                      <a:pt x="1012" y="632"/>
                    </a:lnTo>
                    <a:lnTo>
                      <a:pt x="1012" y="634"/>
                    </a:lnTo>
                    <a:lnTo>
                      <a:pt x="1010" y="636"/>
                    </a:lnTo>
                    <a:lnTo>
                      <a:pt x="1009" y="637"/>
                    </a:lnTo>
                    <a:lnTo>
                      <a:pt x="1008" y="638"/>
                    </a:lnTo>
                    <a:lnTo>
                      <a:pt x="1006" y="640"/>
                    </a:lnTo>
                    <a:lnTo>
                      <a:pt x="1004" y="641"/>
                    </a:lnTo>
                    <a:lnTo>
                      <a:pt x="1002" y="641"/>
                    </a:lnTo>
                    <a:lnTo>
                      <a:pt x="1000" y="641"/>
                    </a:lnTo>
                    <a:lnTo>
                      <a:pt x="998" y="640"/>
                    </a:lnTo>
                    <a:lnTo>
                      <a:pt x="996" y="640"/>
                    </a:lnTo>
                    <a:lnTo>
                      <a:pt x="978" y="628"/>
                    </a:lnTo>
                    <a:lnTo>
                      <a:pt x="976" y="626"/>
                    </a:lnTo>
                    <a:lnTo>
                      <a:pt x="974" y="625"/>
                    </a:lnTo>
                    <a:lnTo>
                      <a:pt x="974" y="624"/>
                    </a:lnTo>
                    <a:lnTo>
                      <a:pt x="973" y="621"/>
                    </a:lnTo>
                    <a:lnTo>
                      <a:pt x="973" y="620"/>
                    </a:lnTo>
                    <a:lnTo>
                      <a:pt x="973" y="617"/>
                    </a:lnTo>
                    <a:lnTo>
                      <a:pt x="974" y="614"/>
                    </a:lnTo>
                    <a:lnTo>
                      <a:pt x="974" y="613"/>
                    </a:lnTo>
                    <a:lnTo>
                      <a:pt x="976" y="612"/>
                    </a:lnTo>
                    <a:lnTo>
                      <a:pt x="977" y="610"/>
                    </a:lnTo>
                    <a:lnTo>
                      <a:pt x="980" y="609"/>
                    </a:lnTo>
                    <a:lnTo>
                      <a:pt x="981" y="608"/>
                    </a:lnTo>
                    <a:lnTo>
                      <a:pt x="984" y="608"/>
                    </a:lnTo>
                    <a:lnTo>
                      <a:pt x="985" y="608"/>
                    </a:lnTo>
                    <a:lnTo>
                      <a:pt x="988" y="609"/>
                    </a:lnTo>
                    <a:lnTo>
                      <a:pt x="989" y="610"/>
                    </a:lnTo>
                    <a:close/>
                    <a:moveTo>
                      <a:pt x="1044" y="644"/>
                    </a:moveTo>
                    <a:lnTo>
                      <a:pt x="1062" y="654"/>
                    </a:lnTo>
                    <a:lnTo>
                      <a:pt x="1063" y="656"/>
                    </a:lnTo>
                    <a:lnTo>
                      <a:pt x="1065" y="658"/>
                    </a:lnTo>
                    <a:lnTo>
                      <a:pt x="1066" y="660"/>
                    </a:lnTo>
                    <a:lnTo>
                      <a:pt x="1066" y="661"/>
                    </a:lnTo>
                    <a:lnTo>
                      <a:pt x="1066" y="664"/>
                    </a:lnTo>
                    <a:lnTo>
                      <a:pt x="1066" y="666"/>
                    </a:lnTo>
                    <a:lnTo>
                      <a:pt x="1066" y="668"/>
                    </a:lnTo>
                    <a:lnTo>
                      <a:pt x="1065" y="670"/>
                    </a:lnTo>
                    <a:lnTo>
                      <a:pt x="1063" y="672"/>
                    </a:lnTo>
                    <a:lnTo>
                      <a:pt x="1062" y="673"/>
                    </a:lnTo>
                    <a:lnTo>
                      <a:pt x="1061" y="674"/>
                    </a:lnTo>
                    <a:lnTo>
                      <a:pt x="1058" y="674"/>
                    </a:lnTo>
                    <a:lnTo>
                      <a:pt x="1057" y="674"/>
                    </a:lnTo>
                    <a:lnTo>
                      <a:pt x="1054" y="674"/>
                    </a:lnTo>
                    <a:lnTo>
                      <a:pt x="1051" y="674"/>
                    </a:lnTo>
                    <a:lnTo>
                      <a:pt x="1050" y="673"/>
                    </a:lnTo>
                    <a:lnTo>
                      <a:pt x="1033" y="662"/>
                    </a:lnTo>
                    <a:lnTo>
                      <a:pt x="1030" y="660"/>
                    </a:lnTo>
                    <a:lnTo>
                      <a:pt x="1029" y="658"/>
                    </a:lnTo>
                    <a:lnTo>
                      <a:pt x="1028" y="657"/>
                    </a:lnTo>
                    <a:lnTo>
                      <a:pt x="1028" y="654"/>
                    </a:lnTo>
                    <a:lnTo>
                      <a:pt x="1028" y="653"/>
                    </a:lnTo>
                    <a:lnTo>
                      <a:pt x="1028" y="650"/>
                    </a:lnTo>
                    <a:lnTo>
                      <a:pt x="1028" y="649"/>
                    </a:lnTo>
                    <a:lnTo>
                      <a:pt x="1029" y="648"/>
                    </a:lnTo>
                    <a:lnTo>
                      <a:pt x="1030" y="645"/>
                    </a:lnTo>
                    <a:lnTo>
                      <a:pt x="1032" y="644"/>
                    </a:lnTo>
                    <a:lnTo>
                      <a:pt x="1034" y="642"/>
                    </a:lnTo>
                    <a:lnTo>
                      <a:pt x="1036" y="642"/>
                    </a:lnTo>
                    <a:lnTo>
                      <a:pt x="1037" y="642"/>
                    </a:lnTo>
                    <a:lnTo>
                      <a:pt x="1040" y="642"/>
                    </a:lnTo>
                    <a:lnTo>
                      <a:pt x="1042" y="642"/>
                    </a:lnTo>
                    <a:lnTo>
                      <a:pt x="1044" y="644"/>
                    </a:lnTo>
                    <a:close/>
                    <a:moveTo>
                      <a:pt x="1098" y="677"/>
                    </a:moveTo>
                    <a:lnTo>
                      <a:pt x="1115" y="689"/>
                    </a:lnTo>
                    <a:lnTo>
                      <a:pt x="1118" y="690"/>
                    </a:lnTo>
                    <a:lnTo>
                      <a:pt x="1119" y="691"/>
                    </a:lnTo>
                    <a:lnTo>
                      <a:pt x="1119" y="693"/>
                    </a:lnTo>
                    <a:lnTo>
                      <a:pt x="1121" y="695"/>
                    </a:lnTo>
                    <a:lnTo>
                      <a:pt x="1121" y="697"/>
                    </a:lnTo>
                    <a:lnTo>
                      <a:pt x="1121" y="699"/>
                    </a:lnTo>
                    <a:lnTo>
                      <a:pt x="1119" y="701"/>
                    </a:lnTo>
                    <a:lnTo>
                      <a:pt x="1119" y="703"/>
                    </a:lnTo>
                    <a:lnTo>
                      <a:pt x="1118" y="705"/>
                    </a:lnTo>
                    <a:lnTo>
                      <a:pt x="1117" y="706"/>
                    </a:lnTo>
                    <a:lnTo>
                      <a:pt x="1114" y="707"/>
                    </a:lnTo>
                    <a:lnTo>
                      <a:pt x="1113" y="707"/>
                    </a:lnTo>
                    <a:lnTo>
                      <a:pt x="1110" y="709"/>
                    </a:lnTo>
                    <a:lnTo>
                      <a:pt x="1109" y="709"/>
                    </a:lnTo>
                    <a:lnTo>
                      <a:pt x="1106" y="707"/>
                    </a:lnTo>
                    <a:lnTo>
                      <a:pt x="1105" y="707"/>
                    </a:lnTo>
                    <a:lnTo>
                      <a:pt x="1086" y="695"/>
                    </a:lnTo>
                    <a:lnTo>
                      <a:pt x="1085" y="694"/>
                    </a:lnTo>
                    <a:lnTo>
                      <a:pt x="1083" y="693"/>
                    </a:lnTo>
                    <a:lnTo>
                      <a:pt x="1082" y="690"/>
                    </a:lnTo>
                    <a:lnTo>
                      <a:pt x="1082" y="689"/>
                    </a:lnTo>
                    <a:lnTo>
                      <a:pt x="1081" y="686"/>
                    </a:lnTo>
                    <a:lnTo>
                      <a:pt x="1081" y="685"/>
                    </a:lnTo>
                    <a:lnTo>
                      <a:pt x="1082" y="682"/>
                    </a:lnTo>
                    <a:lnTo>
                      <a:pt x="1083" y="681"/>
                    </a:lnTo>
                    <a:lnTo>
                      <a:pt x="1085" y="679"/>
                    </a:lnTo>
                    <a:lnTo>
                      <a:pt x="1086" y="678"/>
                    </a:lnTo>
                    <a:lnTo>
                      <a:pt x="1087" y="677"/>
                    </a:lnTo>
                    <a:lnTo>
                      <a:pt x="1090" y="676"/>
                    </a:lnTo>
                    <a:lnTo>
                      <a:pt x="1091" y="676"/>
                    </a:lnTo>
                    <a:lnTo>
                      <a:pt x="1094" y="676"/>
                    </a:lnTo>
                    <a:lnTo>
                      <a:pt x="1095" y="677"/>
                    </a:lnTo>
                    <a:lnTo>
                      <a:pt x="1098" y="677"/>
                    </a:lnTo>
                    <a:close/>
                    <a:moveTo>
                      <a:pt x="1151" y="711"/>
                    </a:moveTo>
                    <a:lnTo>
                      <a:pt x="1170" y="722"/>
                    </a:lnTo>
                    <a:lnTo>
                      <a:pt x="1171" y="723"/>
                    </a:lnTo>
                    <a:lnTo>
                      <a:pt x="1172" y="725"/>
                    </a:lnTo>
                    <a:lnTo>
                      <a:pt x="1174" y="727"/>
                    </a:lnTo>
                    <a:lnTo>
                      <a:pt x="1175" y="729"/>
                    </a:lnTo>
                    <a:lnTo>
                      <a:pt x="1175" y="731"/>
                    </a:lnTo>
                    <a:lnTo>
                      <a:pt x="1175" y="733"/>
                    </a:lnTo>
                    <a:lnTo>
                      <a:pt x="1174" y="735"/>
                    </a:lnTo>
                    <a:lnTo>
                      <a:pt x="1174" y="737"/>
                    </a:lnTo>
                    <a:lnTo>
                      <a:pt x="1171" y="739"/>
                    </a:lnTo>
                    <a:lnTo>
                      <a:pt x="1170" y="741"/>
                    </a:lnTo>
                    <a:lnTo>
                      <a:pt x="1168" y="741"/>
                    </a:lnTo>
                    <a:lnTo>
                      <a:pt x="1166" y="742"/>
                    </a:lnTo>
                    <a:lnTo>
                      <a:pt x="1164" y="742"/>
                    </a:lnTo>
                    <a:lnTo>
                      <a:pt x="1162" y="742"/>
                    </a:lnTo>
                    <a:lnTo>
                      <a:pt x="1160" y="742"/>
                    </a:lnTo>
                    <a:lnTo>
                      <a:pt x="1159" y="741"/>
                    </a:lnTo>
                    <a:lnTo>
                      <a:pt x="1140" y="729"/>
                    </a:lnTo>
                    <a:lnTo>
                      <a:pt x="1138" y="727"/>
                    </a:lnTo>
                    <a:lnTo>
                      <a:pt x="1136" y="726"/>
                    </a:lnTo>
                    <a:lnTo>
                      <a:pt x="1136" y="725"/>
                    </a:lnTo>
                    <a:lnTo>
                      <a:pt x="1135" y="722"/>
                    </a:lnTo>
                    <a:lnTo>
                      <a:pt x="1135" y="721"/>
                    </a:lnTo>
                    <a:lnTo>
                      <a:pt x="1135" y="718"/>
                    </a:lnTo>
                    <a:lnTo>
                      <a:pt x="1136" y="717"/>
                    </a:lnTo>
                    <a:lnTo>
                      <a:pt x="1136" y="714"/>
                    </a:lnTo>
                    <a:lnTo>
                      <a:pt x="1138" y="713"/>
                    </a:lnTo>
                    <a:lnTo>
                      <a:pt x="1140" y="711"/>
                    </a:lnTo>
                    <a:lnTo>
                      <a:pt x="1142" y="710"/>
                    </a:lnTo>
                    <a:lnTo>
                      <a:pt x="1143" y="710"/>
                    </a:lnTo>
                    <a:lnTo>
                      <a:pt x="1146" y="710"/>
                    </a:lnTo>
                    <a:lnTo>
                      <a:pt x="1147" y="710"/>
                    </a:lnTo>
                    <a:lnTo>
                      <a:pt x="1150" y="710"/>
                    </a:lnTo>
                    <a:lnTo>
                      <a:pt x="1151" y="711"/>
                    </a:lnTo>
                    <a:close/>
                    <a:moveTo>
                      <a:pt x="1205" y="745"/>
                    </a:moveTo>
                    <a:lnTo>
                      <a:pt x="1224" y="757"/>
                    </a:lnTo>
                    <a:lnTo>
                      <a:pt x="1225" y="758"/>
                    </a:lnTo>
                    <a:lnTo>
                      <a:pt x="1227" y="759"/>
                    </a:lnTo>
                    <a:lnTo>
                      <a:pt x="1228" y="760"/>
                    </a:lnTo>
                    <a:lnTo>
                      <a:pt x="1228" y="763"/>
                    </a:lnTo>
                    <a:lnTo>
                      <a:pt x="1228" y="764"/>
                    </a:lnTo>
                    <a:lnTo>
                      <a:pt x="1228" y="767"/>
                    </a:lnTo>
                    <a:lnTo>
                      <a:pt x="1228" y="768"/>
                    </a:lnTo>
                    <a:lnTo>
                      <a:pt x="1227" y="771"/>
                    </a:lnTo>
                    <a:lnTo>
                      <a:pt x="1225" y="772"/>
                    </a:lnTo>
                    <a:lnTo>
                      <a:pt x="1224" y="774"/>
                    </a:lnTo>
                    <a:lnTo>
                      <a:pt x="1223" y="775"/>
                    </a:lnTo>
                    <a:lnTo>
                      <a:pt x="1220" y="775"/>
                    </a:lnTo>
                    <a:lnTo>
                      <a:pt x="1219" y="775"/>
                    </a:lnTo>
                    <a:lnTo>
                      <a:pt x="1216" y="775"/>
                    </a:lnTo>
                    <a:lnTo>
                      <a:pt x="1213" y="775"/>
                    </a:lnTo>
                    <a:lnTo>
                      <a:pt x="1212" y="774"/>
                    </a:lnTo>
                    <a:lnTo>
                      <a:pt x="1195" y="763"/>
                    </a:lnTo>
                    <a:lnTo>
                      <a:pt x="1192" y="762"/>
                    </a:lnTo>
                    <a:lnTo>
                      <a:pt x="1191" y="760"/>
                    </a:lnTo>
                    <a:lnTo>
                      <a:pt x="1190" y="758"/>
                    </a:lnTo>
                    <a:lnTo>
                      <a:pt x="1190" y="757"/>
                    </a:lnTo>
                    <a:lnTo>
                      <a:pt x="1190" y="754"/>
                    </a:lnTo>
                    <a:lnTo>
                      <a:pt x="1190" y="753"/>
                    </a:lnTo>
                    <a:lnTo>
                      <a:pt x="1190" y="750"/>
                    </a:lnTo>
                    <a:lnTo>
                      <a:pt x="1191" y="749"/>
                    </a:lnTo>
                    <a:lnTo>
                      <a:pt x="1192" y="746"/>
                    </a:lnTo>
                    <a:lnTo>
                      <a:pt x="1194" y="745"/>
                    </a:lnTo>
                    <a:lnTo>
                      <a:pt x="1196" y="745"/>
                    </a:lnTo>
                    <a:lnTo>
                      <a:pt x="1198" y="743"/>
                    </a:lnTo>
                    <a:lnTo>
                      <a:pt x="1199" y="743"/>
                    </a:lnTo>
                    <a:lnTo>
                      <a:pt x="1202" y="743"/>
                    </a:lnTo>
                    <a:lnTo>
                      <a:pt x="1204" y="745"/>
                    </a:lnTo>
                    <a:lnTo>
                      <a:pt x="1205" y="745"/>
                    </a:lnTo>
                    <a:close/>
                    <a:moveTo>
                      <a:pt x="1260" y="779"/>
                    </a:moveTo>
                    <a:lnTo>
                      <a:pt x="1277" y="790"/>
                    </a:lnTo>
                    <a:lnTo>
                      <a:pt x="1280" y="791"/>
                    </a:lnTo>
                    <a:lnTo>
                      <a:pt x="1281" y="792"/>
                    </a:lnTo>
                    <a:lnTo>
                      <a:pt x="1281" y="795"/>
                    </a:lnTo>
                    <a:lnTo>
                      <a:pt x="1282" y="796"/>
                    </a:lnTo>
                    <a:lnTo>
                      <a:pt x="1282" y="799"/>
                    </a:lnTo>
                    <a:lnTo>
                      <a:pt x="1282" y="800"/>
                    </a:lnTo>
                    <a:lnTo>
                      <a:pt x="1282" y="803"/>
                    </a:lnTo>
                    <a:lnTo>
                      <a:pt x="1281" y="804"/>
                    </a:lnTo>
                    <a:lnTo>
                      <a:pt x="1280" y="807"/>
                    </a:lnTo>
                    <a:lnTo>
                      <a:pt x="1279" y="808"/>
                    </a:lnTo>
                    <a:lnTo>
                      <a:pt x="1276" y="808"/>
                    </a:lnTo>
                    <a:lnTo>
                      <a:pt x="1275" y="810"/>
                    </a:lnTo>
                    <a:lnTo>
                      <a:pt x="1272" y="810"/>
                    </a:lnTo>
                    <a:lnTo>
                      <a:pt x="1271" y="810"/>
                    </a:lnTo>
                    <a:lnTo>
                      <a:pt x="1268" y="808"/>
                    </a:lnTo>
                    <a:lnTo>
                      <a:pt x="1267" y="808"/>
                    </a:lnTo>
                    <a:lnTo>
                      <a:pt x="1248" y="796"/>
                    </a:lnTo>
                    <a:lnTo>
                      <a:pt x="1247" y="795"/>
                    </a:lnTo>
                    <a:lnTo>
                      <a:pt x="1245" y="794"/>
                    </a:lnTo>
                    <a:lnTo>
                      <a:pt x="1244" y="792"/>
                    </a:lnTo>
                    <a:lnTo>
                      <a:pt x="1244" y="790"/>
                    </a:lnTo>
                    <a:lnTo>
                      <a:pt x="1243" y="788"/>
                    </a:lnTo>
                    <a:lnTo>
                      <a:pt x="1244" y="786"/>
                    </a:lnTo>
                    <a:lnTo>
                      <a:pt x="1244" y="784"/>
                    </a:lnTo>
                    <a:lnTo>
                      <a:pt x="1245" y="782"/>
                    </a:lnTo>
                    <a:lnTo>
                      <a:pt x="1247" y="780"/>
                    </a:lnTo>
                    <a:lnTo>
                      <a:pt x="1248" y="779"/>
                    </a:lnTo>
                    <a:lnTo>
                      <a:pt x="1249" y="778"/>
                    </a:lnTo>
                    <a:lnTo>
                      <a:pt x="1252" y="778"/>
                    </a:lnTo>
                    <a:lnTo>
                      <a:pt x="1253" y="776"/>
                    </a:lnTo>
                    <a:lnTo>
                      <a:pt x="1256" y="778"/>
                    </a:lnTo>
                    <a:lnTo>
                      <a:pt x="1257" y="778"/>
                    </a:lnTo>
                    <a:lnTo>
                      <a:pt x="1260" y="779"/>
                    </a:lnTo>
                    <a:close/>
                    <a:moveTo>
                      <a:pt x="1314" y="812"/>
                    </a:moveTo>
                    <a:lnTo>
                      <a:pt x="1332" y="824"/>
                    </a:lnTo>
                    <a:lnTo>
                      <a:pt x="1333" y="826"/>
                    </a:lnTo>
                    <a:lnTo>
                      <a:pt x="1334" y="827"/>
                    </a:lnTo>
                    <a:lnTo>
                      <a:pt x="1336" y="828"/>
                    </a:lnTo>
                    <a:lnTo>
                      <a:pt x="1337" y="831"/>
                    </a:lnTo>
                    <a:lnTo>
                      <a:pt x="1337" y="832"/>
                    </a:lnTo>
                    <a:lnTo>
                      <a:pt x="1337" y="835"/>
                    </a:lnTo>
                    <a:lnTo>
                      <a:pt x="1336" y="836"/>
                    </a:lnTo>
                    <a:lnTo>
                      <a:pt x="1336" y="839"/>
                    </a:lnTo>
                    <a:lnTo>
                      <a:pt x="1334" y="840"/>
                    </a:lnTo>
                    <a:lnTo>
                      <a:pt x="1332" y="841"/>
                    </a:lnTo>
                    <a:lnTo>
                      <a:pt x="1330" y="843"/>
                    </a:lnTo>
                    <a:lnTo>
                      <a:pt x="1329" y="843"/>
                    </a:lnTo>
                    <a:lnTo>
                      <a:pt x="1326" y="843"/>
                    </a:lnTo>
                    <a:lnTo>
                      <a:pt x="1325" y="843"/>
                    </a:lnTo>
                    <a:lnTo>
                      <a:pt x="1322" y="843"/>
                    </a:lnTo>
                    <a:lnTo>
                      <a:pt x="1321" y="841"/>
                    </a:lnTo>
                    <a:lnTo>
                      <a:pt x="1302" y="831"/>
                    </a:lnTo>
                    <a:lnTo>
                      <a:pt x="1301" y="830"/>
                    </a:lnTo>
                    <a:lnTo>
                      <a:pt x="1300" y="828"/>
                    </a:lnTo>
                    <a:lnTo>
                      <a:pt x="1298" y="826"/>
                    </a:lnTo>
                    <a:lnTo>
                      <a:pt x="1297" y="824"/>
                    </a:lnTo>
                    <a:lnTo>
                      <a:pt x="1297" y="822"/>
                    </a:lnTo>
                    <a:lnTo>
                      <a:pt x="1297" y="820"/>
                    </a:lnTo>
                    <a:lnTo>
                      <a:pt x="1298" y="818"/>
                    </a:lnTo>
                    <a:lnTo>
                      <a:pt x="1300" y="816"/>
                    </a:lnTo>
                    <a:lnTo>
                      <a:pt x="1300" y="814"/>
                    </a:lnTo>
                    <a:lnTo>
                      <a:pt x="1302" y="812"/>
                    </a:lnTo>
                    <a:lnTo>
                      <a:pt x="1304" y="812"/>
                    </a:lnTo>
                    <a:lnTo>
                      <a:pt x="1305" y="811"/>
                    </a:lnTo>
                    <a:lnTo>
                      <a:pt x="1308" y="811"/>
                    </a:lnTo>
                    <a:lnTo>
                      <a:pt x="1310" y="811"/>
                    </a:lnTo>
                    <a:lnTo>
                      <a:pt x="1312" y="811"/>
                    </a:lnTo>
                    <a:lnTo>
                      <a:pt x="1314" y="812"/>
                    </a:lnTo>
                    <a:close/>
                    <a:moveTo>
                      <a:pt x="1367" y="847"/>
                    </a:moveTo>
                    <a:lnTo>
                      <a:pt x="1386" y="857"/>
                    </a:lnTo>
                    <a:lnTo>
                      <a:pt x="1387" y="859"/>
                    </a:lnTo>
                    <a:lnTo>
                      <a:pt x="1389" y="860"/>
                    </a:lnTo>
                    <a:lnTo>
                      <a:pt x="1390" y="863"/>
                    </a:lnTo>
                    <a:lnTo>
                      <a:pt x="1390" y="864"/>
                    </a:lnTo>
                    <a:lnTo>
                      <a:pt x="1390" y="865"/>
                    </a:lnTo>
                    <a:lnTo>
                      <a:pt x="1390" y="868"/>
                    </a:lnTo>
                    <a:lnTo>
                      <a:pt x="1390" y="871"/>
                    </a:lnTo>
                    <a:lnTo>
                      <a:pt x="1389" y="872"/>
                    </a:lnTo>
                    <a:lnTo>
                      <a:pt x="1387" y="873"/>
                    </a:lnTo>
                    <a:lnTo>
                      <a:pt x="1386" y="875"/>
                    </a:lnTo>
                    <a:lnTo>
                      <a:pt x="1385" y="876"/>
                    </a:lnTo>
                    <a:lnTo>
                      <a:pt x="1382" y="877"/>
                    </a:lnTo>
                    <a:lnTo>
                      <a:pt x="1381" y="877"/>
                    </a:lnTo>
                    <a:lnTo>
                      <a:pt x="1378" y="877"/>
                    </a:lnTo>
                    <a:lnTo>
                      <a:pt x="1377" y="876"/>
                    </a:lnTo>
                    <a:lnTo>
                      <a:pt x="1374" y="876"/>
                    </a:lnTo>
                    <a:lnTo>
                      <a:pt x="1357" y="864"/>
                    </a:lnTo>
                    <a:lnTo>
                      <a:pt x="1354" y="863"/>
                    </a:lnTo>
                    <a:lnTo>
                      <a:pt x="1353" y="861"/>
                    </a:lnTo>
                    <a:lnTo>
                      <a:pt x="1353" y="860"/>
                    </a:lnTo>
                    <a:lnTo>
                      <a:pt x="1352" y="857"/>
                    </a:lnTo>
                    <a:lnTo>
                      <a:pt x="1352" y="856"/>
                    </a:lnTo>
                    <a:lnTo>
                      <a:pt x="1352" y="853"/>
                    </a:lnTo>
                    <a:lnTo>
                      <a:pt x="1352" y="851"/>
                    </a:lnTo>
                    <a:lnTo>
                      <a:pt x="1353" y="849"/>
                    </a:lnTo>
                    <a:lnTo>
                      <a:pt x="1354" y="848"/>
                    </a:lnTo>
                    <a:lnTo>
                      <a:pt x="1356" y="847"/>
                    </a:lnTo>
                    <a:lnTo>
                      <a:pt x="1358" y="845"/>
                    </a:lnTo>
                    <a:lnTo>
                      <a:pt x="1359" y="845"/>
                    </a:lnTo>
                    <a:lnTo>
                      <a:pt x="1362" y="844"/>
                    </a:lnTo>
                    <a:lnTo>
                      <a:pt x="1363" y="844"/>
                    </a:lnTo>
                    <a:lnTo>
                      <a:pt x="1366" y="845"/>
                    </a:lnTo>
                    <a:lnTo>
                      <a:pt x="1367" y="847"/>
                    </a:lnTo>
                    <a:close/>
                    <a:moveTo>
                      <a:pt x="1422" y="880"/>
                    </a:moveTo>
                    <a:lnTo>
                      <a:pt x="1440" y="892"/>
                    </a:lnTo>
                    <a:lnTo>
                      <a:pt x="1442" y="892"/>
                    </a:lnTo>
                    <a:lnTo>
                      <a:pt x="1443" y="895"/>
                    </a:lnTo>
                    <a:lnTo>
                      <a:pt x="1444" y="896"/>
                    </a:lnTo>
                    <a:lnTo>
                      <a:pt x="1444" y="897"/>
                    </a:lnTo>
                    <a:lnTo>
                      <a:pt x="1444" y="900"/>
                    </a:lnTo>
                    <a:lnTo>
                      <a:pt x="1444" y="903"/>
                    </a:lnTo>
                    <a:lnTo>
                      <a:pt x="1444" y="904"/>
                    </a:lnTo>
                    <a:lnTo>
                      <a:pt x="1443" y="907"/>
                    </a:lnTo>
                    <a:lnTo>
                      <a:pt x="1442" y="908"/>
                    </a:lnTo>
                    <a:lnTo>
                      <a:pt x="1440" y="909"/>
                    </a:lnTo>
                    <a:lnTo>
                      <a:pt x="1438" y="911"/>
                    </a:lnTo>
                    <a:lnTo>
                      <a:pt x="1437" y="911"/>
                    </a:lnTo>
                    <a:lnTo>
                      <a:pt x="1434" y="911"/>
                    </a:lnTo>
                    <a:lnTo>
                      <a:pt x="1433" y="911"/>
                    </a:lnTo>
                    <a:lnTo>
                      <a:pt x="1430" y="911"/>
                    </a:lnTo>
                    <a:lnTo>
                      <a:pt x="1429" y="909"/>
                    </a:lnTo>
                    <a:lnTo>
                      <a:pt x="1410" y="899"/>
                    </a:lnTo>
                    <a:lnTo>
                      <a:pt x="1409" y="897"/>
                    </a:lnTo>
                    <a:lnTo>
                      <a:pt x="1407" y="895"/>
                    </a:lnTo>
                    <a:lnTo>
                      <a:pt x="1406" y="893"/>
                    </a:lnTo>
                    <a:lnTo>
                      <a:pt x="1406" y="892"/>
                    </a:lnTo>
                    <a:lnTo>
                      <a:pt x="1406" y="889"/>
                    </a:lnTo>
                    <a:lnTo>
                      <a:pt x="1406" y="888"/>
                    </a:lnTo>
                    <a:lnTo>
                      <a:pt x="1406" y="885"/>
                    </a:lnTo>
                    <a:lnTo>
                      <a:pt x="1407" y="884"/>
                    </a:lnTo>
                    <a:lnTo>
                      <a:pt x="1409" y="881"/>
                    </a:lnTo>
                    <a:lnTo>
                      <a:pt x="1410" y="880"/>
                    </a:lnTo>
                    <a:lnTo>
                      <a:pt x="1411" y="879"/>
                    </a:lnTo>
                    <a:lnTo>
                      <a:pt x="1414" y="879"/>
                    </a:lnTo>
                    <a:lnTo>
                      <a:pt x="1415" y="879"/>
                    </a:lnTo>
                    <a:lnTo>
                      <a:pt x="1418" y="879"/>
                    </a:lnTo>
                    <a:lnTo>
                      <a:pt x="1419" y="879"/>
                    </a:lnTo>
                    <a:lnTo>
                      <a:pt x="1422" y="880"/>
                    </a:lnTo>
                    <a:close/>
                    <a:moveTo>
                      <a:pt x="1476" y="915"/>
                    </a:moveTo>
                    <a:lnTo>
                      <a:pt x="1494" y="925"/>
                    </a:lnTo>
                    <a:lnTo>
                      <a:pt x="1495" y="926"/>
                    </a:lnTo>
                    <a:lnTo>
                      <a:pt x="1496" y="928"/>
                    </a:lnTo>
                    <a:lnTo>
                      <a:pt x="1498" y="930"/>
                    </a:lnTo>
                    <a:lnTo>
                      <a:pt x="1499" y="932"/>
                    </a:lnTo>
                    <a:lnTo>
                      <a:pt x="1499" y="933"/>
                    </a:lnTo>
                    <a:lnTo>
                      <a:pt x="1499" y="936"/>
                    </a:lnTo>
                    <a:lnTo>
                      <a:pt x="1498" y="938"/>
                    </a:lnTo>
                    <a:lnTo>
                      <a:pt x="1498" y="940"/>
                    </a:lnTo>
                    <a:lnTo>
                      <a:pt x="1496" y="941"/>
                    </a:lnTo>
                    <a:lnTo>
                      <a:pt x="1495" y="942"/>
                    </a:lnTo>
                    <a:lnTo>
                      <a:pt x="1492" y="944"/>
                    </a:lnTo>
                    <a:lnTo>
                      <a:pt x="1491" y="945"/>
                    </a:lnTo>
                    <a:lnTo>
                      <a:pt x="1488" y="945"/>
                    </a:lnTo>
                    <a:lnTo>
                      <a:pt x="1487" y="945"/>
                    </a:lnTo>
                    <a:lnTo>
                      <a:pt x="1484" y="944"/>
                    </a:lnTo>
                    <a:lnTo>
                      <a:pt x="1483" y="944"/>
                    </a:lnTo>
                    <a:lnTo>
                      <a:pt x="1464" y="932"/>
                    </a:lnTo>
                    <a:lnTo>
                      <a:pt x="1463" y="930"/>
                    </a:lnTo>
                    <a:lnTo>
                      <a:pt x="1462" y="929"/>
                    </a:lnTo>
                    <a:lnTo>
                      <a:pt x="1460" y="928"/>
                    </a:lnTo>
                    <a:lnTo>
                      <a:pt x="1460" y="925"/>
                    </a:lnTo>
                    <a:lnTo>
                      <a:pt x="1459" y="924"/>
                    </a:lnTo>
                    <a:lnTo>
                      <a:pt x="1459" y="921"/>
                    </a:lnTo>
                    <a:lnTo>
                      <a:pt x="1460" y="918"/>
                    </a:lnTo>
                    <a:lnTo>
                      <a:pt x="1462" y="917"/>
                    </a:lnTo>
                    <a:lnTo>
                      <a:pt x="1462" y="916"/>
                    </a:lnTo>
                    <a:lnTo>
                      <a:pt x="1464" y="915"/>
                    </a:lnTo>
                    <a:lnTo>
                      <a:pt x="1466" y="913"/>
                    </a:lnTo>
                    <a:lnTo>
                      <a:pt x="1467" y="912"/>
                    </a:lnTo>
                    <a:lnTo>
                      <a:pt x="1470" y="912"/>
                    </a:lnTo>
                    <a:lnTo>
                      <a:pt x="1472" y="912"/>
                    </a:lnTo>
                    <a:lnTo>
                      <a:pt x="1474" y="913"/>
                    </a:lnTo>
                    <a:lnTo>
                      <a:pt x="1476" y="915"/>
                    </a:lnTo>
                    <a:close/>
                    <a:moveTo>
                      <a:pt x="1529" y="948"/>
                    </a:moveTo>
                    <a:lnTo>
                      <a:pt x="1548" y="958"/>
                    </a:lnTo>
                    <a:lnTo>
                      <a:pt x="1549" y="960"/>
                    </a:lnTo>
                    <a:lnTo>
                      <a:pt x="1551" y="962"/>
                    </a:lnTo>
                    <a:lnTo>
                      <a:pt x="1552" y="964"/>
                    </a:lnTo>
                    <a:lnTo>
                      <a:pt x="1552" y="965"/>
                    </a:lnTo>
                    <a:lnTo>
                      <a:pt x="1553" y="968"/>
                    </a:lnTo>
                    <a:lnTo>
                      <a:pt x="1552" y="969"/>
                    </a:lnTo>
                    <a:lnTo>
                      <a:pt x="1552" y="972"/>
                    </a:lnTo>
                    <a:lnTo>
                      <a:pt x="1551" y="973"/>
                    </a:lnTo>
                    <a:lnTo>
                      <a:pt x="1549" y="976"/>
                    </a:lnTo>
                    <a:lnTo>
                      <a:pt x="1548" y="977"/>
                    </a:lnTo>
                    <a:lnTo>
                      <a:pt x="1547" y="977"/>
                    </a:lnTo>
                    <a:lnTo>
                      <a:pt x="1544" y="978"/>
                    </a:lnTo>
                    <a:lnTo>
                      <a:pt x="1543" y="978"/>
                    </a:lnTo>
                    <a:lnTo>
                      <a:pt x="1540" y="978"/>
                    </a:lnTo>
                    <a:lnTo>
                      <a:pt x="1539" y="978"/>
                    </a:lnTo>
                    <a:lnTo>
                      <a:pt x="1536" y="977"/>
                    </a:lnTo>
                    <a:lnTo>
                      <a:pt x="1519" y="966"/>
                    </a:lnTo>
                    <a:lnTo>
                      <a:pt x="1516" y="964"/>
                    </a:lnTo>
                    <a:lnTo>
                      <a:pt x="1515" y="962"/>
                    </a:lnTo>
                    <a:lnTo>
                      <a:pt x="1515" y="961"/>
                    </a:lnTo>
                    <a:lnTo>
                      <a:pt x="1514" y="958"/>
                    </a:lnTo>
                    <a:lnTo>
                      <a:pt x="1514" y="957"/>
                    </a:lnTo>
                    <a:lnTo>
                      <a:pt x="1514" y="954"/>
                    </a:lnTo>
                    <a:lnTo>
                      <a:pt x="1515" y="953"/>
                    </a:lnTo>
                    <a:lnTo>
                      <a:pt x="1515" y="952"/>
                    </a:lnTo>
                    <a:lnTo>
                      <a:pt x="1516" y="949"/>
                    </a:lnTo>
                    <a:lnTo>
                      <a:pt x="1517" y="948"/>
                    </a:lnTo>
                    <a:lnTo>
                      <a:pt x="1520" y="946"/>
                    </a:lnTo>
                    <a:lnTo>
                      <a:pt x="1521" y="946"/>
                    </a:lnTo>
                    <a:lnTo>
                      <a:pt x="1524" y="946"/>
                    </a:lnTo>
                    <a:lnTo>
                      <a:pt x="1525" y="946"/>
                    </a:lnTo>
                    <a:lnTo>
                      <a:pt x="1528" y="946"/>
                    </a:lnTo>
                    <a:lnTo>
                      <a:pt x="1529" y="948"/>
                    </a:lnTo>
                    <a:close/>
                    <a:moveTo>
                      <a:pt x="1584" y="981"/>
                    </a:moveTo>
                    <a:lnTo>
                      <a:pt x="1602" y="993"/>
                    </a:lnTo>
                    <a:lnTo>
                      <a:pt x="1604" y="994"/>
                    </a:lnTo>
                    <a:lnTo>
                      <a:pt x="1605" y="996"/>
                    </a:lnTo>
                    <a:lnTo>
                      <a:pt x="1606" y="997"/>
                    </a:lnTo>
                    <a:lnTo>
                      <a:pt x="1606" y="999"/>
                    </a:lnTo>
                    <a:lnTo>
                      <a:pt x="1606" y="1001"/>
                    </a:lnTo>
                    <a:lnTo>
                      <a:pt x="1606" y="1003"/>
                    </a:lnTo>
                    <a:lnTo>
                      <a:pt x="1606" y="1005"/>
                    </a:lnTo>
                    <a:lnTo>
                      <a:pt x="1605" y="1007"/>
                    </a:lnTo>
                    <a:lnTo>
                      <a:pt x="1604" y="1009"/>
                    </a:lnTo>
                    <a:lnTo>
                      <a:pt x="1602" y="1010"/>
                    </a:lnTo>
                    <a:lnTo>
                      <a:pt x="1601" y="1011"/>
                    </a:lnTo>
                    <a:lnTo>
                      <a:pt x="1598" y="1011"/>
                    </a:lnTo>
                    <a:lnTo>
                      <a:pt x="1597" y="1013"/>
                    </a:lnTo>
                    <a:lnTo>
                      <a:pt x="1594" y="1011"/>
                    </a:lnTo>
                    <a:lnTo>
                      <a:pt x="1592" y="1011"/>
                    </a:lnTo>
                    <a:lnTo>
                      <a:pt x="1591" y="1010"/>
                    </a:lnTo>
                    <a:lnTo>
                      <a:pt x="1573" y="999"/>
                    </a:lnTo>
                    <a:lnTo>
                      <a:pt x="1571" y="998"/>
                    </a:lnTo>
                    <a:lnTo>
                      <a:pt x="1569" y="997"/>
                    </a:lnTo>
                    <a:lnTo>
                      <a:pt x="1568" y="994"/>
                    </a:lnTo>
                    <a:lnTo>
                      <a:pt x="1568" y="993"/>
                    </a:lnTo>
                    <a:lnTo>
                      <a:pt x="1568" y="990"/>
                    </a:lnTo>
                    <a:lnTo>
                      <a:pt x="1568" y="989"/>
                    </a:lnTo>
                    <a:lnTo>
                      <a:pt x="1568" y="986"/>
                    </a:lnTo>
                    <a:lnTo>
                      <a:pt x="1569" y="985"/>
                    </a:lnTo>
                    <a:lnTo>
                      <a:pt x="1571" y="982"/>
                    </a:lnTo>
                    <a:lnTo>
                      <a:pt x="1572" y="981"/>
                    </a:lnTo>
                    <a:lnTo>
                      <a:pt x="1575" y="981"/>
                    </a:lnTo>
                    <a:lnTo>
                      <a:pt x="1576" y="980"/>
                    </a:lnTo>
                    <a:lnTo>
                      <a:pt x="1577" y="980"/>
                    </a:lnTo>
                    <a:lnTo>
                      <a:pt x="1580" y="980"/>
                    </a:lnTo>
                    <a:lnTo>
                      <a:pt x="1583" y="981"/>
                    </a:lnTo>
                    <a:lnTo>
                      <a:pt x="1584" y="981"/>
                    </a:lnTo>
                    <a:close/>
                    <a:moveTo>
                      <a:pt x="1638" y="1015"/>
                    </a:moveTo>
                    <a:lnTo>
                      <a:pt x="1656" y="1026"/>
                    </a:lnTo>
                    <a:lnTo>
                      <a:pt x="1658" y="1027"/>
                    </a:lnTo>
                    <a:lnTo>
                      <a:pt x="1660" y="1029"/>
                    </a:lnTo>
                    <a:lnTo>
                      <a:pt x="1660" y="1031"/>
                    </a:lnTo>
                    <a:lnTo>
                      <a:pt x="1661" y="1033"/>
                    </a:lnTo>
                    <a:lnTo>
                      <a:pt x="1661" y="1035"/>
                    </a:lnTo>
                    <a:lnTo>
                      <a:pt x="1661" y="1037"/>
                    </a:lnTo>
                    <a:lnTo>
                      <a:pt x="1660" y="1039"/>
                    </a:lnTo>
                    <a:lnTo>
                      <a:pt x="1660" y="1041"/>
                    </a:lnTo>
                    <a:lnTo>
                      <a:pt x="1658" y="1043"/>
                    </a:lnTo>
                    <a:lnTo>
                      <a:pt x="1657" y="1045"/>
                    </a:lnTo>
                    <a:lnTo>
                      <a:pt x="1654" y="1045"/>
                    </a:lnTo>
                    <a:lnTo>
                      <a:pt x="1653" y="1046"/>
                    </a:lnTo>
                    <a:lnTo>
                      <a:pt x="1650" y="1046"/>
                    </a:lnTo>
                    <a:lnTo>
                      <a:pt x="1649" y="1046"/>
                    </a:lnTo>
                    <a:lnTo>
                      <a:pt x="1646" y="1045"/>
                    </a:lnTo>
                    <a:lnTo>
                      <a:pt x="1645" y="1045"/>
                    </a:lnTo>
                    <a:lnTo>
                      <a:pt x="1626" y="1033"/>
                    </a:lnTo>
                    <a:lnTo>
                      <a:pt x="1625" y="1031"/>
                    </a:lnTo>
                    <a:lnTo>
                      <a:pt x="1624" y="1030"/>
                    </a:lnTo>
                    <a:lnTo>
                      <a:pt x="1622" y="1029"/>
                    </a:lnTo>
                    <a:lnTo>
                      <a:pt x="1622" y="1026"/>
                    </a:lnTo>
                    <a:lnTo>
                      <a:pt x="1621" y="1025"/>
                    </a:lnTo>
                    <a:lnTo>
                      <a:pt x="1622" y="1022"/>
                    </a:lnTo>
                    <a:lnTo>
                      <a:pt x="1622" y="1021"/>
                    </a:lnTo>
                    <a:lnTo>
                      <a:pt x="1624" y="1018"/>
                    </a:lnTo>
                    <a:lnTo>
                      <a:pt x="1625" y="1017"/>
                    </a:lnTo>
                    <a:lnTo>
                      <a:pt x="1626" y="1015"/>
                    </a:lnTo>
                    <a:lnTo>
                      <a:pt x="1628" y="1014"/>
                    </a:lnTo>
                    <a:lnTo>
                      <a:pt x="1630" y="1014"/>
                    </a:lnTo>
                    <a:lnTo>
                      <a:pt x="1632" y="1014"/>
                    </a:lnTo>
                    <a:lnTo>
                      <a:pt x="1634" y="1014"/>
                    </a:lnTo>
                    <a:lnTo>
                      <a:pt x="1636" y="1014"/>
                    </a:lnTo>
                    <a:lnTo>
                      <a:pt x="1638" y="1015"/>
                    </a:lnTo>
                    <a:close/>
                    <a:moveTo>
                      <a:pt x="1691" y="1049"/>
                    </a:moveTo>
                    <a:lnTo>
                      <a:pt x="1710" y="1061"/>
                    </a:lnTo>
                    <a:lnTo>
                      <a:pt x="1711" y="1062"/>
                    </a:lnTo>
                    <a:lnTo>
                      <a:pt x="1713" y="1063"/>
                    </a:lnTo>
                    <a:lnTo>
                      <a:pt x="1714" y="1065"/>
                    </a:lnTo>
                    <a:lnTo>
                      <a:pt x="1715" y="1067"/>
                    </a:lnTo>
                    <a:lnTo>
                      <a:pt x="1715" y="1069"/>
                    </a:lnTo>
                    <a:lnTo>
                      <a:pt x="1715" y="1071"/>
                    </a:lnTo>
                    <a:lnTo>
                      <a:pt x="1714" y="1073"/>
                    </a:lnTo>
                    <a:lnTo>
                      <a:pt x="1714" y="1075"/>
                    </a:lnTo>
                    <a:lnTo>
                      <a:pt x="1713" y="1077"/>
                    </a:lnTo>
                    <a:lnTo>
                      <a:pt x="1710" y="1078"/>
                    </a:lnTo>
                    <a:lnTo>
                      <a:pt x="1709" y="1079"/>
                    </a:lnTo>
                    <a:lnTo>
                      <a:pt x="1707" y="1079"/>
                    </a:lnTo>
                    <a:lnTo>
                      <a:pt x="1705" y="1079"/>
                    </a:lnTo>
                    <a:lnTo>
                      <a:pt x="1703" y="1079"/>
                    </a:lnTo>
                    <a:lnTo>
                      <a:pt x="1701" y="1079"/>
                    </a:lnTo>
                    <a:lnTo>
                      <a:pt x="1699" y="1078"/>
                    </a:lnTo>
                    <a:lnTo>
                      <a:pt x="1681" y="1067"/>
                    </a:lnTo>
                    <a:lnTo>
                      <a:pt x="1679" y="1066"/>
                    </a:lnTo>
                    <a:lnTo>
                      <a:pt x="1678" y="1065"/>
                    </a:lnTo>
                    <a:lnTo>
                      <a:pt x="1677" y="1062"/>
                    </a:lnTo>
                    <a:lnTo>
                      <a:pt x="1675" y="1061"/>
                    </a:lnTo>
                    <a:lnTo>
                      <a:pt x="1675" y="1058"/>
                    </a:lnTo>
                    <a:lnTo>
                      <a:pt x="1675" y="1057"/>
                    </a:lnTo>
                    <a:lnTo>
                      <a:pt x="1677" y="1054"/>
                    </a:lnTo>
                    <a:lnTo>
                      <a:pt x="1677" y="1053"/>
                    </a:lnTo>
                    <a:lnTo>
                      <a:pt x="1678" y="1050"/>
                    </a:lnTo>
                    <a:lnTo>
                      <a:pt x="1681" y="1049"/>
                    </a:lnTo>
                    <a:lnTo>
                      <a:pt x="1682" y="1049"/>
                    </a:lnTo>
                    <a:lnTo>
                      <a:pt x="1683" y="1047"/>
                    </a:lnTo>
                    <a:lnTo>
                      <a:pt x="1686" y="1047"/>
                    </a:lnTo>
                    <a:lnTo>
                      <a:pt x="1687" y="1047"/>
                    </a:lnTo>
                    <a:lnTo>
                      <a:pt x="1690" y="1049"/>
                    </a:lnTo>
                    <a:lnTo>
                      <a:pt x="1691" y="1049"/>
                    </a:lnTo>
                    <a:close/>
                    <a:moveTo>
                      <a:pt x="1746" y="1083"/>
                    </a:moveTo>
                    <a:lnTo>
                      <a:pt x="1764" y="1094"/>
                    </a:lnTo>
                    <a:lnTo>
                      <a:pt x="1766" y="1095"/>
                    </a:lnTo>
                    <a:lnTo>
                      <a:pt x="1767" y="1096"/>
                    </a:lnTo>
                    <a:lnTo>
                      <a:pt x="1768" y="1099"/>
                    </a:lnTo>
                    <a:lnTo>
                      <a:pt x="1768" y="1100"/>
                    </a:lnTo>
                    <a:lnTo>
                      <a:pt x="1768" y="1103"/>
                    </a:lnTo>
                    <a:lnTo>
                      <a:pt x="1768" y="1104"/>
                    </a:lnTo>
                    <a:lnTo>
                      <a:pt x="1768" y="1107"/>
                    </a:lnTo>
                    <a:lnTo>
                      <a:pt x="1767" y="1108"/>
                    </a:lnTo>
                    <a:lnTo>
                      <a:pt x="1766" y="1110"/>
                    </a:lnTo>
                    <a:lnTo>
                      <a:pt x="1764" y="1111"/>
                    </a:lnTo>
                    <a:lnTo>
                      <a:pt x="1763" y="1112"/>
                    </a:lnTo>
                    <a:lnTo>
                      <a:pt x="1760" y="1114"/>
                    </a:lnTo>
                    <a:lnTo>
                      <a:pt x="1759" y="1114"/>
                    </a:lnTo>
                    <a:lnTo>
                      <a:pt x="1756" y="1114"/>
                    </a:lnTo>
                    <a:lnTo>
                      <a:pt x="1755" y="1112"/>
                    </a:lnTo>
                    <a:lnTo>
                      <a:pt x="1752" y="1112"/>
                    </a:lnTo>
                    <a:lnTo>
                      <a:pt x="1735" y="1100"/>
                    </a:lnTo>
                    <a:lnTo>
                      <a:pt x="1733" y="1099"/>
                    </a:lnTo>
                    <a:lnTo>
                      <a:pt x="1731" y="1098"/>
                    </a:lnTo>
                    <a:lnTo>
                      <a:pt x="1730" y="1096"/>
                    </a:lnTo>
                    <a:lnTo>
                      <a:pt x="1730" y="1094"/>
                    </a:lnTo>
                    <a:lnTo>
                      <a:pt x="1730" y="1092"/>
                    </a:lnTo>
                    <a:lnTo>
                      <a:pt x="1730" y="1090"/>
                    </a:lnTo>
                    <a:lnTo>
                      <a:pt x="1730" y="1088"/>
                    </a:lnTo>
                    <a:lnTo>
                      <a:pt x="1731" y="1086"/>
                    </a:lnTo>
                    <a:lnTo>
                      <a:pt x="1733" y="1084"/>
                    </a:lnTo>
                    <a:lnTo>
                      <a:pt x="1734" y="1083"/>
                    </a:lnTo>
                    <a:lnTo>
                      <a:pt x="1737" y="1082"/>
                    </a:lnTo>
                    <a:lnTo>
                      <a:pt x="1738" y="1082"/>
                    </a:lnTo>
                    <a:lnTo>
                      <a:pt x="1741" y="1080"/>
                    </a:lnTo>
                    <a:lnTo>
                      <a:pt x="1742" y="1080"/>
                    </a:lnTo>
                    <a:lnTo>
                      <a:pt x="1745" y="1082"/>
                    </a:lnTo>
                    <a:lnTo>
                      <a:pt x="1746" y="1083"/>
                    </a:lnTo>
                    <a:close/>
                    <a:moveTo>
                      <a:pt x="1800" y="1116"/>
                    </a:moveTo>
                    <a:lnTo>
                      <a:pt x="1818" y="1128"/>
                    </a:lnTo>
                    <a:lnTo>
                      <a:pt x="1820" y="1128"/>
                    </a:lnTo>
                    <a:lnTo>
                      <a:pt x="1822" y="1131"/>
                    </a:lnTo>
                    <a:lnTo>
                      <a:pt x="1822" y="1132"/>
                    </a:lnTo>
                    <a:lnTo>
                      <a:pt x="1823" y="1134"/>
                    </a:lnTo>
                    <a:lnTo>
                      <a:pt x="1823" y="1136"/>
                    </a:lnTo>
                    <a:lnTo>
                      <a:pt x="1823" y="1139"/>
                    </a:lnTo>
                    <a:lnTo>
                      <a:pt x="1823" y="1140"/>
                    </a:lnTo>
                    <a:lnTo>
                      <a:pt x="1822" y="1143"/>
                    </a:lnTo>
                    <a:lnTo>
                      <a:pt x="1820" y="1144"/>
                    </a:lnTo>
                    <a:lnTo>
                      <a:pt x="1819" y="1146"/>
                    </a:lnTo>
                    <a:lnTo>
                      <a:pt x="1816" y="1147"/>
                    </a:lnTo>
                    <a:lnTo>
                      <a:pt x="1815" y="1147"/>
                    </a:lnTo>
                    <a:lnTo>
                      <a:pt x="1812" y="1147"/>
                    </a:lnTo>
                    <a:lnTo>
                      <a:pt x="1811" y="1147"/>
                    </a:lnTo>
                    <a:lnTo>
                      <a:pt x="1808" y="1147"/>
                    </a:lnTo>
                    <a:lnTo>
                      <a:pt x="1807" y="1146"/>
                    </a:lnTo>
                    <a:lnTo>
                      <a:pt x="1788" y="1135"/>
                    </a:lnTo>
                    <a:lnTo>
                      <a:pt x="1787" y="1134"/>
                    </a:lnTo>
                    <a:lnTo>
                      <a:pt x="1786" y="1131"/>
                    </a:lnTo>
                    <a:lnTo>
                      <a:pt x="1784" y="1130"/>
                    </a:lnTo>
                    <a:lnTo>
                      <a:pt x="1784" y="1128"/>
                    </a:lnTo>
                    <a:lnTo>
                      <a:pt x="1784" y="1126"/>
                    </a:lnTo>
                    <a:lnTo>
                      <a:pt x="1784" y="1124"/>
                    </a:lnTo>
                    <a:lnTo>
                      <a:pt x="1784" y="1122"/>
                    </a:lnTo>
                    <a:lnTo>
                      <a:pt x="1786" y="1120"/>
                    </a:lnTo>
                    <a:lnTo>
                      <a:pt x="1787" y="1118"/>
                    </a:lnTo>
                    <a:lnTo>
                      <a:pt x="1788" y="1116"/>
                    </a:lnTo>
                    <a:lnTo>
                      <a:pt x="1790" y="1115"/>
                    </a:lnTo>
                    <a:lnTo>
                      <a:pt x="1792" y="1115"/>
                    </a:lnTo>
                    <a:lnTo>
                      <a:pt x="1794" y="1115"/>
                    </a:lnTo>
                    <a:lnTo>
                      <a:pt x="1796" y="1115"/>
                    </a:lnTo>
                    <a:lnTo>
                      <a:pt x="1798" y="1115"/>
                    </a:lnTo>
                    <a:lnTo>
                      <a:pt x="1800" y="1116"/>
                    </a:lnTo>
                    <a:close/>
                    <a:moveTo>
                      <a:pt x="1855" y="1151"/>
                    </a:moveTo>
                    <a:lnTo>
                      <a:pt x="1872" y="1161"/>
                    </a:lnTo>
                    <a:lnTo>
                      <a:pt x="1873" y="1163"/>
                    </a:lnTo>
                    <a:lnTo>
                      <a:pt x="1875" y="1164"/>
                    </a:lnTo>
                    <a:lnTo>
                      <a:pt x="1876" y="1167"/>
                    </a:lnTo>
                    <a:lnTo>
                      <a:pt x="1877" y="1168"/>
                    </a:lnTo>
                    <a:lnTo>
                      <a:pt x="1877" y="1169"/>
                    </a:lnTo>
                    <a:lnTo>
                      <a:pt x="1877" y="1172"/>
                    </a:lnTo>
                    <a:lnTo>
                      <a:pt x="1876" y="1175"/>
                    </a:lnTo>
                    <a:lnTo>
                      <a:pt x="1876" y="1176"/>
                    </a:lnTo>
                    <a:lnTo>
                      <a:pt x="1875" y="1177"/>
                    </a:lnTo>
                    <a:lnTo>
                      <a:pt x="1872" y="1179"/>
                    </a:lnTo>
                    <a:lnTo>
                      <a:pt x="1871" y="1180"/>
                    </a:lnTo>
                    <a:lnTo>
                      <a:pt x="1869" y="1181"/>
                    </a:lnTo>
                    <a:lnTo>
                      <a:pt x="1867" y="1181"/>
                    </a:lnTo>
                    <a:lnTo>
                      <a:pt x="1865" y="1181"/>
                    </a:lnTo>
                    <a:lnTo>
                      <a:pt x="1863" y="1180"/>
                    </a:lnTo>
                    <a:lnTo>
                      <a:pt x="1861" y="1180"/>
                    </a:lnTo>
                    <a:lnTo>
                      <a:pt x="1843" y="1168"/>
                    </a:lnTo>
                    <a:lnTo>
                      <a:pt x="1841" y="1167"/>
                    </a:lnTo>
                    <a:lnTo>
                      <a:pt x="1840" y="1165"/>
                    </a:lnTo>
                    <a:lnTo>
                      <a:pt x="1839" y="1164"/>
                    </a:lnTo>
                    <a:lnTo>
                      <a:pt x="1837" y="1161"/>
                    </a:lnTo>
                    <a:lnTo>
                      <a:pt x="1837" y="1160"/>
                    </a:lnTo>
                    <a:lnTo>
                      <a:pt x="1837" y="1158"/>
                    </a:lnTo>
                    <a:lnTo>
                      <a:pt x="1839" y="1155"/>
                    </a:lnTo>
                    <a:lnTo>
                      <a:pt x="1840" y="1154"/>
                    </a:lnTo>
                    <a:lnTo>
                      <a:pt x="1840" y="1152"/>
                    </a:lnTo>
                    <a:lnTo>
                      <a:pt x="1843" y="1151"/>
                    </a:lnTo>
                    <a:lnTo>
                      <a:pt x="1844" y="1150"/>
                    </a:lnTo>
                    <a:lnTo>
                      <a:pt x="1845" y="1150"/>
                    </a:lnTo>
                    <a:lnTo>
                      <a:pt x="1848" y="1148"/>
                    </a:lnTo>
                    <a:lnTo>
                      <a:pt x="1851" y="1148"/>
                    </a:lnTo>
                    <a:lnTo>
                      <a:pt x="1852" y="1150"/>
                    </a:lnTo>
                    <a:lnTo>
                      <a:pt x="1855" y="1151"/>
                    </a:lnTo>
                    <a:close/>
                    <a:moveTo>
                      <a:pt x="1908" y="1184"/>
                    </a:moveTo>
                    <a:lnTo>
                      <a:pt x="1926" y="1196"/>
                    </a:lnTo>
                    <a:lnTo>
                      <a:pt x="1928" y="1196"/>
                    </a:lnTo>
                    <a:lnTo>
                      <a:pt x="1929" y="1199"/>
                    </a:lnTo>
                    <a:lnTo>
                      <a:pt x="1930" y="1200"/>
                    </a:lnTo>
                    <a:lnTo>
                      <a:pt x="1930" y="1201"/>
                    </a:lnTo>
                    <a:lnTo>
                      <a:pt x="1932" y="1204"/>
                    </a:lnTo>
                    <a:lnTo>
                      <a:pt x="1930" y="1207"/>
                    </a:lnTo>
                    <a:lnTo>
                      <a:pt x="1930" y="1208"/>
                    </a:lnTo>
                    <a:lnTo>
                      <a:pt x="1929" y="1211"/>
                    </a:lnTo>
                    <a:lnTo>
                      <a:pt x="1928" y="1212"/>
                    </a:lnTo>
                    <a:lnTo>
                      <a:pt x="1926" y="1213"/>
                    </a:lnTo>
                    <a:lnTo>
                      <a:pt x="1925" y="1215"/>
                    </a:lnTo>
                    <a:lnTo>
                      <a:pt x="1922" y="1215"/>
                    </a:lnTo>
                    <a:lnTo>
                      <a:pt x="1921" y="1215"/>
                    </a:lnTo>
                    <a:lnTo>
                      <a:pt x="1918" y="1215"/>
                    </a:lnTo>
                    <a:lnTo>
                      <a:pt x="1917" y="1215"/>
                    </a:lnTo>
                    <a:lnTo>
                      <a:pt x="1914" y="1213"/>
                    </a:lnTo>
                    <a:lnTo>
                      <a:pt x="1897" y="1203"/>
                    </a:lnTo>
                    <a:lnTo>
                      <a:pt x="1895" y="1201"/>
                    </a:lnTo>
                    <a:lnTo>
                      <a:pt x="1893" y="1199"/>
                    </a:lnTo>
                    <a:lnTo>
                      <a:pt x="1893" y="1197"/>
                    </a:lnTo>
                    <a:lnTo>
                      <a:pt x="1892" y="1196"/>
                    </a:lnTo>
                    <a:lnTo>
                      <a:pt x="1892" y="1193"/>
                    </a:lnTo>
                    <a:lnTo>
                      <a:pt x="1892" y="1192"/>
                    </a:lnTo>
                    <a:lnTo>
                      <a:pt x="1893" y="1189"/>
                    </a:lnTo>
                    <a:lnTo>
                      <a:pt x="1893" y="1188"/>
                    </a:lnTo>
                    <a:lnTo>
                      <a:pt x="1895" y="1185"/>
                    </a:lnTo>
                    <a:lnTo>
                      <a:pt x="1896" y="1184"/>
                    </a:lnTo>
                    <a:lnTo>
                      <a:pt x="1899" y="1183"/>
                    </a:lnTo>
                    <a:lnTo>
                      <a:pt x="1900" y="1183"/>
                    </a:lnTo>
                    <a:lnTo>
                      <a:pt x="1903" y="1183"/>
                    </a:lnTo>
                    <a:lnTo>
                      <a:pt x="1904" y="1183"/>
                    </a:lnTo>
                    <a:lnTo>
                      <a:pt x="1906" y="1183"/>
                    </a:lnTo>
                    <a:lnTo>
                      <a:pt x="1908" y="1184"/>
                    </a:lnTo>
                    <a:close/>
                    <a:moveTo>
                      <a:pt x="1962" y="1217"/>
                    </a:moveTo>
                    <a:lnTo>
                      <a:pt x="1981" y="1229"/>
                    </a:lnTo>
                    <a:lnTo>
                      <a:pt x="1982" y="1231"/>
                    </a:lnTo>
                    <a:lnTo>
                      <a:pt x="1983" y="1232"/>
                    </a:lnTo>
                    <a:lnTo>
                      <a:pt x="1985" y="1233"/>
                    </a:lnTo>
                    <a:lnTo>
                      <a:pt x="1985" y="1236"/>
                    </a:lnTo>
                    <a:lnTo>
                      <a:pt x="1985" y="1237"/>
                    </a:lnTo>
                    <a:lnTo>
                      <a:pt x="1985" y="1240"/>
                    </a:lnTo>
                    <a:lnTo>
                      <a:pt x="1985" y="1242"/>
                    </a:lnTo>
                    <a:lnTo>
                      <a:pt x="1983" y="1244"/>
                    </a:lnTo>
                    <a:lnTo>
                      <a:pt x="1982" y="1245"/>
                    </a:lnTo>
                    <a:lnTo>
                      <a:pt x="1981" y="1246"/>
                    </a:lnTo>
                    <a:lnTo>
                      <a:pt x="1980" y="1248"/>
                    </a:lnTo>
                    <a:lnTo>
                      <a:pt x="1977" y="1248"/>
                    </a:lnTo>
                    <a:lnTo>
                      <a:pt x="1976" y="1249"/>
                    </a:lnTo>
                    <a:lnTo>
                      <a:pt x="1973" y="1249"/>
                    </a:lnTo>
                    <a:lnTo>
                      <a:pt x="1970" y="1248"/>
                    </a:lnTo>
                    <a:lnTo>
                      <a:pt x="1969" y="1248"/>
                    </a:lnTo>
                    <a:lnTo>
                      <a:pt x="1952" y="1236"/>
                    </a:lnTo>
                    <a:lnTo>
                      <a:pt x="1949" y="1235"/>
                    </a:lnTo>
                    <a:lnTo>
                      <a:pt x="1948" y="1233"/>
                    </a:lnTo>
                    <a:lnTo>
                      <a:pt x="1946" y="1231"/>
                    </a:lnTo>
                    <a:lnTo>
                      <a:pt x="1946" y="1229"/>
                    </a:lnTo>
                    <a:lnTo>
                      <a:pt x="1946" y="1227"/>
                    </a:lnTo>
                    <a:lnTo>
                      <a:pt x="1946" y="1225"/>
                    </a:lnTo>
                    <a:lnTo>
                      <a:pt x="1946" y="1223"/>
                    </a:lnTo>
                    <a:lnTo>
                      <a:pt x="1948" y="1221"/>
                    </a:lnTo>
                    <a:lnTo>
                      <a:pt x="1949" y="1220"/>
                    </a:lnTo>
                    <a:lnTo>
                      <a:pt x="1950" y="1219"/>
                    </a:lnTo>
                    <a:lnTo>
                      <a:pt x="1952" y="1217"/>
                    </a:lnTo>
                    <a:lnTo>
                      <a:pt x="1954" y="1216"/>
                    </a:lnTo>
                    <a:lnTo>
                      <a:pt x="1956" y="1216"/>
                    </a:lnTo>
                    <a:lnTo>
                      <a:pt x="1958" y="1216"/>
                    </a:lnTo>
                    <a:lnTo>
                      <a:pt x="1961" y="1217"/>
                    </a:lnTo>
                    <a:lnTo>
                      <a:pt x="1962" y="1217"/>
                    </a:lnTo>
                    <a:close/>
                    <a:moveTo>
                      <a:pt x="2017" y="1252"/>
                    </a:moveTo>
                    <a:lnTo>
                      <a:pt x="2034" y="1262"/>
                    </a:lnTo>
                    <a:lnTo>
                      <a:pt x="2037" y="1264"/>
                    </a:lnTo>
                    <a:lnTo>
                      <a:pt x="2038" y="1266"/>
                    </a:lnTo>
                    <a:lnTo>
                      <a:pt x="2038" y="1268"/>
                    </a:lnTo>
                    <a:lnTo>
                      <a:pt x="2039" y="1269"/>
                    </a:lnTo>
                    <a:lnTo>
                      <a:pt x="2039" y="1272"/>
                    </a:lnTo>
                    <a:lnTo>
                      <a:pt x="2039" y="1273"/>
                    </a:lnTo>
                    <a:lnTo>
                      <a:pt x="2038" y="1276"/>
                    </a:lnTo>
                    <a:lnTo>
                      <a:pt x="2038" y="1277"/>
                    </a:lnTo>
                    <a:lnTo>
                      <a:pt x="2037" y="1280"/>
                    </a:lnTo>
                    <a:lnTo>
                      <a:pt x="2035" y="1281"/>
                    </a:lnTo>
                    <a:lnTo>
                      <a:pt x="2033" y="1281"/>
                    </a:lnTo>
                    <a:lnTo>
                      <a:pt x="2031" y="1282"/>
                    </a:lnTo>
                    <a:lnTo>
                      <a:pt x="2029" y="1282"/>
                    </a:lnTo>
                    <a:lnTo>
                      <a:pt x="2027" y="1282"/>
                    </a:lnTo>
                    <a:lnTo>
                      <a:pt x="2025" y="1282"/>
                    </a:lnTo>
                    <a:lnTo>
                      <a:pt x="2023" y="1281"/>
                    </a:lnTo>
                    <a:lnTo>
                      <a:pt x="2005" y="1270"/>
                    </a:lnTo>
                    <a:lnTo>
                      <a:pt x="2003" y="1268"/>
                    </a:lnTo>
                    <a:lnTo>
                      <a:pt x="2002" y="1266"/>
                    </a:lnTo>
                    <a:lnTo>
                      <a:pt x="2001" y="1265"/>
                    </a:lnTo>
                    <a:lnTo>
                      <a:pt x="2001" y="1262"/>
                    </a:lnTo>
                    <a:lnTo>
                      <a:pt x="1999" y="1261"/>
                    </a:lnTo>
                    <a:lnTo>
                      <a:pt x="1999" y="1258"/>
                    </a:lnTo>
                    <a:lnTo>
                      <a:pt x="2001" y="1257"/>
                    </a:lnTo>
                    <a:lnTo>
                      <a:pt x="2002" y="1254"/>
                    </a:lnTo>
                    <a:lnTo>
                      <a:pt x="2003" y="1253"/>
                    </a:lnTo>
                    <a:lnTo>
                      <a:pt x="2005" y="1252"/>
                    </a:lnTo>
                    <a:lnTo>
                      <a:pt x="2006" y="1250"/>
                    </a:lnTo>
                    <a:lnTo>
                      <a:pt x="2009" y="1250"/>
                    </a:lnTo>
                    <a:lnTo>
                      <a:pt x="2010" y="1250"/>
                    </a:lnTo>
                    <a:lnTo>
                      <a:pt x="2013" y="1250"/>
                    </a:lnTo>
                    <a:lnTo>
                      <a:pt x="2014" y="1250"/>
                    </a:lnTo>
                    <a:lnTo>
                      <a:pt x="2017" y="1252"/>
                    </a:lnTo>
                    <a:close/>
                    <a:moveTo>
                      <a:pt x="2070" y="1285"/>
                    </a:moveTo>
                    <a:lnTo>
                      <a:pt x="2088" y="1297"/>
                    </a:lnTo>
                    <a:lnTo>
                      <a:pt x="2090" y="1298"/>
                    </a:lnTo>
                    <a:lnTo>
                      <a:pt x="2091" y="1300"/>
                    </a:lnTo>
                    <a:lnTo>
                      <a:pt x="2092" y="1301"/>
                    </a:lnTo>
                    <a:lnTo>
                      <a:pt x="2092" y="1304"/>
                    </a:lnTo>
                    <a:lnTo>
                      <a:pt x="2094" y="1305"/>
                    </a:lnTo>
                    <a:lnTo>
                      <a:pt x="2094" y="1308"/>
                    </a:lnTo>
                    <a:lnTo>
                      <a:pt x="2092" y="1309"/>
                    </a:lnTo>
                    <a:lnTo>
                      <a:pt x="2092" y="1312"/>
                    </a:lnTo>
                    <a:lnTo>
                      <a:pt x="2090" y="1313"/>
                    </a:lnTo>
                    <a:lnTo>
                      <a:pt x="2088" y="1314"/>
                    </a:lnTo>
                    <a:lnTo>
                      <a:pt x="2087" y="1316"/>
                    </a:lnTo>
                    <a:lnTo>
                      <a:pt x="2084" y="1316"/>
                    </a:lnTo>
                    <a:lnTo>
                      <a:pt x="2083" y="1317"/>
                    </a:lnTo>
                    <a:lnTo>
                      <a:pt x="2080" y="1316"/>
                    </a:lnTo>
                    <a:lnTo>
                      <a:pt x="2079" y="1316"/>
                    </a:lnTo>
                    <a:lnTo>
                      <a:pt x="2078" y="1314"/>
                    </a:lnTo>
                    <a:lnTo>
                      <a:pt x="2059" y="1304"/>
                    </a:lnTo>
                    <a:lnTo>
                      <a:pt x="2057" y="1302"/>
                    </a:lnTo>
                    <a:lnTo>
                      <a:pt x="2055" y="1301"/>
                    </a:lnTo>
                    <a:lnTo>
                      <a:pt x="2055" y="1298"/>
                    </a:lnTo>
                    <a:lnTo>
                      <a:pt x="2054" y="1297"/>
                    </a:lnTo>
                    <a:lnTo>
                      <a:pt x="2054" y="1294"/>
                    </a:lnTo>
                    <a:lnTo>
                      <a:pt x="2054" y="1293"/>
                    </a:lnTo>
                    <a:lnTo>
                      <a:pt x="2055" y="1290"/>
                    </a:lnTo>
                    <a:lnTo>
                      <a:pt x="2055" y="1289"/>
                    </a:lnTo>
                    <a:lnTo>
                      <a:pt x="2057" y="1286"/>
                    </a:lnTo>
                    <a:lnTo>
                      <a:pt x="2058" y="1285"/>
                    </a:lnTo>
                    <a:lnTo>
                      <a:pt x="2060" y="1285"/>
                    </a:lnTo>
                    <a:lnTo>
                      <a:pt x="2062" y="1284"/>
                    </a:lnTo>
                    <a:lnTo>
                      <a:pt x="2064" y="1284"/>
                    </a:lnTo>
                    <a:lnTo>
                      <a:pt x="2066" y="1284"/>
                    </a:lnTo>
                    <a:lnTo>
                      <a:pt x="2068" y="1285"/>
                    </a:lnTo>
                    <a:lnTo>
                      <a:pt x="2070" y="1285"/>
                    </a:lnTo>
                    <a:close/>
                    <a:moveTo>
                      <a:pt x="2124" y="1319"/>
                    </a:moveTo>
                    <a:lnTo>
                      <a:pt x="2143" y="1330"/>
                    </a:lnTo>
                    <a:lnTo>
                      <a:pt x="2144" y="1331"/>
                    </a:lnTo>
                    <a:lnTo>
                      <a:pt x="2145" y="1333"/>
                    </a:lnTo>
                    <a:lnTo>
                      <a:pt x="2147" y="1335"/>
                    </a:lnTo>
                    <a:lnTo>
                      <a:pt x="2147" y="1337"/>
                    </a:lnTo>
                    <a:lnTo>
                      <a:pt x="2147" y="1339"/>
                    </a:lnTo>
                    <a:lnTo>
                      <a:pt x="2147" y="1341"/>
                    </a:lnTo>
                    <a:lnTo>
                      <a:pt x="2147" y="1343"/>
                    </a:lnTo>
                    <a:lnTo>
                      <a:pt x="2145" y="1345"/>
                    </a:lnTo>
                    <a:lnTo>
                      <a:pt x="2144" y="1347"/>
                    </a:lnTo>
                    <a:lnTo>
                      <a:pt x="2143" y="1349"/>
                    </a:lnTo>
                    <a:lnTo>
                      <a:pt x="2141" y="1349"/>
                    </a:lnTo>
                    <a:lnTo>
                      <a:pt x="2139" y="1350"/>
                    </a:lnTo>
                    <a:lnTo>
                      <a:pt x="2137" y="1350"/>
                    </a:lnTo>
                    <a:lnTo>
                      <a:pt x="2135" y="1350"/>
                    </a:lnTo>
                    <a:lnTo>
                      <a:pt x="2132" y="1349"/>
                    </a:lnTo>
                    <a:lnTo>
                      <a:pt x="2131" y="1349"/>
                    </a:lnTo>
                    <a:lnTo>
                      <a:pt x="2114" y="1337"/>
                    </a:lnTo>
                    <a:lnTo>
                      <a:pt x="2111" y="1335"/>
                    </a:lnTo>
                    <a:lnTo>
                      <a:pt x="2110" y="1334"/>
                    </a:lnTo>
                    <a:lnTo>
                      <a:pt x="2108" y="1333"/>
                    </a:lnTo>
                    <a:lnTo>
                      <a:pt x="2108" y="1330"/>
                    </a:lnTo>
                    <a:lnTo>
                      <a:pt x="2108" y="1329"/>
                    </a:lnTo>
                    <a:lnTo>
                      <a:pt x="2108" y="1326"/>
                    </a:lnTo>
                    <a:lnTo>
                      <a:pt x="2108" y="1325"/>
                    </a:lnTo>
                    <a:lnTo>
                      <a:pt x="2110" y="1322"/>
                    </a:lnTo>
                    <a:lnTo>
                      <a:pt x="2111" y="1321"/>
                    </a:lnTo>
                    <a:lnTo>
                      <a:pt x="2112" y="1319"/>
                    </a:lnTo>
                    <a:lnTo>
                      <a:pt x="2115" y="1318"/>
                    </a:lnTo>
                    <a:lnTo>
                      <a:pt x="2116" y="1318"/>
                    </a:lnTo>
                    <a:lnTo>
                      <a:pt x="2118" y="1317"/>
                    </a:lnTo>
                    <a:lnTo>
                      <a:pt x="2120" y="1318"/>
                    </a:lnTo>
                    <a:lnTo>
                      <a:pt x="2123" y="1318"/>
                    </a:lnTo>
                    <a:lnTo>
                      <a:pt x="2124" y="1319"/>
                    </a:lnTo>
                    <a:close/>
                    <a:moveTo>
                      <a:pt x="2179" y="1353"/>
                    </a:moveTo>
                    <a:lnTo>
                      <a:pt x="2196" y="1365"/>
                    </a:lnTo>
                    <a:lnTo>
                      <a:pt x="2199" y="1366"/>
                    </a:lnTo>
                    <a:lnTo>
                      <a:pt x="2200" y="1367"/>
                    </a:lnTo>
                    <a:lnTo>
                      <a:pt x="2200" y="1369"/>
                    </a:lnTo>
                    <a:lnTo>
                      <a:pt x="2201" y="1371"/>
                    </a:lnTo>
                    <a:lnTo>
                      <a:pt x="2201" y="1373"/>
                    </a:lnTo>
                    <a:lnTo>
                      <a:pt x="2201" y="1375"/>
                    </a:lnTo>
                    <a:lnTo>
                      <a:pt x="2201" y="1377"/>
                    </a:lnTo>
                    <a:lnTo>
                      <a:pt x="2200" y="1379"/>
                    </a:lnTo>
                    <a:lnTo>
                      <a:pt x="2199" y="1381"/>
                    </a:lnTo>
                    <a:lnTo>
                      <a:pt x="2197" y="1382"/>
                    </a:lnTo>
                    <a:lnTo>
                      <a:pt x="2195" y="1383"/>
                    </a:lnTo>
                    <a:lnTo>
                      <a:pt x="2193" y="1383"/>
                    </a:lnTo>
                    <a:lnTo>
                      <a:pt x="2191" y="1383"/>
                    </a:lnTo>
                    <a:lnTo>
                      <a:pt x="2189" y="1383"/>
                    </a:lnTo>
                    <a:lnTo>
                      <a:pt x="2187" y="1383"/>
                    </a:lnTo>
                    <a:lnTo>
                      <a:pt x="2185" y="1382"/>
                    </a:lnTo>
                    <a:lnTo>
                      <a:pt x="2167" y="1371"/>
                    </a:lnTo>
                    <a:lnTo>
                      <a:pt x="2165" y="1370"/>
                    </a:lnTo>
                    <a:lnTo>
                      <a:pt x="2164" y="1369"/>
                    </a:lnTo>
                    <a:lnTo>
                      <a:pt x="2163" y="1366"/>
                    </a:lnTo>
                    <a:lnTo>
                      <a:pt x="2163" y="1365"/>
                    </a:lnTo>
                    <a:lnTo>
                      <a:pt x="2161" y="1362"/>
                    </a:lnTo>
                    <a:lnTo>
                      <a:pt x="2163" y="1361"/>
                    </a:lnTo>
                    <a:lnTo>
                      <a:pt x="2163" y="1358"/>
                    </a:lnTo>
                    <a:lnTo>
                      <a:pt x="2164" y="1357"/>
                    </a:lnTo>
                    <a:lnTo>
                      <a:pt x="2165" y="1354"/>
                    </a:lnTo>
                    <a:lnTo>
                      <a:pt x="2167" y="1353"/>
                    </a:lnTo>
                    <a:lnTo>
                      <a:pt x="2168" y="1353"/>
                    </a:lnTo>
                    <a:lnTo>
                      <a:pt x="2171" y="1351"/>
                    </a:lnTo>
                    <a:lnTo>
                      <a:pt x="2172" y="1351"/>
                    </a:lnTo>
                    <a:lnTo>
                      <a:pt x="2175" y="1351"/>
                    </a:lnTo>
                    <a:lnTo>
                      <a:pt x="2176" y="1353"/>
                    </a:lnTo>
                    <a:lnTo>
                      <a:pt x="2179" y="1353"/>
                    </a:lnTo>
                    <a:close/>
                    <a:moveTo>
                      <a:pt x="2233" y="1387"/>
                    </a:moveTo>
                    <a:lnTo>
                      <a:pt x="2250" y="1398"/>
                    </a:lnTo>
                    <a:lnTo>
                      <a:pt x="2252" y="1399"/>
                    </a:lnTo>
                    <a:lnTo>
                      <a:pt x="2253" y="1400"/>
                    </a:lnTo>
                    <a:lnTo>
                      <a:pt x="2254" y="1403"/>
                    </a:lnTo>
                    <a:lnTo>
                      <a:pt x="2256" y="1404"/>
                    </a:lnTo>
                    <a:lnTo>
                      <a:pt x="2256" y="1407"/>
                    </a:lnTo>
                    <a:lnTo>
                      <a:pt x="2256" y="1408"/>
                    </a:lnTo>
                    <a:lnTo>
                      <a:pt x="2254" y="1411"/>
                    </a:lnTo>
                    <a:lnTo>
                      <a:pt x="2254" y="1412"/>
                    </a:lnTo>
                    <a:lnTo>
                      <a:pt x="2253" y="1414"/>
                    </a:lnTo>
                    <a:lnTo>
                      <a:pt x="2250" y="1415"/>
                    </a:lnTo>
                    <a:lnTo>
                      <a:pt x="2249" y="1416"/>
                    </a:lnTo>
                    <a:lnTo>
                      <a:pt x="2248" y="1418"/>
                    </a:lnTo>
                    <a:lnTo>
                      <a:pt x="2245" y="1418"/>
                    </a:lnTo>
                    <a:lnTo>
                      <a:pt x="2244" y="1418"/>
                    </a:lnTo>
                    <a:lnTo>
                      <a:pt x="2241" y="1416"/>
                    </a:lnTo>
                    <a:lnTo>
                      <a:pt x="2240" y="1416"/>
                    </a:lnTo>
                    <a:lnTo>
                      <a:pt x="2221" y="1404"/>
                    </a:lnTo>
                    <a:lnTo>
                      <a:pt x="2220" y="1403"/>
                    </a:lnTo>
                    <a:lnTo>
                      <a:pt x="2218" y="1402"/>
                    </a:lnTo>
                    <a:lnTo>
                      <a:pt x="2217" y="1400"/>
                    </a:lnTo>
                    <a:lnTo>
                      <a:pt x="2216" y="1398"/>
                    </a:lnTo>
                    <a:lnTo>
                      <a:pt x="2216" y="1397"/>
                    </a:lnTo>
                    <a:lnTo>
                      <a:pt x="2216" y="1394"/>
                    </a:lnTo>
                    <a:lnTo>
                      <a:pt x="2217" y="1391"/>
                    </a:lnTo>
                    <a:lnTo>
                      <a:pt x="2218" y="1390"/>
                    </a:lnTo>
                    <a:lnTo>
                      <a:pt x="2218" y="1389"/>
                    </a:lnTo>
                    <a:lnTo>
                      <a:pt x="2221" y="1387"/>
                    </a:lnTo>
                    <a:lnTo>
                      <a:pt x="2222" y="1386"/>
                    </a:lnTo>
                    <a:lnTo>
                      <a:pt x="2224" y="1386"/>
                    </a:lnTo>
                    <a:lnTo>
                      <a:pt x="2226" y="1385"/>
                    </a:lnTo>
                    <a:lnTo>
                      <a:pt x="2229" y="1385"/>
                    </a:lnTo>
                    <a:lnTo>
                      <a:pt x="2230" y="1386"/>
                    </a:lnTo>
                    <a:lnTo>
                      <a:pt x="2233" y="1387"/>
                    </a:lnTo>
                    <a:close/>
                    <a:moveTo>
                      <a:pt x="2286" y="1420"/>
                    </a:moveTo>
                    <a:lnTo>
                      <a:pt x="2305" y="1432"/>
                    </a:lnTo>
                    <a:lnTo>
                      <a:pt x="2306" y="1432"/>
                    </a:lnTo>
                    <a:lnTo>
                      <a:pt x="2307" y="1435"/>
                    </a:lnTo>
                    <a:lnTo>
                      <a:pt x="2309" y="1436"/>
                    </a:lnTo>
                    <a:lnTo>
                      <a:pt x="2309" y="1438"/>
                    </a:lnTo>
                    <a:lnTo>
                      <a:pt x="2309" y="1440"/>
                    </a:lnTo>
                    <a:lnTo>
                      <a:pt x="2309" y="1443"/>
                    </a:lnTo>
                    <a:lnTo>
                      <a:pt x="2309" y="1444"/>
                    </a:lnTo>
                    <a:lnTo>
                      <a:pt x="2307" y="1447"/>
                    </a:lnTo>
                    <a:lnTo>
                      <a:pt x="2306" y="1448"/>
                    </a:lnTo>
                    <a:lnTo>
                      <a:pt x="2305" y="1450"/>
                    </a:lnTo>
                    <a:lnTo>
                      <a:pt x="2303" y="1451"/>
                    </a:lnTo>
                    <a:lnTo>
                      <a:pt x="2301" y="1451"/>
                    </a:lnTo>
                    <a:lnTo>
                      <a:pt x="2299" y="1451"/>
                    </a:lnTo>
                    <a:lnTo>
                      <a:pt x="2297" y="1451"/>
                    </a:lnTo>
                    <a:lnTo>
                      <a:pt x="2295" y="1451"/>
                    </a:lnTo>
                    <a:lnTo>
                      <a:pt x="2293" y="1450"/>
                    </a:lnTo>
                    <a:lnTo>
                      <a:pt x="2276" y="1439"/>
                    </a:lnTo>
                    <a:lnTo>
                      <a:pt x="2273" y="1438"/>
                    </a:lnTo>
                    <a:lnTo>
                      <a:pt x="2272" y="1435"/>
                    </a:lnTo>
                    <a:lnTo>
                      <a:pt x="2272" y="1434"/>
                    </a:lnTo>
                    <a:lnTo>
                      <a:pt x="2270" y="1432"/>
                    </a:lnTo>
                    <a:lnTo>
                      <a:pt x="2270" y="1430"/>
                    </a:lnTo>
                    <a:lnTo>
                      <a:pt x="2270" y="1428"/>
                    </a:lnTo>
                    <a:lnTo>
                      <a:pt x="2270" y="1426"/>
                    </a:lnTo>
                    <a:lnTo>
                      <a:pt x="2272" y="1424"/>
                    </a:lnTo>
                    <a:lnTo>
                      <a:pt x="2273" y="1422"/>
                    </a:lnTo>
                    <a:lnTo>
                      <a:pt x="2274" y="1420"/>
                    </a:lnTo>
                    <a:lnTo>
                      <a:pt x="2277" y="1419"/>
                    </a:lnTo>
                    <a:lnTo>
                      <a:pt x="2278" y="1419"/>
                    </a:lnTo>
                    <a:lnTo>
                      <a:pt x="2281" y="1419"/>
                    </a:lnTo>
                    <a:lnTo>
                      <a:pt x="2282" y="1419"/>
                    </a:lnTo>
                    <a:lnTo>
                      <a:pt x="2285" y="1419"/>
                    </a:lnTo>
                    <a:lnTo>
                      <a:pt x="2286" y="1420"/>
                    </a:lnTo>
                    <a:close/>
                    <a:moveTo>
                      <a:pt x="2341" y="1455"/>
                    </a:moveTo>
                    <a:lnTo>
                      <a:pt x="2359" y="1466"/>
                    </a:lnTo>
                    <a:lnTo>
                      <a:pt x="2361" y="1467"/>
                    </a:lnTo>
                    <a:lnTo>
                      <a:pt x="2362" y="1468"/>
                    </a:lnTo>
                    <a:lnTo>
                      <a:pt x="2363" y="1471"/>
                    </a:lnTo>
                    <a:lnTo>
                      <a:pt x="2363" y="1472"/>
                    </a:lnTo>
                    <a:lnTo>
                      <a:pt x="2363" y="1474"/>
                    </a:lnTo>
                    <a:lnTo>
                      <a:pt x="2363" y="1476"/>
                    </a:lnTo>
                    <a:lnTo>
                      <a:pt x="2363" y="1479"/>
                    </a:lnTo>
                    <a:lnTo>
                      <a:pt x="2362" y="1480"/>
                    </a:lnTo>
                    <a:lnTo>
                      <a:pt x="2361" y="1481"/>
                    </a:lnTo>
                    <a:lnTo>
                      <a:pt x="2359" y="1483"/>
                    </a:lnTo>
                    <a:lnTo>
                      <a:pt x="2357" y="1484"/>
                    </a:lnTo>
                    <a:lnTo>
                      <a:pt x="2355" y="1485"/>
                    </a:lnTo>
                    <a:lnTo>
                      <a:pt x="2353" y="1485"/>
                    </a:lnTo>
                    <a:lnTo>
                      <a:pt x="2351" y="1485"/>
                    </a:lnTo>
                    <a:lnTo>
                      <a:pt x="2349" y="1484"/>
                    </a:lnTo>
                    <a:lnTo>
                      <a:pt x="2347" y="1484"/>
                    </a:lnTo>
                    <a:lnTo>
                      <a:pt x="2329" y="1472"/>
                    </a:lnTo>
                    <a:lnTo>
                      <a:pt x="2327" y="1471"/>
                    </a:lnTo>
                    <a:lnTo>
                      <a:pt x="2326" y="1470"/>
                    </a:lnTo>
                    <a:lnTo>
                      <a:pt x="2325" y="1468"/>
                    </a:lnTo>
                    <a:lnTo>
                      <a:pt x="2325" y="1466"/>
                    </a:lnTo>
                    <a:lnTo>
                      <a:pt x="2325" y="1464"/>
                    </a:lnTo>
                    <a:lnTo>
                      <a:pt x="2325" y="1462"/>
                    </a:lnTo>
                    <a:lnTo>
                      <a:pt x="2325" y="1459"/>
                    </a:lnTo>
                    <a:lnTo>
                      <a:pt x="2326" y="1458"/>
                    </a:lnTo>
                    <a:lnTo>
                      <a:pt x="2327" y="1456"/>
                    </a:lnTo>
                    <a:lnTo>
                      <a:pt x="2329" y="1455"/>
                    </a:lnTo>
                    <a:lnTo>
                      <a:pt x="2330" y="1454"/>
                    </a:lnTo>
                    <a:lnTo>
                      <a:pt x="2333" y="1452"/>
                    </a:lnTo>
                    <a:lnTo>
                      <a:pt x="2334" y="1452"/>
                    </a:lnTo>
                    <a:lnTo>
                      <a:pt x="2337" y="1452"/>
                    </a:lnTo>
                    <a:lnTo>
                      <a:pt x="2338" y="1454"/>
                    </a:lnTo>
                    <a:lnTo>
                      <a:pt x="2341" y="1455"/>
                    </a:lnTo>
                    <a:close/>
                    <a:moveTo>
                      <a:pt x="2395" y="1488"/>
                    </a:moveTo>
                    <a:lnTo>
                      <a:pt x="2412" y="1499"/>
                    </a:lnTo>
                    <a:lnTo>
                      <a:pt x="2414" y="1500"/>
                    </a:lnTo>
                    <a:lnTo>
                      <a:pt x="2415" y="1503"/>
                    </a:lnTo>
                    <a:lnTo>
                      <a:pt x="2416" y="1504"/>
                    </a:lnTo>
                    <a:lnTo>
                      <a:pt x="2418" y="1505"/>
                    </a:lnTo>
                    <a:lnTo>
                      <a:pt x="2418" y="1508"/>
                    </a:lnTo>
                    <a:lnTo>
                      <a:pt x="2418" y="1511"/>
                    </a:lnTo>
                    <a:lnTo>
                      <a:pt x="2416" y="1512"/>
                    </a:lnTo>
                    <a:lnTo>
                      <a:pt x="2416" y="1515"/>
                    </a:lnTo>
                    <a:lnTo>
                      <a:pt x="2415" y="1516"/>
                    </a:lnTo>
                    <a:lnTo>
                      <a:pt x="2412" y="1517"/>
                    </a:lnTo>
                    <a:lnTo>
                      <a:pt x="2411" y="1519"/>
                    </a:lnTo>
                    <a:lnTo>
                      <a:pt x="2410" y="1519"/>
                    </a:lnTo>
                    <a:lnTo>
                      <a:pt x="2407" y="1519"/>
                    </a:lnTo>
                    <a:lnTo>
                      <a:pt x="2406" y="1519"/>
                    </a:lnTo>
                    <a:lnTo>
                      <a:pt x="2403" y="1519"/>
                    </a:lnTo>
                    <a:lnTo>
                      <a:pt x="2402" y="1517"/>
                    </a:lnTo>
                    <a:lnTo>
                      <a:pt x="2383" y="1507"/>
                    </a:lnTo>
                    <a:lnTo>
                      <a:pt x="2382" y="1504"/>
                    </a:lnTo>
                    <a:lnTo>
                      <a:pt x="2380" y="1503"/>
                    </a:lnTo>
                    <a:lnTo>
                      <a:pt x="2379" y="1501"/>
                    </a:lnTo>
                    <a:lnTo>
                      <a:pt x="2379" y="1499"/>
                    </a:lnTo>
                    <a:lnTo>
                      <a:pt x="2378" y="1497"/>
                    </a:lnTo>
                    <a:lnTo>
                      <a:pt x="2378" y="1495"/>
                    </a:lnTo>
                    <a:lnTo>
                      <a:pt x="2379" y="1493"/>
                    </a:lnTo>
                    <a:lnTo>
                      <a:pt x="2380" y="1492"/>
                    </a:lnTo>
                    <a:lnTo>
                      <a:pt x="2380" y="1489"/>
                    </a:lnTo>
                    <a:lnTo>
                      <a:pt x="2383" y="1488"/>
                    </a:lnTo>
                    <a:lnTo>
                      <a:pt x="2384" y="1487"/>
                    </a:lnTo>
                    <a:lnTo>
                      <a:pt x="2386" y="1487"/>
                    </a:lnTo>
                    <a:lnTo>
                      <a:pt x="2388" y="1487"/>
                    </a:lnTo>
                    <a:lnTo>
                      <a:pt x="2391" y="1487"/>
                    </a:lnTo>
                    <a:lnTo>
                      <a:pt x="2392" y="1487"/>
                    </a:lnTo>
                    <a:lnTo>
                      <a:pt x="2395" y="1488"/>
                    </a:lnTo>
                    <a:close/>
                    <a:moveTo>
                      <a:pt x="2448" y="1521"/>
                    </a:moveTo>
                    <a:lnTo>
                      <a:pt x="2467" y="1533"/>
                    </a:lnTo>
                    <a:lnTo>
                      <a:pt x="2468" y="1535"/>
                    </a:lnTo>
                    <a:lnTo>
                      <a:pt x="2469" y="1536"/>
                    </a:lnTo>
                    <a:lnTo>
                      <a:pt x="2471" y="1537"/>
                    </a:lnTo>
                    <a:lnTo>
                      <a:pt x="2471" y="1540"/>
                    </a:lnTo>
                    <a:lnTo>
                      <a:pt x="2472" y="1541"/>
                    </a:lnTo>
                    <a:lnTo>
                      <a:pt x="2471" y="1544"/>
                    </a:lnTo>
                    <a:lnTo>
                      <a:pt x="2471" y="1545"/>
                    </a:lnTo>
                    <a:lnTo>
                      <a:pt x="2469" y="1548"/>
                    </a:lnTo>
                    <a:lnTo>
                      <a:pt x="2468" y="1549"/>
                    </a:lnTo>
                    <a:lnTo>
                      <a:pt x="2467" y="1551"/>
                    </a:lnTo>
                    <a:lnTo>
                      <a:pt x="2465" y="1552"/>
                    </a:lnTo>
                    <a:lnTo>
                      <a:pt x="2463" y="1552"/>
                    </a:lnTo>
                    <a:lnTo>
                      <a:pt x="2461" y="1553"/>
                    </a:lnTo>
                    <a:lnTo>
                      <a:pt x="2459" y="1553"/>
                    </a:lnTo>
                    <a:lnTo>
                      <a:pt x="2457" y="1552"/>
                    </a:lnTo>
                    <a:lnTo>
                      <a:pt x="2455" y="1552"/>
                    </a:lnTo>
                    <a:lnTo>
                      <a:pt x="2438" y="1540"/>
                    </a:lnTo>
                    <a:lnTo>
                      <a:pt x="2435" y="1539"/>
                    </a:lnTo>
                    <a:lnTo>
                      <a:pt x="2434" y="1537"/>
                    </a:lnTo>
                    <a:lnTo>
                      <a:pt x="2434" y="1535"/>
                    </a:lnTo>
                    <a:lnTo>
                      <a:pt x="2432" y="1533"/>
                    </a:lnTo>
                    <a:lnTo>
                      <a:pt x="2432" y="1531"/>
                    </a:lnTo>
                    <a:lnTo>
                      <a:pt x="2432" y="1529"/>
                    </a:lnTo>
                    <a:lnTo>
                      <a:pt x="2434" y="1527"/>
                    </a:lnTo>
                    <a:lnTo>
                      <a:pt x="2434" y="1525"/>
                    </a:lnTo>
                    <a:lnTo>
                      <a:pt x="2435" y="1524"/>
                    </a:lnTo>
                    <a:lnTo>
                      <a:pt x="2436" y="1523"/>
                    </a:lnTo>
                    <a:lnTo>
                      <a:pt x="2439" y="1521"/>
                    </a:lnTo>
                    <a:lnTo>
                      <a:pt x="2440" y="1520"/>
                    </a:lnTo>
                    <a:lnTo>
                      <a:pt x="2443" y="1520"/>
                    </a:lnTo>
                    <a:lnTo>
                      <a:pt x="2444" y="1520"/>
                    </a:lnTo>
                    <a:lnTo>
                      <a:pt x="2447" y="1521"/>
                    </a:lnTo>
                    <a:lnTo>
                      <a:pt x="2448" y="1521"/>
                    </a:lnTo>
                    <a:close/>
                  </a:path>
                </a:pathLst>
              </a:custGeom>
              <a:solidFill>
                <a:srgbClr val="003300"/>
              </a:solidFill>
              <a:ln w="1588">
                <a:solidFill>
                  <a:srgbClr val="00330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18" name="Freeform 40"/>
              <p:cNvSpPr>
                <a:spLocks/>
              </p:cNvSpPr>
              <p:nvPr/>
            </p:nvSpPr>
            <p:spPr bwMode="auto">
              <a:xfrm>
                <a:off x="4466" y="1956"/>
                <a:ext cx="73" cy="62"/>
              </a:xfrm>
              <a:custGeom>
                <a:avLst/>
                <a:gdLst>
                  <a:gd name="T0" fmla="*/ 1 w 146"/>
                  <a:gd name="T1" fmla="*/ 0 h 125"/>
                  <a:gd name="T2" fmla="*/ 1 w 146"/>
                  <a:gd name="T3" fmla="*/ 0 h 125"/>
                  <a:gd name="T4" fmla="*/ 0 w 146"/>
                  <a:gd name="T5" fmla="*/ 0 h 125"/>
                  <a:gd name="T6" fmla="*/ 1 w 146"/>
                  <a:gd name="T7" fmla="*/ 0 h 125"/>
                  <a:gd name="T8" fmla="*/ 0 60000 65536"/>
                  <a:gd name="T9" fmla="*/ 0 60000 65536"/>
                  <a:gd name="T10" fmla="*/ 0 60000 65536"/>
                  <a:gd name="T11" fmla="*/ 0 60000 65536"/>
                  <a:gd name="T12" fmla="*/ 0 w 146"/>
                  <a:gd name="T13" fmla="*/ 0 h 125"/>
                  <a:gd name="T14" fmla="*/ 146 w 146"/>
                  <a:gd name="T15" fmla="*/ 125 h 125"/>
                </a:gdLst>
                <a:ahLst/>
                <a:cxnLst>
                  <a:cxn ang="T8">
                    <a:pos x="T0" y="T1"/>
                  </a:cxn>
                  <a:cxn ang="T9">
                    <a:pos x="T2" y="T3"/>
                  </a:cxn>
                  <a:cxn ang="T10">
                    <a:pos x="T4" y="T5"/>
                  </a:cxn>
                  <a:cxn ang="T11">
                    <a:pos x="T6" y="T7"/>
                  </a:cxn>
                </a:cxnLst>
                <a:rect l="T12" t="T13" r="T14" b="T15"/>
                <a:pathLst>
                  <a:path w="146" h="125">
                    <a:moveTo>
                      <a:pt x="70" y="0"/>
                    </a:moveTo>
                    <a:lnTo>
                      <a:pt x="146" y="125"/>
                    </a:lnTo>
                    <a:lnTo>
                      <a:pt x="0" y="111"/>
                    </a:lnTo>
                    <a:lnTo>
                      <a:pt x="70" y="0"/>
                    </a:lnTo>
                    <a:close/>
                  </a:path>
                </a:pathLst>
              </a:custGeom>
              <a:solidFill>
                <a:srgbClr val="003300"/>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grpSp>
        <p:grpSp>
          <p:nvGrpSpPr>
            <p:cNvPr id="114" name="Group 41"/>
            <p:cNvGrpSpPr>
              <a:grpSpLocks/>
            </p:cNvGrpSpPr>
            <p:nvPr/>
          </p:nvGrpSpPr>
          <p:grpSpPr bwMode="auto">
            <a:xfrm>
              <a:off x="3193" y="2797"/>
              <a:ext cx="1374" cy="811"/>
              <a:chOff x="3193" y="2797"/>
              <a:chExt cx="1374" cy="811"/>
            </a:xfrm>
          </p:grpSpPr>
          <p:sp>
            <p:nvSpPr>
              <p:cNvPr id="115" name="Freeform 42"/>
              <p:cNvSpPr>
                <a:spLocks noEditPoints="1"/>
              </p:cNvSpPr>
              <p:nvPr/>
            </p:nvSpPr>
            <p:spPr bwMode="auto">
              <a:xfrm>
                <a:off x="3193" y="2816"/>
                <a:ext cx="1328" cy="792"/>
              </a:xfrm>
              <a:custGeom>
                <a:avLst/>
                <a:gdLst>
                  <a:gd name="T0" fmla="*/ 1 w 2472"/>
                  <a:gd name="T1" fmla="*/ 1 h 1552"/>
                  <a:gd name="T2" fmla="*/ 1 w 2472"/>
                  <a:gd name="T3" fmla="*/ 1 h 1552"/>
                  <a:gd name="T4" fmla="*/ 1 w 2472"/>
                  <a:gd name="T5" fmla="*/ 1 h 1552"/>
                  <a:gd name="T6" fmla="*/ 1 w 2472"/>
                  <a:gd name="T7" fmla="*/ 1 h 1552"/>
                  <a:gd name="T8" fmla="*/ 1 w 2472"/>
                  <a:gd name="T9" fmla="*/ 1 h 1552"/>
                  <a:gd name="T10" fmla="*/ 1 w 2472"/>
                  <a:gd name="T11" fmla="*/ 1 h 1552"/>
                  <a:gd name="T12" fmla="*/ 1 w 2472"/>
                  <a:gd name="T13" fmla="*/ 1 h 1552"/>
                  <a:gd name="T14" fmla="*/ 1 w 2472"/>
                  <a:gd name="T15" fmla="*/ 1 h 1552"/>
                  <a:gd name="T16" fmla="*/ 1 w 2472"/>
                  <a:gd name="T17" fmla="*/ 1 h 1552"/>
                  <a:gd name="T18" fmla="*/ 1 w 2472"/>
                  <a:gd name="T19" fmla="*/ 1 h 1552"/>
                  <a:gd name="T20" fmla="*/ 1 w 2472"/>
                  <a:gd name="T21" fmla="*/ 1 h 1552"/>
                  <a:gd name="T22" fmla="*/ 1 w 2472"/>
                  <a:gd name="T23" fmla="*/ 1 h 1552"/>
                  <a:gd name="T24" fmla="*/ 1 w 2472"/>
                  <a:gd name="T25" fmla="*/ 1 h 1552"/>
                  <a:gd name="T26" fmla="*/ 1 w 2472"/>
                  <a:gd name="T27" fmla="*/ 1 h 1552"/>
                  <a:gd name="T28" fmla="*/ 1 w 2472"/>
                  <a:gd name="T29" fmla="*/ 1 h 1552"/>
                  <a:gd name="T30" fmla="*/ 1 w 2472"/>
                  <a:gd name="T31" fmla="*/ 1 h 1552"/>
                  <a:gd name="T32" fmla="*/ 1 w 2472"/>
                  <a:gd name="T33" fmla="*/ 1 h 1552"/>
                  <a:gd name="T34" fmla="*/ 1 w 2472"/>
                  <a:gd name="T35" fmla="*/ 1 h 1552"/>
                  <a:gd name="T36" fmla="*/ 1 w 2472"/>
                  <a:gd name="T37" fmla="*/ 1 h 1552"/>
                  <a:gd name="T38" fmla="*/ 1 w 2472"/>
                  <a:gd name="T39" fmla="*/ 1 h 1552"/>
                  <a:gd name="T40" fmla="*/ 1 w 2472"/>
                  <a:gd name="T41" fmla="*/ 1 h 1552"/>
                  <a:gd name="T42" fmla="*/ 1 w 2472"/>
                  <a:gd name="T43" fmla="*/ 1 h 1552"/>
                  <a:gd name="T44" fmla="*/ 1 w 2472"/>
                  <a:gd name="T45" fmla="*/ 1 h 1552"/>
                  <a:gd name="T46" fmla="*/ 1 w 2472"/>
                  <a:gd name="T47" fmla="*/ 1 h 1552"/>
                  <a:gd name="T48" fmla="*/ 1 w 2472"/>
                  <a:gd name="T49" fmla="*/ 1 h 1552"/>
                  <a:gd name="T50" fmla="*/ 1 w 2472"/>
                  <a:gd name="T51" fmla="*/ 1 h 1552"/>
                  <a:gd name="T52" fmla="*/ 1 w 2472"/>
                  <a:gd name="T53" fmla="*/ 1 h 1552"/>
                  <a:gd name="T54" fmla="*/ 1 w 2472"/>
                  <a:gd name="T55" fmla="*/ 1 h 1552"/>
                  <a:gd name="T56" fmla="*/ 1 w 2472"/>
                  <a:gd name="T57" fmla="*/ 1 h 1552"/>
                  <a:gd name="T58" fmla="*/ 1 w 2472"/>
                  <a:gd name="T59" fmla="*/ 1 h 1552"/>
                  <a:gd name="T60" fmla="*/ 1 w 2472"/>
                  <a:gd name="T61" fmla="*/ 1 h 1552"/>
                  <a:gd name="T62" fmla="*/ 1 w 2472"/>
                  <a:gd name="T63" fmla="*/ 1 h 1552"/>
                  <a:gd name="T64" fmla="*/ 1 w 2472"/>
                  <a:gd name="T65" fmla="*/ 1 h 1552"/>
                  <a:gd name="T66" fmla="*/ 1 w 2472"/>
                  <a:gd name="T67" fmla="*/ 1 h 1552"/>
                  <a:gd name="T68" fmla="*/ 1 w 2472"/>
                  <a:gd name="T69" fmla="*/ 1 h 1552"/>
                  <a:gd name="T70" fmla="*/ 1 w 2472"/>
                  <a:gd name="T71" fmla="*/ 1 h 1552"/>
                  <a:gd name="T72" fmla="*/ 1 w 2472"/>
                  <a:gd name="T73" fmla="*/ 1 h 1552"/>
                  <a:gd name="T74" fmla="*/ 1 w 2472"/>
                  <a:gd name="T75" fmla="*/ 1 h 1552"/>
                  <a:gd name="T76" fmla="*/ 1 w 2472"/>
                  <a:gd name="T77" fmla="*/ 1 h 1552"/>
                  <a:gd name="T78" fmla="*/ 1 w 2472"/>
                  <a:gd name="T79" fmla="*/ 1 h 1552"/>
                  <a:gd name="T80" fmla="*/ 1 w 2472"/>
                  <a:gd name="T81" fmla="*/ 1 h 1552"/>
                  <a:gd name="T82" fmla="*/ 1 w 2472"/>
                  <a:gd name="T83" fmla="*/ 1 h 1552"/>
                  <a:gd name="T84" fmla="*/ 1 w 2472"/>
                  <a:gd name="T85" fmla="*/ 1 h 1552"/>
                  <a:gd name="T86" fmla="*/ 1 w 2472"/>
                  <a:gd name="T87" fmla="*/ 1 h 1552"/>
                  <a:gd name="T88" fmla="*/ 1 w 2472"/>
                  <a:gd name="T89" fmla="*/ 1 h 1552"/>
                  <a:gd name="T90" fmla="*/ 1 w 2472"/>
                  <a:gd name="T91" fmla="*/ 1 h 1552"/>
                  <a:gd name="T92" fmla="*/ 1 w 2472"/>
                  <a:gd name="T93" fmla="*/ 1 h 1552"/>
                  <a:gd name="T94" fmla="*/ 1 w 2472"/>
                  <a:gd name="T95" fmla="*/ 1 h 1552"/>
                  <a:gd name="T96" fmla="*/ 1 w 2472"/>
                  <a:gd name="T97" fmla="*/ 1 h 1552"/>
                  <a:gd name="T98" fmla="*/ 1 w 2472"/>
                  <a:gd name="T99" fmla="*/ 1 h 1552"/>
                  <a:gd name="T100" fmla="*/ 1 w 2472"/>
                  <a:gd name="T101" fmla="*/ 1 h 1552"/>
                  <a:gd name="T102" fmla="*/ 1 w 2472"/>
                  <a:gd name="T103" fmla="*/ 1 h 1552"/>
                  <a:gd name="T104" fmla="*/ 1 w 2472"/>
                  <a:gd name="T105" fmla="*/ 1 h 1552"/>
                  <a:gd name="T106" fmla="*/ 1 w 2472"/>
                  <a:gd name="T107" fmla="*/ 1 h 1552"/>
                  <a:gd name="T108" fmla="*/ 1 w 2472"/>
                  <a:gd name="T109" fmla="*/ 1 h 1552"/>
                  <a:gd name="T110" fmla="*/ 1 w 2472"/>
                  <a:gd name="T111" fmla="*/ 1 h 1552"/>
                  <a:gd name="T112" fmla="*/ 1 w 2472"/>
                  <a:gd name="T113" fmla="*/ 1 h 1552"/>
                  <a:gd name="T114" fmla="*/ 1 w 2472"/>
                  <a:gd name="T115" fmla="*/ 1 h 1552"/>
                  <a:gd name="T116" fmla="*/ 1 w 2472"/>
                  <a:gd name="T117" fmla="*/ 1 h 1552"/>
                  <a:gd name="T118" fmla="*/ 1 w 2472"/>
                  <a:gd name="T119" fmla="*/ 1 h 1552"/>
                  <a:gd name="T120" fmla="*/ 1 w 2472"/>
                  <a:gd name="T121" fmla="*/ 1 h 1552"/>
                  <a:gd name="T122" fmla="*/ 1 w 2472"/>
                  <a:gd name="T123" fmla="*/ 1 h 1552"/>
                  <a:gd name="T124" fmla="*/ 1 w 2472"/>
                  <a:gd name="T125" fmla="*/ 1 h 1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2"/>
                  <a:gd name="T190" fmla="*/ 0 h 1552"/>
                  <a:gd name="T191" fmla="*/ 2472 w 2472"/>
                  <a:gd name="T192" fmla="*/ 1552 h 15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2" h="1552">
                    <a:moveTo>
                      <a:pt x="5" y="1533"/>
                    </a:moveTo>
                    <a:lnTo>
                      <a:pt x="24" y="1521"/>
                    </a:lnTo>
                    <a:lnTo>
                      <a:pt x="25" y="1520"/>
                    </a:lnTo>
                    <a:lnTo>
                      <a:pt x="28" y="1520"/>
                    </a:lnTo>
                    <a:lnTo>
                      <a:pt x="29" y="1520"/>
                    </a:lnTo>
                    <a:lnTo>
                      <a:pt x="32" y="1520"/>
                    </a:lnTo>
                    <a:lnTo>
                      <a:pt x="33" y="1520"/>
                    </a:lnTo>
                    <a:lnTo>
                      <a:pt x="36" y="1521"/>
                    </a:lnTo>
                    <a:lnTo>
                      <a:pt x="37" y="1523"/>
                    </a:lnTo>
                    <a:lnTo>
                      <a:pt x="38" y="1525"/>
                    </a:lnTo>
                    <a:lnTo>
                      <a:pt x="38" y="1527"/>
                    </a:lnTo>
                    <a:lnTo>
                      <a:pt x="40" y="1529"/>
                    </a:lnTo>
                    <a:lnTo>
                      <a:pt x="40" y="1531"/>
                    </a:lnTo>
                    <a:lnTo>
                      <a:pt x="40" y="1533"/>
                    </a:lnTo>
                    <a:lnTo>
                      <a:pt x="38" y="1535"/>
                    </a:lnTo>
                    <a:lnTo>
                      <a:pt x="37" y="1536"/>
                    </a:lnTo>
                    <a:lnTo>
                      <a:pt x="36" y="1539"/>
                    </a:lnTo>
                    <a:lnTo>
                      <a:pt x="35" y="1540"/>
                    </a:lnTo>
                    <a:lnTo>
                      <a:pt x="17" y="1551"/>
                    </a:lnTo>
                    <a:lnTo>
                      <a:pt x="15" y="1552"/>
                    </a:lnTo>
                    <a:lnTo>
                      <a:pt x="13" y="1552"/>
                    </a:lnTo>
                    <a:lnTo>
                      <a:pt x="11" y="1552"/>
                    </a:lnTo>
                    <a:lnTo>
                      <a:pt x="9" y="1552"/>
                    </a:lnTo>
                    <a:lnTo>
                      <a:pt x="7" y="1552"/>
                    </a:lnTo>
                    <a:lnTo>
                      <a:pt x="5" y="1551"/>
                    </a:lnTo>
                    <a:lnTo>
                      <a:pt x="4" y="1549"/>
                    </a:lnTo>
                    <a:lnTo>
                      <a:pt x="3" y="1548"/>
                    </a:lnTo>
                    <a:lnTo>
                      <a:pt x="1" y="1545"/>
                    </a:lnTo>
                    <a:lnTo>
                      <a:pt x="0" y="1544"/>
                    </a:lnTo>
                    <a:lnTo>
                      <a:pt x="0" y="1541"/>
                    </a:lnTo>
                    <a:lnTo>
                      <a:pt x="1" y="1540"/>
                    </a:lnTo>
                    <a:lnTo>
                      <a:pt x="1" y="1537"/>
                    </a:lnTo>
                    <a:lnTo>
                      <a:pt x="3" y="1536"/>
                    </a:lnTo>
                    <a:lnTo>
                      <a:pt x="4" y="1535"/>
                    </a:lnTo>
                    <a:lnTo>
                      <a:pt x="5" y="1533"/>
                    </a:lnTo>
                    <a:close/>
                    <a:moveTo>
                      <a:pt x="60" y="1499"/>
                    </a:moveTo>
                    <a:lnTo>
                      <a:pt x="77" y="1488"/>
                    </a:lnTo>
                    <a:lnTo>
                      <a:pt x="80" y="1487"/>
                    </a:lnTo>
                    <a:lnTo>
                      <a:pt x="81" y="1486"/>
                    </a:lnTo>
                    <a:lnTo>
                      <a:pt x="84" y="1486"/>
                    </a:lnTo>
                    <a:lnTo>
                      <a:pt x="85" y="1487"/>
                    </a:lnTo>
                    <a:lnTo>
                      <a:pt x="88" y="1487"/>
                    </a:lnTo>
                    <a:lnTo>
                      <a:pt x="89" y="1488"/>
                    </a:lnTo>
                    <a:lnTo>
                      <a:pt x="90" y="1490"/>
                    </a:lnTo>
                    <a:lnTo>
                      <a:pt x="92" y="1491"/>
                    </a:lnTo>
                    <a:lnTo>
                      <a:pt x="93" y="1494"/>
                    </a:lnTo>
                    <a:lnTo>
                      <a:pt x="93" y="1495"/>
                    </a:lnTo>
                    <a:lnTo>
                      <a:pt x="94" y="1498"/>
                    </a:lnTo>
                    <a:lnTo>
                      <a:pt x="93" y="1499"/>
                    </a:lnTo>
                    <a:lnTo>
                      <a:pt x="93" y="1502"/>
                    </a:lnTo>
                    <a:lnTo>
                      <a:pt x="92" y="1503"/>
                    </a:lnTo>
                    <a:lnTo>
                      <a:pt x="90" y="1504"/>
                    </a:lnTo>
                    <a:lnTo>
                      <a:pt x="89" y="1506"/>
                    </a:lnTo>
                    <a:lnTo>
                      <a:pt x="70" y="1517"/>
                    </a:lnTo>
                    <a:lnTo>
                      <a:pt x="69" y="1517"/>
                    </a:lnTo>
                    <a:lnTo>
                      <a:pt x="66" y="1519"/>
                    </a:lnTo>
                    <a:lnTo>
                      <a:pt x="65" y="1519"/>
                    </a:lnTo>
                    <a:lnTo>
                      <a:pt x="62" y="1519"/>
                    </a:lnTo>
                    <a:lnTo>
                      <a:pt x="61" y="1517"/>
                    </a:lnTo>
                    <a:lnTo>
                      <a:pt x="58" y="1516"/>
                    </a:lnTo>
                    <a:lnTo>
                      <a:pt x="57" y="1515"/>
                    </a:lnTo>
                    <a:lnTo>
                      <a:pt x="56" y="1514"/>
                    </a:lnTo>
                    <a:lnTo>
                      <a:pt x="56" y="1512"/>
                    </a:lnTo>
                    <a:lnTo>
                      <a:pt x="54" y="1510"/>
                    </a:lnTo>
                    <a:lnTo>
                      <a:pt x="54" y="1508"/>
                    </a:lnTo>
                    <a:lnTo>
                      <a:pt x="54" y="1506"/>
                    </a:lnTo>
                    <a:lnTo>
                      <a:pt x="56" y="1504"/>
                    </a:lnTo>
                    <a:lnTo>
                      <a:pt x="56" y="1502"/>
                    </a:lnTo>
                    <a:lnTo>
                      <a:pt x="57" y="1500"/>
                    </a:lnTo>
                    <a:lnTo>
                      <a:pt x="60" y="1499"/>
                    </a:lnTo>
                    <a:close/>
                    <a:moveTo>
                      <a:pt x="114" y="1466"/>
                    </a:moveTo>
                    <a:lnTo>
                      <a:pt x="131" y="1454"/>
                    </a:lnTo>
                    <a:lnTo>
                      <a:pt x="133" y="1454"/>
                    </a:lnTo>
                    <a:lnTo>
                      <a:pt x="135" y="1452"/>
                    </a:lnTo>
                    <a:lnTo>
                      <a:pt x="138" y="1452"/>
                    </a:lnTo>
                    <a:lnTo>
                      <a:pt x="139" y="1452"/>
                    </a:lnTo>
                    <a:lnTo>
                      <a:pt x="142" y="1454"/>
                    </a:lnTo>
                    <a:lnTo>
                      <a:pt x="143" y="1454"/>
                    </a:lnTo>
                    <a:lnTo>
                      <a:pt x="145" y="1455"/>
                    </a:lnTo>
                    <a:lnTo>
                      <a:pt x="146" y="1458"/>
                    </a:lnTo>
                    <a:lnTo>
                      <a:pt x="147" y="1459"/>
                    </a:lnTo>
                    <a:lnTo>
                      <a:pt x="147" y="1462"/>
                    </a:lnTo>
                    <a:lnTo>
                      <a:pt x="147" y="1463"/>
                    </a:lnTo>
                    <a:lnTo>
                      <a:pt x="147" y="1466"/>
                    </a:lnTo>
                    <a:lnTo>
                      <a:pt x="147" y="1467"/>
                    </a:lnTo>
                    <a:lnTo>
                      <a:pt x="146" y="1470"/>
                    </a:lnTo>
                    <a:lnTo>
                      <a:pt x="145" y="1471"/>
                    </a:lnTo>
                    <a:lnTo>
                      <a:pt x="143" y="1472"/>
                    </a:lnTo>
                    <a:lnTo>
                      <a:pt x="125" y="1483"/>
                    </a:lnTo>
                    <a:lnTo>
                      <a:pt x="123" y="1484"/>
                    </a:lnTo>
                    <a:lnTo>
                      <a:pt x="121" y="1484"/>
                    </a:lnTo>
                    <a:lnTo>
                      <a:pt x="118" y="1484"/>
                    </a:lnTo>
                    <a:lnTo>
                      <a:pt x="117" y="1484"/>
                    </a:lnTo>
                    <a:lnTo>
                      <a:pt x="115" y="1484"/>
                    </a:lnTo>
                    <a:lnTo>
                      <a:pt x="113" y="1483"/>
                    </a:lnTo>
                    <a:lnTo>
                      <a:pt x="112" y="1482"/>
                    </a:lnTo>
                    <a:lnTo>
                      <a:pt x="110" y="1480"/>
                    </a:lnTo>
                    <a:lnTo>
                      <a:pt x="109" y="1478"/>
                    </a:lnTo>
                    <a:lnTo>
                      <a:pt x="109" y="1476"/>
                    </a:lnTo>
                    <a:lnTo>
                      <a:pt x="109" y="1474"/>
                    </a:lnTo>
                    <a:lnTo>
                      <a:pt x="109" y="1472"/>
                    </a:lnTo>
                    <a:lnTo>
                      <a:pt x="109" y="1470"/>
                    </a:lnTo>
                    <a:lnTo>
                      <a:pt x="110" y="1468"/>
                    </a:lnTo>
                    <a:lnTo>
                      <a:pt x="112" y="1467"/>
                    </a:lnTo>
                    <a:lnTo>
                      <a:pt x="114" y="1466"/>
                    </a:lnTo>
                    <a:close/>
                    <a:moveTo>
                      <a:pt x="167" y="1431"/>
                    </a:moveTo>
                    <a:lnTo>
                      <a:pt x="186" y="1421"/>
                    </a:lnTo>
                    <a:lnTo>
                      <a:pt x="187" y="1419"/>
                    </a:lnTo>
                    <a:lnTo>
                      <a:pt x="190" y="1419"/>
                    </a:lnTo>
                    <a:lnTo>
                      <a:pt x="191" y="1419"/>
                    </a:lnTo>
                    <a:lnTo>
                      <a:pt x="194" y="1419"/>
                    </a:lnTo>
                    <a:lnTo>
                      <a:pt x="195" y="1419"/>
                    </a:lnTo>
                    <a:lnTo>
                      <a:pt x="198" y="1421"/>
                    </a:lnTo>
                    <a:lnTo>
                      <a:pt x="199" y="1422"/>
                    </a:lnTo>
                    <a:lnTo>
                      <a:pt x="200" y="1423"/>
                    </a:lnTo>
                    <a:lnTo>
                      <a:pt x="200" y="1426"/>
                    </a:lnTo>
                    <a:lnTo>
                      <a:pt x="202" y="1427"/>
                    </a:lnTo>
                    <a:lnTo>
                      <a:pt x="202" y="1430"/>
                    </a:lnTo>
                    <a:lnTo>
                      <a:pt x="202" y="1431"/>
                    </a:lnTo>
                    <a:lnTo>
                      <a:pt x="200" y="1434"/>
                    </a:lnTo>
                    <a:lnTo>
                      <a:pt x="200" y="1435"/>
                    </a:lnTo>
                    <a:lnTo>
                      <a:pt x="199" y="1437"/>
                    </a:lnTo>
                    <a:lnTo>
                      <a:pt x="196" y="1438"/>
                    </a:lnTo>
                    <a:lnTo>
                      <a:pt x="179" y="1450"/>
                    </a:lnTo>
                    <a:lnTo>
                      <a:pt x="177" y="1450"/>
                    </a:lnTo>
                    <a:lnTo>
                      <a:pt x="175" y="1451"/>
                    </a:lnTo>
                    <a:lnTo>
                      <a:pt x="173" y="1451"/>
                    </a:lnTo>
                    <a:lnTo>
                      <a:pt x="171" y="1451"/>
                    </a:lnTo>
                    <a:lnTo>
                      <a:pt x="169" y="1450"/>
                    </a:lnTo>
                    <a:lnTo>
                      <a:pt x="167" y="1450"/>
                    </a:lnTo>
                    <a:lnTo>
                      <a:pt x="166" y="1448"/>
                    </a:lnTo>
                    <a:lnTo>
                      <a:pt x="165" y="1446"/>
                    </a:lnTo>
                    <a:lnTo>
                      <a:pt x="163" y="1444"/>
                    </a:lnTo>
                    <a:lnTo>
                      <a:pt x="163" y="1442"/>
                    </a:lnTo>
                    <a:lnTo>
                      <a:pt x="162" y="1440"/>
                    </a:lnTo>
                    <a:lnTo>
                      <a:pt x="163" y="1438"/>
                    </a:lnTo>
                    <a:lnTo>
                      <a:pt x="163" y="1437"/>
                    </a:lnTo>
                    <a:lnTo>
                      <a:pt x="165" y="1434"/>
                    </a:lnTo>
                    <a:lnTo>
                      <a:pt x="166" y="1433"/>
                    </a:lnTo>
                    <a:lnTo>
                      <a:pt x="167" y="1431"/>
                    </a:lnTo>
                    <a:close/>
                    <a:moveTo>
                      <a:pt x="222" y="1398"/>
                    </a:moveTo>
                    <a:lnTo>
                      <a:pt x="240" y="1386"/>
                    </a:lnTo>
                    <a:lnTo>
                      <a:pt x="242" y="1386"/>
                    </a:lnTo>
                    <a:lnTo>
                      <a:pt x="244" y="1385"/>
                    </a:lnTo>
                    <a:lnTo>
                      <a:pt x="246" y="1385"/>
                    </a:lnTo>
                    <a:lnTo>
                      <a:pt x="248" y="1385"/>
                    </a:lnTo>
                    <a:lnTo>
                      <a:pt x="250" y="1386"/>
                    </a:lnTo>
                    <a:lnTo>
                      <a:pt x="251" y="1386"/>
                    </a:lnTo>
                    <a:lnTo>
                      <a:pt x="254" y="1387"/>
                    </a:lnTo>
                    <a:lnTo>
                      <a:pt x="255" y="1390"/>
                    </a:lnTo>
                    <a:lnTo>
                      <a:pt x="255" y="1391"/>
                    </a:lnTo>
                    <a:lnTo>
                      <a:pt x="256" y="1394"/>
                    </a:lnTo>
                    <a:lnTo>
                      <a:pt x="256" y="1395"/>
                    </a:lnTo>
                    <a:lnTo>
                      <a:pt x="256" y="1398"/>
                    </a:lnTo>
                    <a:lnTo>
                      <a:pt x="255" y="1399"/>
                    </a:lnTo>
                    <a:lnTo>
                      <a:pt x="254" y="1402"/>
                    </a:lnTo>
                    <a:lnTo>
                      <a:pt x="252" y="1403"/>
                    </a:lnTo>
                    <a:lnTo>
                      <a:pt x="251" y="1405"/>
                    </a:lnTo>
                    <a:lnTo>
                      <a:pt x="232" y="1415"/>
                    </a:lnTo>
                    <a:lnTo>
                      <a:pt x="231" y="1417"/>
                    </a:lnTo>
                    <a:lnTo>
                      <a:pt x="228" y="1417"/>
                    </a:lnTo>
                    <a:lnTo>
                      <a:pt x="227" y="1418"/>
                    </a:lnTo>
                    <a:lnTo>
                      <a:pt x="224" y="1417"/>
                    </a:lnTo>
                    <a:lnTo>
                      <a:pt x="223" y="1417"/>
                    </a:lnTo>
                    <a:lnTo>
                      <a:pt x="222" y="1415"/>
                    </a:lnTo>
                    <a:lnTo>
                      <a:pt x="219" y="1414"/>
                    </a:lnTo>
                    <a:lnTo>
                      <a:pt x="218" y="1413"/>
                    </a:lnTo>
                    <a:lnTo>
                      <a:pt x="218" y="1410"/>
                    </a:lnTo>
                    <a:lnTo>
                      <a:pt x="216" y="1409"/>
                    </a:lnTo>
                    <a:lnTo>
                      <a:pt x="216" y="1406"/>
                    </a:lnTo>
                    <a:lnTo>
                      <a:pt x="216" y="1405"/>
                    </a:lnTo>
                    <a:lnTo>
                      <a:pt x="218" y="1402"/>
                    </a:lnTo>
                    <a:lnTo>
                      <a:pt x="219" y="1401"/>
                    </a:lnTo>
                    <a:lnTo>
                      <a:pt x="220" y="1399"/>
                    </a:lnTo>
                    <a:lnTo>
                      <a:pt x="222" y="1398"/>
                    </a:lnTo>
                    <a:close/>
                    <a:moveTo>
                      <a:pt x="276" y="1363"/>
                    </a:moveTo>
                    <a:lnTo>
                      <a:pt x="293" y="1353"/>
                    </a:lnTo>
                    <a:lnTo>
                      <a:pt x="296" y="1352"/>
                    </a:lnTo>
                    <a:lnTo>
                      <a:pt x="297" y="1352"/>
                    </a:lnTo>
                    <a:lnTo>
                      <a:pt x="300" y="1352"/>
                    </a:lnTo>
                    <a:lnTo>
                      <a:pt x="301" y="1352"/>
                    </a:lnTo>
                    <a:lnTo>
                      <a:pt x="304" y="1352"/>
                    </a:lnTo>
                    <a:lnTo>
                      <a:pt x="305" y="1353"/>
                    </a:lnTo>
                    <a:lnTo>
                      <a:pt x="307" y="1354"/>
                    </a:lnTo>
                    <a:lnTo>
                      <a:pt x="308" y="1357"/>
                    </a:lnTo>
                    <a:lnTo>
                      <a:pt x="309" y="1358"/>
                    </a:lnTo>
                    <a:lnTo>
                      <a:pt x="309" y="1359"/>
                    </a:lnTo>
                    <a:lnTo>
                      <a:pt x="309" y="1362"/>
                    </a:lnTo>
                    <a:lnTo>
                      <a:pt x="309" y="1363"/>
                    </a:lnTo>
                    <a:lnTo>
                      <a:pt x="309" y="1366"/>
                    </a:lnTo>
                    <a:lnTo>
                      <a:pt x="308" y="1367"/>
                    </a:lnTo>
                    <a:lnTo>
                      <a:pt x="307" y="1369"/>
                    </a:lnTo>
                    <a:lnTo>
                      <a:pt x="305" y="1371"/>
                    </a:lnTo>
                    <a:lnTo>
                      <a:pt x="287" y="1382"/>
                    </a:lnTo>
                    <a:lnTo>
                      <a:pt x="285" y="1383"/>
                    </a:lnTo>
                    <a:lnTo>
                      <a:pt x="283" y="1383"/>
                    </a:lnTo>
                    <a:lnTo>
                      <a:pt x="281" y="1383"/>
                    </a:lnTo>
                    <a:lnTo>
                      <a:pt x="279" y="1383"/>
                    </a:lnTo>
                    <a:lnTo>
                      <a:pt x="277" y="1382"/>
                    </a:lnTo>
                    <a:lnTo>
                      <a:pt x="275" y="1382"/>
                    </a:lnTo>
                    <a:lnTo>
                      <a:pt x="273" y="1381"/>
                    </a:lnTo>
                    <a:lnTo>
                      <a:pt x="272" y="1378"/>
                    </a:lnTo>
                    <a:lnTo>
                      <a:pt x="271" y="1377"/>
                    </a:lnTo>
                    <a:lnTo>
                      <a:pt x="271" y="1374"/>
                    </a:lnTo>
                    <a:lnTo>
                      <a:pt x="271" y="1373"/>
                    </a:lnTo>
                    <a:lnTo>
                      <a:pt x="271" y="1370"/>
                    </a:lnTo>
                    <a:lnTo>
                      <a:pt x="271" y="1369"/>
                    </a:lnTo>
                    <a:lnTo>
                      <a:pt x="272" y="1367"/>
                    </a:lnTo>
                    <a:lnTo>
                      <a:pt x="273" y="1365"/>
                    </a:lnTo>
                    <a:lnTo>
                      <a:pt x="276" y="1363"/>
                    </a:lnTo>
                    <a:close/>
                    <a:moveTo>
                      <a:pt x="329" y="1330"/>
                    </a:moveTo>
                    <a:lnTo>
                      <a:pt x="348" y="1320"/>
                    </a:lnTo>
                    <a:lnTo>
                      <a:pt x="349" y="1318"/>
                    </a:lnTo>
                    <a:lnTo>
                      <a:pt x="352" y="1317"/>
                    </a:lnTo>
                    <a:lnTo>
                      <a:pt x="353" y="1317"/>
                    </a:lnTo>
                    <a:lnTo>
                      <a:pt x="356" y="1317"/>
                    </a:lnTo>
                    <a:lnTo>
                      <a:pt x="357" y="1318"/>
                    </a:lnTo>
                    <a:lnTo>
                      <a:pt x="360" y="1320"/>
                    </a:lnTo>
                    <a:lnTo>
                      <a:pt x="361" y="1321"/>
                    </a:lnTo>
                    <a:lnTo>
                      <a:pt x="362" y="1322"/>
                    </a:lnTo>
                    <a:lnTo>
                      <a:pt x="364" y="1324"/>
                    </a:lnTo>
                    <a:lnTo>
                      <a:pt x="364" y="1326"/>
                    </a:lnTo>
                    <a:lnTo>
                      <a:pt x="364" y="1329"/>
                    </a:lnTo>
                    <a:lnTo>
                      <a:pt x="364" y="1330"/>
                    </a:lnTo>
                    <a:lnTo>
                      <a:pt x="362" y="1333"/>
                    </a:lnTo>
                    <a:lnTo>
                      <a:pt x="362" y="1334"/>
                    </a:lnTo>
                    <a:lnTo>
                      <a:pt x="361" y="1336"/>
                    </a:lnTo>
                    <a:lnTo>
                      <a:pt x="358" y="1337"/>
                    </a:lnTo>
                    <a:lnTo>
                      <a:pt x="341" y="1349"/>
                    </a:lnTo>
                    <a:lnTo>
                      <a:pt x="339" y="1349"/>
                    </a:lnTo>
                    <a:lnTo>
                      <a:pt x="337" y="1350"/>
                    </a:lnTo>
                    <a:lnTo>
                      <a:pt x="335" y="1350"/>
                    </a:lnTo>
                    <a:lnTo>
                      <a:pt x="333" y="1350"/>
                    </a:lnTo>
                    <a:lnTo>
                      <a:pt x="331" y="1349"/>
                    </a:lnTo>
                    <a:lnTo>
                      <a:pt x="329" y="1348"/>
                    </a:lnTo>
                    <a:lnTo>
                      <a:pt x="328" y="1346"/>
                    </a:lnTo>
                    <a:lnTo>
                      <a:pt x="327" y="1345"/>
                    </a:lnTo>
                    <a:lnTo>
                      <a:pt x="325" y="1344"/>
                    </a:lnTo>
                    <a:lnTo>
                      <a:pt x="325" y="1341"/>
                    </a:lnTo>
                    <a:lnTo>
                      <a:pt x="325" y="1338"/>
                    </a:lnTo>
                    <a:lnTo>
                      <a:pt x="325" y="1337"/>
                    </a:lnTo>
                    <a:lnTo>
                      <a:pt x="325" y="1336"/>
                    </a:lnTo>
                    <a:lnTo>
                      <a:pt x="327" y="1333"/>
                    </a:lnTo>
                    <a:lnTo>
                      <a:pt x="328" y="1332"/>
                    </a:lnTo>
                    <a:lnTo>
                      <a:pt x="329" y="1330"/>
                    </a:lnTo>
                    <a:close/>
                    <a:moveTo>
                      <a:pt x="384" y="1297"/>
                    </a:moveTo>
                    <a:lnTo>
                      <a:pt x="402" y="1285"/>
                    </a:lnTo>
                    <a:lnTo>
                      <a:pt x="404" y="1284"/>
                    </a:lnTo>
                    <a:lnTo>
                      <a:pt x="406" y="1284"/>
                    </a:lnTo>
                    <a:lnTo>
                      <a:pt x="408" y="1284"/>
                    </a:lnTo>
                    <a:lnTo>
                      <a:pt x="410" y="1284"/>
                    </a:lnTo>
                    <a:lnTo>
                      <a:pt x="412" y="1284"/>
                    </a:lnTo>
                    <a:lnTo>
                      <a:pt x="413" y="1285"/>
                    </a:lnTo>
                    <a:lnTo>
                      <a:pt x="416" y="1286"/>
                    </a:lnTo>
                    <a:lnTo>
                      <a:pt x="417" y="1289"/>
                    </a:lnTo>
                    <a:lnTo>
                      <a:pt x="417" y="1290"/>
                    </a:lnTo>
                    <a:lnTo>
                      <a:pt x="418" y="1293"/>
                    </a:lnTo>
                    <a:lnTo>
                      <a:pt x="418" y="1294"/>
                    </a:lnTo>
                    <a:lnTo>
                      <a:pt x="418" y="1297"/>
                    </a:lnTo>
                    <a:lnTo>
                      <a:pt x="417" y="1298"/>
                    </a:lnTo>
                    <a:lnTo>
                      <a:pt x="416" y="1300"/>
                    </a:lnTo>
                    <a:lnTo>
                      <a:pt x="414" y="1302"/>
                    </a:lnTo>
                    <a:lnTo>
                      <a:pt x="413" y="1304"/>
                    </a:lnTo>
                    <a:lnTo>
                      <a:pt x="396" y="1314"/>
                    </a:lnTo>
                    <a:lnTo>
                      <a:pt x="393" y="1316"/>
                    </a:lnTo>
                    <a:lnTo>
                      <a:pt x="392" y="1316"/>
                    </a:lnTo>
                    <a:lnTo>
                      <a:pt x="389" y="1316"/>
                    </a:lnTo>
                    <a:lnTo>
                      <a:pt x="386" y="1316"/>
                    </a:lnTo>
                    <a:lnTo>
                      <a:pt x="385" y="1316"/>
                    </a:lnTo>
                    <a:lnTo>
                      <a:pt x="384" y="1314"/>
                    </a:lnTo>
                    <a:lnTo>
                      <a:pt x="381" y="1313"/>
                    </a:lnTo>
                    <a:lnTo>
                      <a:pt x="381" y="1312"/>
                    </a:lnTo>
                    <a:lnTo>
                      <a:pt x="380" y="1309"/>
                    </a:lnTo>
                    <a:lnTo>
                      <a:pt x="378" y="1308"/>
                    </a:lnTo>
                    <a:lnTo>
                      <a:pt x="378" y="1305"/>
                    </a:lnTo>
                    <a:lnTo>
                      <a:pt x="378" y="1302"/>
                    </a:lnTo>
                    <a:lnTo>
                      <a:pt x="380" y="1301"/>
                    </a:lnTo>
                    <a:lnTo>
                      <a:pt x="381" y="1300"/>
                    </a:lnTo>
                    <a:lnTo>
                      <a:pt x="382" y="1297"/>
                    </a:lnTo>
                    <a:lnTo>
                      <a:pt x="384" y="1297"/>
                    </a:lnTo>
                    <a:close/>
                    <a:moveTo>
                      <a:pt x="438" y="1263"/>
                    </a:moveTo>
                    <a:lnTo>
                      <a:pt x="455" y="1252"/>
                    </a:lnTo>
                    <a:lnTo>
                      <a:pt x="458" y="1251"/>
                    </a:lnTo>
                    <a:lnTo>
                      <a:pt x="459" y="1249"/>
                    </a:lnTo>
                    <a:lnTo>
                      <a:pt x="462" y="1249"/>
                    </a:lnTo>
                    <a:lnTo>
                      <a:pt x="463" y="1251"/>
                    </a:lnTo>
                    <a:lnTo>
                      <a:pt x="466" y="1251"/>
                    </a:lnTo>
                    <a:lnTo>
                      <a:pt x="467" y="1252"/>
                    </a:lnTo>
                    <a:lnTo>
                      <a:pt x="469" y="1253"/>
                    </a:lnTo>
                    <a:lnTo>
                      <a:pt x="470" y="1255"/>
                    </a:lnTo>
                    <a:lnTo>
                      <a:pt x="471" y="1256"/>
                    </a:lnTo>
                    <a:lnTo>
                      <a:pt x="471" y="1259"/>
                    </a:lnTo>
                    <a:lnTo>
                      <a:pt x="473" y="1261"/>
                    </a:lnTo>
                    <a:lnTo>
                      <a:pt x="471" y="1263"/>
                    </a:lnTo>
                    <a:lnTo>
                      <a:pt x="471" y="1265"/>
                    </a:lnTo>
                    <a:lnTo>
                      <a:pt x="470" y="1267"/>
                    </a:lnTo>
                    <a:lnTo>
                      <a:pt x="469" y="1268"/>
                    </a:lnTo>
                    <a:lnTo>
                      <a:pt x="467" y="1269"/>
                    </a:lnTo>
                    <a:lnTo>
                      <a:pt x="449" y="1281"/>
                    </a:lnTo>
                    <a:lnTo>
                      <a:pt x="447" y="1281"/>
                    </a:lnTo>
                    <a:lnTo>
                      <a:pt x="445" y="1282"/>
                    </a:lnTo>
                    <a:lnTo>
                      <a:pt x="443" y="1282"/>
                    </a:lnTo>
                    <a:lnTo>
                      <a:pt x="441" y="1282"/>
                    </a:lnTo>
                    <a:lnTo>
                      <a:pt x="439" y="1281"/>
                    </a:lnTo>
                    <a:lnTo>
                      <a:pt x="437" y="1280"/>
                    </a:lnTo>
                    <a:lnTo>
                      <a:pt x="435" y="1278"/>
                    </a:lnTo>
                    <a:lnTo>
                      <a:pt x="434" y="1277"/>
                    </a:lnTo>
                    <a:lnTo>
                      <a:pt x="434" y="1276"/>
                    </a:lnTo>
                    <a:lnTo>
                      <a:pt x="433" y="1273"/>
                    </a:lnTo>
                    <a:lnTo>
                      <a:pt x="433" y="1271"/>
                    </a:lnTo>
                    <a:lnTo>
                      <a:pt x="433" y="1269"/>
                    </a:lnTo>
                    <a:lnTo>
                      <a:pt x="434" y="1268"/>
                    </a:lnTo>
                    <a:lnTo>
                      <a:pt x="434" y="1265"/>
                    </a:lnTo>
                    <a:lnTo>
                      <a:pt x="435" y="1264"/>
                    </a:lnTo>
                    <a:lnTo>
                      <a:pt x="438" y="1263"/>
                    </a:lnTo>
                    <a:close/>
                    <a:moveTo>
                      <a:pt x="493" y="1229"/>
                    </a:moveTo>
                    <a:lnTo>
                      <a:pt x="510" y="1217"/>
                    </a:lnTo>
                    <a:lnTo>
                      <a:pt x="511" y="1216"/>
                    </a:lnTo>
                    <a:lnTo>
                      <a:pt x="514" y="1216"/>
                    </a:lnTo>
                    <a:lnTo>
                      <a:pt x="516" y="1216"/>
                    </a:lnTo>
                    <a:lnTo>
                      <a:pt x="518" y="1216"/>
                    </a:lnTo>
                    <a:lnTo>
                      <a:pt x="520" y="1217"/>
                    </a:lnTo>
                    <a:lnTo>
                      <a:pt x="522" y="1217"/>
                    </a:lnTo>
                    <a:lnTo>
                      <a:pt x="523" y="1219"/>
                    </a:lnTo>
                    <a:lnTo>
                      <a:pt x="524" y="1221"/>
                    </a:lnTo>
                    <a:lnTo>
                      <a:pt x="526" y="1223"/>
                    </a:lnTo>
                    <a:lnTo>
                      <a:pt x="526" y="1225"/>
                    </a:lnTo>
                    <a:lnTo>
                      <a:pt x="526" y="1227"/>
                    </a:lnTo>
                    <a:lnTo>
                      <a:pt x="526" y="1229"/>
                    </a:lnTo>
                    <a:lnTo>
                      <a:pt x="526" y="1231"/>
                    </a:lnTo>
                    <a:lnTo>
                      <a:pt x="524" y="1233"/>
                    </a:lnTo>
                    <a:lnTo>
                      <a:pt x="523" y="1235"/>
                    </a:lnTo>
                    <a:lnTo>
                      <a:pt x="522" y="1236"/>
                    </a:lnTo>
                    <a:lnTo>
                      <a:pt x="503" y="1247"/>
                    </a:lnTo>
                    <a:lnTo>
                      <a:pt x="502" y="1248"/>
                    </a:lnTo>
                    <a:lnTo>
                      <a:pt x="499" y="1248"/>
                    </a:lnTo>
                    <a:lnTo>
                      <a:pt x="497" y="1248"/>
                    </a:lnTo>
                    <a:lnTo>
                      <a:pt x="495" y="1248"/>
                    </a:lnTo>
                    <a:lnTo>
                      <a:pt x="493" y="1248"/>
                    </a:lnTo>
                    <a:lnTo>
                      <a:pt x="491" y="1247"/>
                    </a:lnTo>
                    <a:lnTo>
                      <a:pt x="490" y="1245"/>
                    </a:lnTo>
                    <a:lnTo>
                      <a:pt x="489" y="1244"/>
                    </a:lnTo>
                    <a:lnTo>
                      <a:pt x="487" y="1241"/>
                    </a:lnTo>
                    <a:lnTo>
                      <a:pt x="487" y="1240"/>
                    </a:lnTo>
                    <a:lnTo>
                      <a:pt x="487" y="1237"/>
                    </a:lnTo>
                    <a:lnTo>
                      <a:pt x="487" y="1236"/>
                    </a:lnTo>
                    <a:lnTo>
                      <a:pt x="487" y="1233"/>
                    </a:lnTo>
                    <a:lnTo>
                      <a:pt x="489" y="1232"/>
                    </a:lnTo>
                    <a:lnTo>
                      <a:pt x="490" y="1231"/>
                    </a:lnTo>
                    <a:lnTo>
                      <a:pt x="493" y="1229"/>
                    </a:lnTo>
                    <a:close/>
                    <a:moveTo>
                      <a:pt x="546" y="1195"/>
                    </a:moveTo>
                    <a:lnTo>
                      <a:pt x="564" y="1184"/>
                    </a:lnTo>
                    <a:lnTo>
                      <a:pt x="566" y="1183"/>
                    </a:lnTo>
                    <a:lnTo>
                      <a:pt x="568" y="1183"/>
                    </a:lnTo>
                    <a:lnTo>
                      <a:pt x="570" y="1182"/>
                    </a:lnTo>
                    <a:lnTo>
                      <a:pt x="572" y="1183"/>
                    </a:lnTo>
                    <a:lnTo>
                      <a:pt x="574" y="1183"/>
                    </a:lnTo>
                    <a:lnTo>
                      <a:pt x="576" y="1184"/>
                    </a:lnTo>
                    <a:lnTo>
                      <a:pt x="578" y="1186"/>
                    </a:lnTo>
                    <a:lnTo>
                      <a:pt x="579" y="1187"/>
                    </a:lnTo>
                    <a:lnTo>
                      <a:pt x="579" y="1190"/>
                    </a:lnTo>
                    <a:lnTo>
                      <a:pt x="580" y="1191"/>
                    </a:lnTo>
                    <a:lnTo>
                      <a:pt x="580" y="1194"/>
                    </a:lnTo>
                    <a:lnTo>
                      <a:pt x="580" y="1195"/>
                    </a:lnTo>
                    <a:lnTo>
                      <a:pt x="579" y="1197"/>
                    </a:lnTo>
                    <a:lnTo>
                      <a:pt x="579" y="1199"/>
                    </a:lnTo>
                    <a:lnTo>
                      <a:pt x="578" y="1200"/>
                    </a:lnTo>
                    <a:lnTo>
                      <a:pt x="575" y="1201"/>
                    </a:lnTo>
                    <a:lnTo>
                      <a:pt x="558" y="1213"/>
                    </a:lnTo>
                    <a:lnTo>
                      <a:pt x="555" y="1213"/>
                    </a:lnTo>
                    <a:lnTo>
                      <a:pt x="554" y="1215"/>
                    </a:lnTo>
                    <a:lnTo>
                      <a:pt x="551" y="1215"/>
                    </a:lnTo>
                    <a:lnTo>
                      <a:pt x="550" y="1215"/>
                    </a:lnTo>
                    <a:lnTo>
                      <a:pt x="547" y="1213"/>
                    </a:lnTo>
                    <a:lnTo>
                      <a:pt x="546" y="1213"/>
                    </a:lnTo>
                    <a:lnTo>
                      <a:pt x="544" y="1212"/>
                    </a:lnTo>
                    <a:lnTo>
                      <a:pt x="543" y="1209"/>
                    </a:lnTo>
                    <a:lnTo>
                      <a:pt x="542" y="1208"/>
                    </a:lnTo>
                    <a:lnTo>
                      <a:pt x="540" y="1205"/>
                    </a:lnTo>
                    <a:lnTo>
                      <a:pt x="540" y="1204"/>
                    </a:lnTo>
                    <a:lnTo>
                      <a:pt x="542" y="1201"/>
                    </a:lnTo>
                    <a:lnTo>
                      <a:pt x="542" y="1200"/>
                    </a:lnTo>
                    <a:lnTo>
                      <a:pt x="543" y="1197"/>
                    </a:lnTo>
                    <a:lnTo>
                      <a:pt x="544" y="1196"/>
                    </a:lnTo>
                    <a:lnTo>
                      <a:pt x="546" y="1195"/>
                    </a:lnTo>
                    <a:close/>
                    <a:moveTo>
                      <a:pt x="600" y="1162"/>
                    </a:moveTo>
                    <a:lnTo>
                      <a:pt x="619" y="1150"/>
                    </a:lnTo>
                    <a:lnTo>
                      <a:pt x="620" y="1150"/>
                    </a:lnTo>
                    <a:lnTo>
                      <a:pt x="621" y="1148"/>
                    </a:lnTo>
                    <a:lnTo>
                      <a:pt x="624" y="1148"/>
                    </a:lnTo>
                    <a:lnTo>
                      <a:pt x="625" y="1148"/>
                    </a:lnTo>
                    <a:lnTo>
                      <a:pt x="628" y="1150"/>
                    </a:lnTo>
                    <a:lnTo>
                      <a:pt x="629" y="1150"/>
                    </a:lnTo>
                    <a:lnTo>
                      <a:pt x="631" y="1151"/>
                    </a:lnTo>
                    <a:lnTo>
                      <a:pt x="633" y="1154"/>
                    </a:lnTo>
                    <a:lnTo>
                      <a:pt x="633" y="1155"/>
                    </a:lnTo>
                    <a:lnTo>
                      <a:pt x="635" y="1158"/>
                    </a:lnTo>
                    <a:lnTo>
                      <a:pt x="635" y="1159"/>
                    </a:lnTo>
                    <a:lnTo>
                      <a:pt x="633" y="1162"/>
                    </a:lnTo>
                    <a:lnTo>
                      <a:pt x="633" y="1163"/>
                    </a:lnTo>
                    <a:lnTo>
                      <a:pt x="632" y="1166"/>
                    </a:lnTo>
                    <a:lnTo>
                      <a:pt x="631" y="1167"/>
                    </a:lnTo>
                    <a:lnTo>
                      <a:pt x="629" y="1168"/>
                    </a:lnTo>
                    <a:lnTo>
                      <a:pt x="611" y="1179"/>
                    </a:lnTo>
                    <a:lnTo>
                      <a:pt x="609" y="1180"/>
                    </a:lnTo>
                    <a:lnTo>
                      <a:pt x="607" y="1180"/>
                    </a:lnTo>
                    <a:lnTo>
                      <a:pt x="605" y="1180"/>
                    </a:lnTo>
                    <a:lnTo>
                      <a:pt x="603" y="1180"/>
                    </a:lnTo>
                    <a:lnTo>
                      <a:pt x="601" y="1180"/>
                    </a:lnTo>
                    <a:lnTo>
                      <a:pt x="599" y="1179"/>
                    </a:lnTo>
                    <a:lnTo>
                      <a:pt x="597" y="1178"/>
                    </a:lnTo>
                    <a:lnTo>
                      <a:pt x="596" y="1176"/>
                    </a:lnTo>
                    <a:lnTo>
                      <a:pt x="596" y="1174"/>
                    </a:lnTo>
                    <a:lnTo>
                      <a:pt x="595" y="1172"/>
                    </a:lnTo>
                    <a:lnTo>
                      <a:pt x="595" y="1170"/>
                    </a:lnTo>
                    <a:lnTo>
                      <a:pt x="595" y="1168"/>
                    </a:lnTo>
                    <a:lnTo>
                      <a:pt x="596" y="1166"/>
                    </a:lnTo>
                    <a:lnTo>
                      <a:pt x="596" y="1164"/>
                    </a:lnTo>
                    <a:lnTo>
                      <a:pt x="597" y="1163"/>
                    </a:lnTo>
                    <a:lnTo>
                      <a:pt x="600" y="1162"/>
                    </a:lnTo>
                    <a:close/>
                    <a:moveTo>
                      <a:pt x="655" y="1127"/>
                    </a:moveTo>
                    <a:lnTo>
                      <a:pt x="672" y="1116"/>
                    </a:lnTo>
                    <a:lnTo>
                      <a:pt x="673" y="1115"/>
                    </a:lnTo>
                    <a:lnTo>
                      <a:pt x="676" y="1115"/>
                    </a:lnTo>
                    <a:lnTo>
                      <a:pt x="678" y="1115"/>
                    </a:lnTo>
                    <a:lnTo>
                      <a:pt x="680" y="1115"/>
                    </a:lnTo>
                    <a:lnTo>
                      <a:pt x="682" y="1115"/>
                    </a:lnTo>
                    <a:lnTo>
                      <a:pt x="684" y="1116"/>
                    </a:lnTo>
                    <a:lnTo>
                      <a:pt x="685" y="1118"/>
                    </a:lnTo>
                    <a:lnTo>
                      <a:pt x="686" y="1119"/>
                    </a:lnTo>
                    <a:lnTo>
                      <a:pt x="688" y="1122"/>
                    </a:lnTo>
                    <a:lnTo>
                      <a:pt x="688" y="1123"/>
                    </a:lnTo>
                    <a:lnTo>
                      <a:pt x="688" y="1126"/>
                    </a:lnTo>
                    <a:lnTo>
                      <a:pt x="688" y="1127"/>
                    </a:lnTo>
                    <a:lnTo>
                      <a:pt x="688" y="1130"/>
                    </a:lnTo>
                    <a:lnTo>
                      <a:pt x="686" y="1131"/>
                    </a:lnTo>
                    <a:lnTo>
                      <a:pt x="685" y="1132"/>
                    </a:lnTo>
                    <a:lnTo>
                      <a:pt x="684" y="1134"/>
                    </a:lnTo>
                    <a:lnTo>
                      <a:pt x="665" y="1146"/>
                    </a:lnTo>
                    <a:lnTo>
                      <a:pt x="664" y="1147"/>
                    </a:lnTo>
                    <a:lnTo>
                      <a:pt x="661" y="1147"/>
                    </a:lnTo>
                    <a:lnTo>
                      <a:pt x="658" y="1147"/>
                    </a:lnTo>
                    <a:lnTo>
                      <a:pt x="657" y="1147"/>
                    </a:lnTo>
                    <a:lnTo>
                      <a:pt x="656" y="1146"/>
                    </a:lnTo>
                    <a:lnTo>
                      <a:pt x="653" y="1146"/>
                    </a:lnTo>
                    <a:lnTo>
                      <a:pt x="652" y="1144"/>
                    </a:lnTo>
                    <a:lnTo>
                      <a:pt x="651" y="1142"/>
                    </a:lnTo>
                    <a:lnTo>
                      <a:pt x="649" y="1140"/>
                    </a:lnTo>
                    <a:lnTo>
                      <a:pt x="649" y="1138"/>
                    </a:lnTo>
                    <a:lnTo>
                      <a:pt x="649" y="1136"/>
                    </a:lnTo>
                    <a:lnTo>
                      <a:pt x="649" y="1134"/>
                    </a:lnTo>
                    <a:lnTo>
                      <a:pt x="649" y="1132"/>
                    </a:lnTo>
                    <a:lnTo>
                      <a:pt x="651" y="1130"/>
                    </a:lnTo>
                    <a:lnTo>
                      <a:pt x="652" y="1128"/>
                    </a:lnTo>
                    <a:lnTo>
                      <a:pt x="655" y="1127"/>
                    </a:lnTo>
                    <a:close/>
                    <a:moveTo>
                      <a:pt x="708" y="1094"/>
                    </a:moveTo>
                    <a:lnTo>
                      <a:pt x="726" y="1082"/>
                    </a:lnTo>
                    <a:lnTo>
                      <a:pt x="728" y="1082"/>
                    </a:lnTo>
                    <a:lnTo>
                      <a:pt x="730" y="1081"/>
                    </a:lnTo>
                    <a:lnTo>
                      <a:pt x="732" y="1081"/>
                    </a:lnTo>
                    <a:lnTo>
                      <a:pt x="734" y="1081"/>
                    </a:lnTo>
                    <a:lnTo>
                      <a:pt x="736" y="1082"/>
                    </a:lnTo>
                    <a:lnTo>
                      <a:pt x="738" y="1083"/>
                    </a:lnTo>
                    <a:lnTo>
                      <a:pt x="739" y="1085"/>
                    </a:lnTo>
                    <a:lnTo>
                      <a:pt x="741" y="1086"/>
                    </a:lnTo>
                    <a:lnTo>
                      <a:pt x="742" y="1087"/>
                    </a:lnTo>
                    <a:lnTo>
                      <a:pt x="742" y="1090"/>
                    </a:lnTo>
                    <a:lnTo>
                      <a:pt x="742" y="1091"/>
                    </a:lnTo>
                    <a:lnTo>
                      <a:pt x="742" y="1094"/>
                    </a:lnTo>
                    <a:lnTo>
                      <a:pt x="741" y="1095"/>
                    </a:lnTo>
                    <a:lnTo>
                      <a:pt x="741" y="1098"/>
                    </a:lnTo>
                    <a:lnTo>
                      <a:pt x="739" y="1099"/>
                    </a:lnTo>
                    <a:lnTo>
                      <a:pt x="737" y="1101"/>
                    </a:lnTo>
                    <a:lnTo>
                      <a:pt x="720" y="1113"/>
                    </a:lnTo>
                    <a:lnTo>
                      <a:pt x="717" y="1113"/>
                    </a:lnTo>
                    <a:lnTo>
                      <a:pt x="716" y="1114"/>
                    </a:lnTo>
                    <a:lnTo>
                      <a:pt x="713" y="1114"/>
                    </a:lnTo>
                    <a:lnTo>
                      <a:pt x="712" y="1113"/>
                    </a:lnTo>
                    <a:lnTo>
                      <a:pt x="709" y="1113"/>
                    </a:lnTo>
                    <a:lnTo>
                      <a:pt x="708" y="1111"/>
                    </a:lnTo>
                    <a:lnTo>
                      <a:pt x="706" y="1110"/>
                    </a:lnTo>
                    <a:lnTo>
                      <a:pt x="705" y="1109"/>
                    </a:lnTo>
                    <a:lnTo>
                      <a:pt x="704" y="1106"/>
                    </a:lnTo>
                    <a:lnTo>
                      <a:pt x="704" y="1105"/>
                    </a:lnTo>
                    <a:lnTo>
                      <a:pt x="702" y="1102"/>
                    </a:lnTo>
                    <a:lnTo>
                      <a:pt x="704" y="1101"/>
                    </a:lnTo>
                    <a:lnTo>
                      <a:pt x="704" y="1098"/>
                    </a:lnTo>
                    <a:lnTo>
                      <a:pt x="705" y="1097"/>
                    </a:lnTo>
                    <a:lnTo>
                      <a:pt x="706" y="1095"/>
                    </a:lnTo>
                    <a:lnTo>
                      <a:pt x="708" y="1094"/>
                    </a:lnTo>
                    <a:close/>
                    <a:moveTo>
                      <a:pt x="762" y="1059"/>
                    </a:moveTo>
                    <a:lnTo>
                      <a:pt x="781" y="1049"/>
                    </a:lnTo>
                    <a:lnTo>
                      <a:pt x="782" y="1047"/>
                    </a:lnTo>
                    <a:lnTo>
                      <a:pt x="785" y="1047"/>
                    </a:lnTo>
                    <a:lnTo>
                      <a:pt x="786" y="1047"/>
                    </a:lnTo>
                    <a:lnTo>
                      <a:pt x="789" y="1047"/>
                    </a:lnTo>
                    <a:lnTo>
                      <a:pt x="790" y="1047"/>
                    </a:lnTo>
                    <a:lnTo>
                      <a:pt x="791" y="1049"/>
                    </a:lnTo>
                    <a:lnTo>
                      <a:pt x="794" y="1050"/>
                    </a:lnTo>
                    <a:lnTo>
                      <a:pt x="795" y="1053"/>
                    </a:lnTo>
                    <a:lnTo>
                      <a:pt x="795" y="1054"/>
                    </a:lnTo>
                    <a:lnTo>
                      <a:pt x="797" y="1055"/>
                    </a:lnTo>
                    <a:lnTo>
                      <a:pt x="797" y="1058"/>
                    </a:lnTo>
                    <a:lnTo>
                      <a:pt x="797" y="1059"/>
                    </a:lnTo>
                    <a:lnTo>
                      <a:pt x="795" y="1062"/>
                    </a:lnTo>
                    <a:lnTo>
                      <a:pt x="794" y="1063"/>
                    </a:lnTo>
                    <a:lnTo>
                      <a:pt x="793" y="1065"/>
                    </a:lnTo>
                    <a:lnTo>
                      <a:pt x="791" y="1067"/>
                    </a:lnTo>
                    <a:lnTo>
                      <a:pt x="774" y="1078"/>
                    </a:lnTo>
                    <a:lnTo>
                      <a:pt x="771" y="1079"/>
                    </a:lnTo>
                    <a:lnTo>
                      <a:pt x="770" y="1079"/>
                    </a:lnTo>
                    <a:lnTo>
                      <a:pt x="767" y="1079"/>
                    </a:lnTo>
                    <a:lnTo>
                      <a:pt x="765" y="1079"/>
                    </a:lnTo>
                    <a:lnTo>
                      <a:pt x="763" y="1079"/>
                    </a:lnTo>
                    <a:lnTo>
                      <a:pt x="762" y="1078"/>
                    </a:lnTo>
                    <a:lnTo>
                      <a:pt x="759" y="1077"/>
                    </a:lnTo>
                    <a:lnTo>
                      <a:pt x="759" y="1075"/>
                    </a:lnTo>
                    <a:lnTo>
                      <a:pt x="758" y="1073"/>
                    </a:lnTo>
                    <a:lnTo>
                      <a:pt x="757" y="1071"/>
                    </a:lnTo>
                    <a:lnTo>
                      <a:pt x="757" y="1069"/>
                    </a:lnTo>
                    <a:lnTo>
                      <a:pt x="757" y="1066"/>
                    </a:lnTo>
                    <a:lnTo>
                      <a:pt x="758" y="1065"/>
                    </a:lnTo>
                    <a:lnTo>
                      <a:pt x="759" y="1063"/>
                    </a:lnTo>
                    <a:lnTo>
                      <a:pt x="761" y="1061"/>
                    </a:lnTo>
                    <a:lnTo>
                      <a:pt x="762" y="1059"/>
                    </a:lnTo>
                    <a:close/>
                    <a:moveTo>
                      <a:pt x="816" y="1026"/>
                    </a:moveTo>
                    <a:lnTo>
                      <a:pt x="834" y="1016"/>
                    </a:lnTo>
                    <a:lnTo>
                      <a:pt x="836" y="1014"/>
                    </a:lnTo>
                    <a:lnTo>
                      <a:pt x="838" y="1013"/>
                    </a:lnTo>
                    <a:lnTo>
                      <a:pt x="840" y="1013"/>
                    </a:lnTo>
                    <a:lnTo>
                      <a:pt x="842" y="1013"/>
                    </a:lnTo>
                    <a:lnTo>
                      <a:pt x="844" y="1014"/>
                    </a:lnTo>
                    <a:lnTo>
                      <a:pt x="846" y="1016"/>
                    </a:lnTo>
                    <a:lnTo>
                      <a:pt x="847" y="1017"/>
                    </a:lnTo>
                    <a:lnTo>
                      <a:pt x="848" y="1018"/>
                    </a:lnTo>
                    <a:lnTo>
                      <a:pt x="850" y="1020"/>
                    </a:lnTo>
                    <a:lnTo>
                      <a:pt x="850" y="1022"/>
                    </a:lnTo>
                    <a:lnTo>
                      <a:pt x="850" y="1025"/>
                    </a:lnTo>
                    <a:lnTo>
                      <a:pt x="850" y="1026"/>
                    </a:lnTo>
                    <a:lnTo>
                      <a:pt x="850" y="1029"/>
                    </a:lnTo>
                    <a:lnTo>
                      <a:pt x="848" y="1030"/>
                    </a:lnTo>
                    <a:lnTo>
                      <a:pt x="847" y="1032"/>
                    </a:lnTo>
                    <a:lnTo>
                      <a:pt x="846" y="1033"/>
                    </a:lnTo>
                    <a:lnTo>
                      <a:pt x="827" y="1045"/>
                    </a:lnTo>
                    <a:lnTo>
                      <a:pt x="826" y="1045"/>
                    </a:lnTo>
                    <a:lnTo>
                      <a:pt x="823" y="1046"/>
                    </a:lnTo>
                    <a:lnTo>
                      <a:pt x="822" y="1046"/>
                    </a:lnTo>
                    <a:lnTo>
                      <a:pt x="819" y="1046"/>
                    </a:lnTo>
                    <a:lnTo>
                      <a:pt x="818" y="1045"/>
                    </a:lnTo>
                    <a:lnTo>
                      <a:pt x="815" y="1043"/>
                    </a:lnTo>
                    <a:lnTo>
                      <a:pt x="814" y="1042"/>
                    </a:lnTo>
                    <a:lnTo>
                      <a:pt x="813" y="1041"/>
                    </a:lnTo>
                    <a:lnTo>
                      <a:pt x="811" y="1039"/>
                    </a:lnTo>
                    <a:lnTo>
                      <a:pt x="811" y="1037"/>
                    </a:lnTo>
                    <a:lnTo>
                      <a:pt x="811" y="1034"/>
                    </a:lnTo>
                    <a:lnTo>
                      <a:pt x="811" y="1033"/>
                    </a:lnTo>
                    <a:lnTo>
                      <a:pt x="813" y="1032"/>
                    </a:lnTo>
                    <a:lnTo>
                      <a:pt x="813" y="1029"/>
                    </a:lnTo>
                    <a:lnTo>
                      <a:pt x="814" y="1028"/>
                    </a:lnTo>
                    <a:lnTo>
                      <a:pt x="816" y="1026"/>
                    </a:lnTo>
                    <a:close/>
                    <a:moveTo>
                      <a:pt x="870" y="993"/>
                    </a:moveTo>
                    <a:lnTo>
                      <a:pt x="888" y="981"/>
                    </a:lnTo>
                    <a:lnTo>
                      <a:pt x="890" y="980"/>
                    </a:lnTo>
                    <a:lnTo>
                      <a:pt x="892" y="980"/>
                    </a:lnTo>
                    <a:lnTo>
                      <a:pt x="893" y="980"/>
                    </a:lnTo>
                    <a:lnTo>
                      <a:pt x="896" y="980"/>
                    </a:lnTo>
                    <a:lnTo>
                      <a:pt x="897" y="980"/>
                    </a:lnTo>
                    <a:lnTo>
                      <a:pt x="900" y="981"/>
                    </a:lnTo>
                    <a:lnTo>
                      <a:pt x="901" y="982"/>
                    </a:lnTo>
                    <a:lnTo>
                      <a:pt x="903" y="985"/>
                    </a:lnTo>
                    <a:lnTo>
                      <a:pt x="904" y="986"/>
                    </a:lnTo>
                    <a:lnTo>
                      <a:pt x="904" y="989"/>
                    </a:lnTo>
                    <a:lnTo>
                      <a:pt x="904" y="990"/>
                    </a:lnTo>
                    <a:lnTo>
                      <a:pt x="904" y="993"/>
                    </a:lnTo>
                    <a:lnTo>
                      <a:pt x="904" y="994"/>
                    </a:lnTo>
                    <a:lnTo>
                      <a:pt x="903" y="996"/>
                    </a:lnTo>
                    <a:lnTo>
                      <a:pt x="901" y="998"/>
                    </a:lnTo>
                    <a:lnTo>
                      <a:pt x="900" y="1000"/>
                    </a:lnTo>
                    <a:lnTo>
                      <a:pt x="882" y="1010"/>
                    </a:lnTo>
                    <a:lnTo>
                      <a:pt x="879" y="1012"/>
                    </a:lnTo>
                    <a:lnTo>
                      <a:pt x="878" y="1012"/>
                    </a:lnTo>
                    <a:lnTo>
                      <a:pt x="875" y="1012"/>
                    </a:lnTo>
                    <a:lnTo>
                      <a:pt x="874" y="1012"/>
                    </a:lnTo>
                    <a:lnTo>
                      <a:pt x="871" y="1012"/>
                    </a:lnTo>
                    <a:lnTo>
                      <a:pt x="870" y="1010"/>
                    </a:lnTo>
                    <a:lnTo>
                      <a:pt x="868" y="1009"/>
                    </a:lnTo>
                    <a:lnTo>
                      <a:pt x="867" y="1008"/>
                    </a:lnTo>
                    <a:lnTo>
                      <a:pt x="866" y="1005"/>
                    </a:lnTo>
                    <a:lnTo>
                      <a:pt x="866" y="1004"/>
                    </a:lnTo>
                    <a:lnTo>
                      <a:pt x="866" y="1001"/>
                    </a:lnTo>
                    <a:lnTo>
                      <a:pt x="866" y="998"/>
                    </a:lnTo>
                    <a:lnTo>
                      <a:pt x="866" y="997"/>
                    </a:lnTo>
                    <a:lnTo>
                      <a:pt x="867" y="996"/>
                    </a:lnTo>
                    <a:lnTo>
                      <a:pt x="868" y="993"/>
                    </a:lnTo>
                    <a:lnTo>
                      <a:pt x="870" y="993"/>
                    </a:lnTo>
                    <a:close/>
                    <a:moveTo>
                      <a:pt x="924" y="958"/>
                    </a:moveTo>
                    <a:lnTo>
                      <a:pt x="943" y="948"/>
                    </a:lnTo>
                    <a:lnTo>
                      <a:pt x="944" y="947"/>
                    </a:lnTo>
                    <a:lnTo>
                      <a:pt x="947" y="945"/>
                    </a:lnTo>
                    <a:lnTo>
                      <a:pt x="948" y="945"/>
                    </a:lnTo>
                    <a:lnTo>
                      <a:pt x="951" y="947"/>
                    </a:lnTo>
                    <a:lnTo>
                      <a:pt x="952" y="947"/>
                    </a:lnTo>
                    <a:lnTo>
                      <a:pt x="953" y="948"/>
                    </a:lnTo>
                    <a:lnTo>
                      <a:pt x="956" y="949"/>
                    </a:lnTo>
                    <a:lnTo>
                      <a:pt x="957" y="951"/>
                    </a:lnTo>
                    <a:lnTo>
                      <a:pt x="957" y="952"/>
                    </a:lnTo>
                    <a:lnTo>
                      <a:pt x="959" y="955"/>
                    </a:lnTo>
                    <a:lnTo>
                      <a:pt x="959" y="957"/>
                    </a:lnTo>
                    <a:lnTo>
                      <a:pt x="959" y="958"/>
                    </a:lnTo>
                    <a:lnTo>
                      <a:pt x="957" y="961"/>
                    </a:lnTo>
                    <a:lnTo>
                      <a:pt x="956" y="962"/>
                    </a:lnTo>
                    <a:lnTo>
                      <a:pt x="955" y="964"/>
                    </a:lnTo>
                    <a:lnTo>
                      <a:pt x="953" y="965"/>
                    </a:lnTo>
                    <a:lnTo>
                      <a:pt x="936" y="977"/>
                    </a:lnTo>
                    <a:lnTo>
                      <a:pt x="933" y="977"/>
                    </a:lnTo>
                    <a:lnTo>
                      <a:pt x="932" y="978"/>
                    </a:lnTo>
                    <a:lnTo>
                      <a:pt x="929" y="978"/>
                    </a:lnTo>
                    <a:lnTo>
                      <a:pt x="927" y="978"/>
                    </a:lnTo>
                    <a:lnTo>
                      <a:pt x="925" y="977"/>
                    </a:lnTo>
                    <a:lnTo>
                      <a:pt x="924" y="976"/>
                    </a:lnTo>
                    <a:lnTo>
                      <a:pt x="921" y="974"/>
                    </a:lnTo>
                    <a:lnTo>
                      <a:pt x="921" y="973"/>
                    </a:lnTo>
                    <a:lnTo>
                      <a:pt x="920" y="972"/>
                    </a:lnTo>
                    <a:lnTo>
                      <a:pt x="919" y="969"/>
                    </a:lnTo>
                    <a:lnTo>
                      <a:pt x="919" y="968"/>
                    </a:lnTo>
                    <a:lnTo>
                      <a:pt x="920" y="965"/>
                    </a:lnTo>
                    <a:lnTo>
                      <a:pt x="920" y="964"/>
                    </a:lnTo>
                    <a:lnTo>
                      <a:pt x="921" y="961"/>
                    </a:lnTo>
                    <a:lnTo>
                      <a:pt x="923" y="960"/>
                    </a:lnTo>
                    <a:lnTo>
                      <a:pt x="924" y="958"/>
                    </a:lnTo>
                    <a:close/>
                    <a:moveTo>
                      <a:pt x="978" y="925"/>
                    </a:moveTo>
                    <a:lnTo>
                      <a:pt x="996" y="913"/>
                    </a:lnTo>
                    <a:lnTo>
                      <a:pt x="998" y="913"/>
                    </a:lnTo>
                    <a:lnTo>
                      <a:pt x="1000" y="912"/>
                    </a:lnTo>
                    <a:lnTo>
                      <a:pt x="1002" y="912"/>
                    </a:lnTo>
                    <a:lnTo>
                      <a:pt x="1004" y="912"/>
                    </a:lnTo>
                    <a:lnTo>
                      <a:pt x="1006" y="913"/>
                    </a:lnTo>
                    <a:lnTo>
                      <a:pt x="1008" y="913"/>
                    </a:lnTo>
                    <a:lnTo>
                      <a:pt x="1009" y="915"/>
                    </a:lnTo>
                    <a:lnTo>
                      <a:pt x="1010" y="917"/>
                    </a:lnTo>
                    <a:lnTo>
                      <a:pt x="1012" y="919"/>
                    </a:lnTo>
                    <a:lnTo>
                      <a:pt x="1012" y="921"/>
                    </a:lnTo>
                    <a:lnTo>
                      <a:pt x="1013" y="923"/>
                    </a:lnTo>
                    <a:lnTo>
                      <a:pt x="1012" y="925"/>
                    </a:lnTo>
                    <a:lnTo>
                      <a:pt x="1012" y="927"/>
                    </a:lnTo>
                    <a:lnTo>
                      <a:pt x="1010" y="929"/>
                    </a:lnTo>
                    <a:lnTo>
                      <a:pt x="1009" y="931"/>
                    </a:lnTo>
                    <a:lnTo>
                      <a:pt x="1008" y="932"/>
                    </a:lnTo>
                    <a:lnTo>
                      <a:pt x="989" y="943"/>
                    </a:lnTo>
                    <a:lnTo>
                      <a:pt x="988" y="944"/>
                    </a:lnTo>
                    <a:lnTo>
                      <a:pt x="985" y="944"/>
                    </a:lnTo>
                    <a:lnTo>
                      <a:pt x="984" y="944"/>
                    </a:lnTo>
                    <a:lnTo>
                      <a:pt x="981" y="944"/>
                    </a:lnTo>
                    <a:lnTo>
                      <a:pt x="980" y="944"/>
                    </a:lnTo>
                    <a:lnTo>
                      <a:pt x="977" y="943"/>
                    </a:lnTo>
                    <a:lnTo>
                      <a:pt x="976" y="941"/>
                    </a:lnTo>
                    <a:lnTo>
                      <a:pt x="974" y="940"/>
                    </a:lnTo>
                    <a:lnTo>
                      <a:pt x="974" y="937"/>
                    </a:lnTo>
                    <a:lnTo>
                      <a:pt x="973" y="936"/>
                    </a:lnTo>
                    <a:lnTo>
                      <a:pt x="973" y="933"/>
                    </a:lnTo>
                    <a:lnTo>
                      <a:pt x="973" y="932"/>
                    </a:lnTo>
                    <a:lnTo>
                      <a:pt x="974" y="929"/>
                    </a:lnTo>
                    <a:lnTo>
                      <a:pt x="974" y="928"/>
                    </a:lnTo>
                    <a:lnTo>
                      <a:pt x="976" y="927"/>
                    </a:lnTo>
                    <a:lnTo>
                      <a:pt x="978" y="925"/>
                    </a:lnTo>
                    <a:close/>
                    <a:moveTo>
                      <a:pt x="1033" y="891"/>
                    </a:moveTo>
                    <a:lnTo>
                      <a:pt x="1050" y="880"/>
                    </a:lnTo>
                    <a:lnTo>
                      <a:pt x="1051" y="879"/>
                    </a:lnTo>
                    <a:lnTo>
                      <a:pt x="1054" y="879"/>
                    </a:lnTo>
                    <a:lnTo>
                      <a:pt x="1057" y="877"/>
                    </a:lnTo>
                    <a:lnTo>
                      <a:pt x="1058" y="879"/>
                    </a:lnTo>
                    <a:lnTo>
                      <a:pt x="1061" y="879"/>
                    </a:lnTo>
                    <a:lnTo>
                      <a:pt x="1062" y="880"/>
                    </a:lnTo>
                    <a:lnTo>
                      <a:pt x="1063" y="881"/>
                    </a:lnTo>
                    <a:lnTo>
                      <a:pt x="1065" y="883"/>
                    </a:lnTo>
                    <a:lnTo>
                      <a:pt x="1066" y="885"/>
                    </a:lnTo>
                    <a:lnTo>
                      <a:pt x="1066" y="887"/>
                    </a:lnTo>
                    <a:lnTo>
                      <a:pt x="1066" y="889"/>
                    </a:lnTo>
                    <a:lnTo>
                      <a:pt x="1066" y="891"/>
                    </a:lnTo>
                    <a:lnTo>
                      <a:pt x="1066" y="893"/>
                    </a:lnTo>
                    <a:lnTo>
                      <a:pt x="1065" y="895"/>
                    </a:lnTo>
                    <a:lnTo>
                      <a:pt x="1063" y="896"/>
                    </a:lnTo>
                    <a:lnTo>
                      <a:pt x="1062" y="897"/>
                    </a:lnTo>
                    <a:lnTo>
                      <a:pt x="1044" y="909"/>
                    </a:lnTo>
                    <a:lnTo>
                      <a:pt x="1042" y="909"/>
                    </a:lnTo>
                    <a:lnTo>
                      <a:pt x="1040" y="911"/>
                    </a:lnTo>
                    <a:lnTo>
                      <a:pt x="1037" y="911"/>
                    </a:lnTo>
                    <a:lnTo>
                      <a:pt x="1036" y="911"/>
                    </a:lnTo>
                    <a:lnTo>
                      <a:pt x="1034" y="909"/>
                    </a:lnTo>
                    <a:lnTo>
                      <a:pt x="1032" y="909"/>
                    </a:lnTo>
                    <a:lnTo>
                      <a:pt x="1030" y="908"/>
                    </a:lnTo>
                    <a:lnTo>
                      <a:pt x="1029" y="905"/>
                    </a:lnTo>
                    <a:lnTo>
                      <a:pt x="1028" y="904"/>
                    </a:lnTo>
                    <a:lnTo>
                      <a:pt x="1028" y="901"/>
                    </a:lnTo>
                    <a:lnTo>
                      <a:pt x="1028" y="900"/>
                    </a:lnTo>
                    <a:lnTo>
                      <a:pt x="1028" y="897"/>
                    </a:lnTo>
                    <a:lnTo>
                      <a:pt x="1028" y="896"/>
                    </a:lnTo>
                    <a:lnTo>
                      <a:pt x="1029" y="893"/>
                    </a:lnTo>
                    <a:lnTo>
                      <a:pt x="1030" y="892"/>
                    </a:lnTo>
                    <a:lnTo>
                      <a:pt x="1033" y="891"/>
                    </a:lnTo>
                    <a:close/>
                    <a:moveTo>
                      <a:pt x="1086" y="858"/>
                    </a:moveTo>
                    <a:lnTo>
                      <a:pt x="1105" y="846"/>
                    </a:lnTo>
                    <a:lnTo>
                      <a:pt x="1106" y="846"/>
                    </a:lnTo>
                    <a:lnTo>
                      <a:pt x="1109" y="844"/>
                    </a:lnTo>
                    <a:lnTo>
                      <a:pt x="1110" y="844"/>
                    </a:lnTo>
                    <a:lnTo>
                      <a:pt x="1113" y="844"/>
                    </a:lnTo>
                    <a:lnTo>
                      <a:pt x="1114" y="846"/>
                    </a:lnTo>
                    <a:lnTo>
                      <a:pt x="1117" y="846"/>
                    </a:lnTo>
                    <a:lnTo>
                      <a:pt x="1118" y="847"/>
                    </a:lnTo>
                    <a:lnTo>
                      <a:pt x="1119" y="850"/>
                    </a:lnTo>
                    <a:lnTo>
                      <a:pt x="1119" y="851"/>
                    </a:lnTo>
                    <a:lnTo>
                      <a:pt x="1121" y="854"/>
                    </a:lnTo>
                    <a:lnTo>
                      <a:pt x="1121" y="855"/>
                    </a:lnTo>
                    <a:lnTo>
                      <a:pt x="1121" y="858"/>
                    </a:lnTo>
                    <a:lnTo>
                      <a:pt x="1119" y="859"/>
                    </a:lnTo>
                    <a:lnTo>
                      <a:pt x="1119" y="862"/>
                    </a:lnTo>
                    <a:lnTo>
                      <a:pt x="1118" y="863"/>
                    </a:lnTo>
                    <a:lnTo>
                      <a:pt x="1115" y="864"/>
                    </a:lnTo>
                    <a:lnTo>
                      <a:pt x="1098" y="875"/>
                    </a:lnTo>
                    <a:lnTo>
                      <a:pt x="1095" y="876"/>
                    </a:lnTo>
                    <a:lnTo>
                      <a:pt x="1094" y="876"/>
                    </a:lnTo>
                    <a:lnTo>
                      <a:pt x="1091" y="877"/>
                    </a:lnTo>
                    <a:lnTo>
                      <a:pt x="1090" y="876"/>
                    </a:lnTo>
                    <a:lnTo>
                      <a:pt x="1087" y="876"/>
                    </a:lnTo>
                    <a:lnTo>
                      <a:pt x="1086" y="875"/>
                    </a:lnTo>
                    <a:lnTo>
                      <a:pt x="1085" y="874"/>
                    </a:lnTo>
                    <a:lnTo>
                      <a:pt x="1083" y="872"/>
                    </a:lnTo>
                    <a:lnTo>
                      <a:pt x="1082" y="870"/>
                    </a:lnTo>
                    <a:lnTo>
                      <a:pt x="1081" y="868"/>
                    </a:lnTo>
                    <a:lnTo>
                      <a:pt x="1081" y="866"/>
                    </a:lnTo>
                    <a:lnTo>
                      <a:pt x="1082" y="864"/>
                    </a:lnTo>
                    <a:lnTo>
                      <a:pt x="1082" y="862"/>
                    </a:lnTo>
                    <a:lnTo>
                      <a:pt x="1083" y="860"/>
                    </a:lnTo>
                    <a:lnTo>
                      <a:pt x="1085" y="859"/>
                    </a:lnTo>
                    <a:lnTo>
                      <a:pt x="1086" y="858"/>
                    </a:lnTo>
                    <a:close/>
                    <a:moveTo>
                      <a:pt x="1140" y="823"/>
                    </a:moveTo>
                    <a:lnTo>
                      <a:pt x="1159" y="812"/>
                    </a:lnTo>
                    <a:lnTo>
                      <a:pt x="1160" y="811"/>
                    </a:lnTo>
                    <a:lnTo>
                      <a:pt x="1162" y="811"/>
                    </a:lnTo>
                    <a:lnTo>
                      <a:pt x="1164" y="811"/>
                    </a:lnTo>
                    <a:lnTo>
                      <a:pt x="1166" y="811"/>
                    </a:lnTo>
                    <a:lnTo>
                      <a:pt x="1168" y="811"/>
                    </a:lnTo>
                    <a:lnTo>
                      <a:pt x="1170" y="812"/>
                    </a:lnTo>
                    <a:lnTo>
                      <a:pt x="1171" y="814"/>
                    </a:lnTo>
                    <a:lnTo>
                      <a:pt x="1174" y="815"/>
                    </a:lnTo>
                    <a:lnTo>
                      <a:pt x="1174" y="818"/>
                    </a:lnTo>
                    <a:lnTo>
                      <a:pt x="1175" y="819"/>
                    </a:lnTo>
                    <a:lnTo>
                      <a:pt x="1175" y="822"/>
                    </a:lnTo>
                    <a:lnTo>
                      <a:pt x="1175" y="823"/>
                    </a:lnTo>
                    <a:lnTo>
                      <a:pt x="1174" y="826"/>
                    </a:lnTo>
                    <a:lnTo>
                      <a:pt x="1172" y="827"/>
                    </a:lnTo>
                    <a:lnTo>
                      <a:pt x="1171" y="828"/>
                    </a:lnTo>
                    <a:lnTo>
                      <a:pt x="1170" y="831"/>
                    </a:lnTo>
                    <a:lnTo>
                      <a:pt x="1151" y="842"/>
                    </a:lnTo>
                    <a:lnTo>
                      <a:pt x="1150" y="843"/>
                    </a:lnTo>
                    <a:lnTo>
                      <a:pt x="1147" y="843"/>
                    </a:lnTo>
                    <a:lnTo>
                      <a:pt x="1146" y="843"/>
                    </a:lnTo>
                    <a:lnTo>
                      <a:pt x="1143" y="843"/>
                    </a:lnTo>
                    <a:lnTo>
                      <a:pt x="1142" y="842"/>
                    </a:lnTo>
                    <a:lnTo>
                      <a:pt x="1140" y="842"/>
                    </a:lnTo>
                    <a:lnTo>
                      <a:pt x="1138" y="840"/>
                    </a:lnTo>
                    <a:lnTo>
                      <a:pt x="1136" y="838"/>
                    </a:lnTo>
                    <a:lnTo>
                      <a:pt x="1136" y="836"/>
                    </a:lnTo>
                    <a:lnTo>
                      <a:pt x="1135" y="834"/>
                    </a:lnTo>
                    <a:lnTo>
                      <a:pt x="1135" y="832"/>
                    </a:lnTo>
                    <a:lnTo>
                      <a:pt x="1135" y="830"/>
                    </a:lnTo>
                    <a:lnTo>
                      <a:pt x="1136" y="828"/>
                    </a:lnTo>
                    <a:lnTo>
                      <a:pt x="1136" y="827"/>
                    </a:lnTo>
                    <a:lnTo>
                      <a:pt x="1138" y="824"/>
                    </a:lnTo>
                    <a:lnTo>
                      <a:pt x="1140" y="823"/>
                    </a:lnTo>
                    <a:close/>
                    <a:moveTo>
                      <a:pt x="1195" y="790"/>
                    </a:moveTo>
                    <a:lnTo>
                      <a:pt x="1212" y="778"/>
                    </a:lnTo>
                    <a:lnTo>
                      <a:pt x="1213" y="778"/>
                    </a:lnTo>
                    <a:lnTo>
                      <a:pt x="1216" y="777"/>
                    </a:lnTo>
                    <a:lnTo>
                      <a:pt x="1219" y="777"/>
                    </a:lnTo>
                    <a:lnTo>
                      <a:pt x="1220" y="777"/>
                    </a:lnTo>
                    <a:lnTo>
                      <a:pt x="1223" y="778"/>
                    </a:lnTo>
                    <a:lnTo>
                      <a:pt x="1224" y="779"/>
                    </a:lnTo>
                    <a:lnTo>
                      <a:pt x="1225" y="781"/>
                    </a:lnTo>
                    <a:lnTo>
                      <a:pt x="1227" y="782"/>
                    </a:lnTo>
                    <a:lnTo>
                      <a:pt x="1228" y="783"/>
                    </a:lnTo>
                    <a:lnTo>
                      <a:pt x="1228" y="786"/>
                    </a:lnTo>
                    <a:lnTo>
                      <a:pt x="1228" y="787"/>
                    </a:lnTo>
                    <a:lnTo>
                      <a:pt x="1228" y="790"/>
                    </a:lnTo>
                    <a:lnTo>
                      <a:pt x="1228" y="791"/>
                    </a:lnTo>
                    <a:lnTo>
                      <a:pt x="1227" y="794"/>
                    </a:lnTo>
                    <a:lnTo>
                      <a:pt x="1225" y="795"/>
                    </a:lnTo>
                    <a:lnTo>
                      <a:pt x="1224" y="796"/>
                    </a:lnTo>
                    <a:lnTo>
                      <a:pt x="1205" y="808"/>
                    </a:lnTo>
                    <a:lnTo>
                      <a:pt x="1204" y="808"/>
                    </a:lnTo>
                    <a:lnTo>
                      <a:pt x="1202" y="810"/>
                    </a:lnTo>
                    <a:lnTo>
                      <a:pt x="1199" y="810"/>
                    </a:lnTo>
                    <a:lnTo>
                      <a:pt x="1198" y="808"/>
                    </a:lnTo>
                    <a:lnTo>
                      <a:pt x="1196" y="808"/>
                    </a:lnTo>
                    <a:lnTo>
                      <a:pt x="1194" y="807"/>
                    </a:lnTo>
                    <a:lnTo>
                      <a:pt x="1192" y="806"/>
                    </a:lnTo>
                    <a:lnTo>
                      <a:pt x="1191" y="804"/>
                    </a:lnTo>
                    <a:lnTo>
                      <a:pt x="1190" y="803"/>
                    </a:lnTo>
                    <a:lnTo>
                      <a:pt x="1190" y="800"/>
                    </a:lnTo>
                    <a:lnTo>
                      <a:pt x="1190" y="798"/>
                    </a:lnTo>
                    <a:lnTo>
                      <a:pt x="1190" y="796"/>
                    </a:lnTo>
                    <a:lnTo>
                      <a:pt x="1190" y="794"/>
                    </a:lnTo>
                    <a:lnTo>
                      <a:pt x="1191" y="793"/>
                    </a:lnTo>
                    <a:lnTo>
                      <a:pt x="1192" y="791"/>
                    </a:lnTo>
                    <a:lnTo>
                      <a:pt x="1195" y="790"/>
                    </a:lnTo>
                    <a:close/>
                    <a:moveTo>
                      <a:pt x="1248" y="757"/>
                    </a:moveTo>
                    <a:lnTo>
                      <a:pt x="1267" y="745"/>
                    </a:lnTo>
                    <a:lnTo>
                      <a:pt x="1268" y="743"/>
                    </a:lnTo>
                    <a:lnTo>
                      <a:pt x="1271" y="743"/>
                    </a:lnTo>
                    <a:lnTo>
                      <a:pt x="1272" y="743"/>
                    </a:lnTo>
                    <a:lnTo>
                      <a:pt x="1275" y="743"/>
                    </a:lnTo>
                    <a:lnTo>
                      <a:pt x="1276" y="743"/>
                    </a:lnTo>
                    <a:lnTo>
                      <a:pt x="1279" y="745"/>
                    </a:lnTo>
                    <a:lnTo>
                      <a:pt x="1280" y="746"/>
                    </a:lnTo>
                    <a:lnTo>
                      <a:pt x="1281" y="749"/>
                    </a:lnTo>
                    <a:lnTo>
                      <a:pt x="1282" y="750"/>
                    </a:lnTo>
                    <a:lnTo>
                      <a:pt x="1282" y="753"/>
                    </a:lnTo>
                    <a:lnTo>
                      <a:pt x="1282" y="754"/>
                    </a:lnTo>
                    <a:lnTo>
                      <a:pt x="1282" y="757"/>
                    </a:lnTo>
                    <a:lnTo>
                      <a:pt x="1281" y="758"/>
                    </a:lnTo>
                    <a:lnTo>
                      <a:pt x="1281" y="759"/>
                    </a:lnTo>
                    <a:lnTo>
                      <a:pt x="1280" y="762"/>
                    </a:lnTo>
                    <a:lnTo>
                      <a:pt x="1277" y="763"/>
                    </a:lnTo>
                    <a:lnTo>
                      <a:pt x="1260" y="774"/>
                    </a:lnTo>
                    <a:lnTo>
                      <a:pt x="1257" y="775"/>
                    </a:lnTo>
                    <a:lnTo>
                      <a:pt x="1256" y="775"/>
                    </a:lnTo>
                    <a:lnTo>
                      <a:pt x="1253" y="775"/>
                    </a:lnTo>
                    <a:lnTo>
                      <a:pt x="1252" y="775"/>
                    </a:lnTo>
                    <a:lnTo>
                      <a:pt x="1249" y="775"/>
                    </a:lnTo>
                    <a:lnTo>
                      <a:pt x="1248" y="774"/>
                    </a:lnTo>
                    <a:lnTo>
                      <a:pt x="1247" y="773"/>
                    </a:lnTo>
                    <a:lnTo>
                      <a:pt x="1245" y="771"/>
                    </a:lnTo>
                    <a:lnTo>
                      <a:pt x="1244" y="769"/>
                    </a:lnTo>
                    <a:lnTo>
                      <a:pt x="1244" y="767"/>
                    </a:lnTo>
                    <a:lnTo>
                      <a:pt x="1243" y="765"/>
                    </a:lnTo>
                    <a:lnTo>
                      <a:pt x="1244" y="762"/>
                    </a:lnTo>
                    <a:lnTo>
                      <a:pt x="1244" y="761"/>
                    </a:lnTo>
                    <a:lnTo>
                      <a:pt x="1245" y="759"/>
                    </a:lnTo>
                    <a:lnTo>
                      <a:pt x="1247" y="757"/>
                    </a:lnTo>
                    <a:lnTo>
                      <a:pt x="1248" y="757"/>
                    </a:lnTo>
                    <a:close/>
                    <a:moveTo>
                      <a:pt x="1302" y="722"/>
                    </a:moveTo>
                    <a:lnTo>
                      <a:pt x="1321" y="712"/>
                    </a:lnTo>
                    <a:lnTo>
                      <a:pt x="1322" y="710"/>
                    </a:lnTo>
                    <a:lnTo>
                      <a:pt x="1325" y="709"/>
                    </a:lnTo>
                    <a:lnTo>
                      <a:pt x="1326" y="709"/>
                    </a:lnTo>
                    <a:lnTo>
                      <a:pt x="1329" y="710"/>
                    </a:lnTo>
                    <a:lnTo>
                      <a:pt x="1330" y="710"/>
                    </a:lnTo>
                    <a:lnTo>
                      <a:pt x="1332" y="712"/>
                    </a:lnTo>
                    <a:lnTo>
                      <a:pt x="1334" y="713"/>
                    </a:lnTo>
                    <a:lnTo>
                      <a:pt x="1336" y="714"/>
                    </a:lnTo>
                    <a:lnTo>
                      <a:pt x="1336" y="715"/>
                    </a:lnTo>
                    <a:lnTo>
                      <a:pt x="1337" y="718"/>
                    </a:lnTo>
                    <a:lnTo>
                      <a:pt x="1337" y="721"/>
                    </a:lnTo>
                    <a:lnTo>
                      <a:pt x="1337" y="722"/>
                    </a:lnTo>
                    <a:lnTo>
                      <a:pt x="1336" y="725"/>
                    </a:lnTo>
                    <a:lnTo>
                      <a:pt x="1334" y="726"/>
                    </a:lnTo>
                    <a:lnTo>
                      <a:pt x="1333" y="727"/>
                    </a:lnTo>
                    <a:lnTo>
                      <a:pt x="1332" y="729"/>
                    </a:lnTo>
                    <a:lnTo>
                      <a:pt x="1314" y="741"/>
                    </a:lnTo>
                    <a:lnTo>
                      <a:pt x="1312" y="741"/>
                    </a:lnTo>
                    <a:lnTo>
                      <a:pt x="1310" y="742"/>
                    </a:lnTo>
                    <a:lnTo>
                      <a:pt x="1308" y="742"/>
                    </a:lnTo>
                    <a:lnTo>
                      <a:pt x="1305" y="742"/>
                    </a:lnTo>
                    <a:lnTo>
                      <a:pt x="1304" y="741"/>
                    </a:lnTo>
                    <a:lnTo>
                      <a:pt x="1302" y="739"/>
                    </a:lnTo>
                    <a:lnTo>
                      <a:pt x="1300" y="738"/>
                    </a:lnTo>
                    <a:lnTo>
                      <a:pt x="1300" y="737"/>
                    </a:lnTo>
                    <a:lnTo>
                      <a:pt x="1298" y="735"/>
                    </a:lnTo>
                    <a:lnTo>
                      <a:pt x="1297" y="733"/>
                    </a:lnTo>
                    <a:lnTo>
                      <a:pt x="1297" y="730"/>
                    </a:lnTo>
                    <a:lnTo>
                      <a:pt x="1297" y="729"/>
                    </a:lnTo>
                    <a:lnTo>
                      <a:pt x="1298" y="727"/>
                    </a:lnTo>
                    <a:lnTo>
                      <a:pt x="1300" y="725"/>
                    </a:lnTo>
                    <a:lnTo>
                      <a:pt x="1301" y="723"/>
                    </a:lnTo>
                    <a:lnTo>
                      <a:pt x="1302" y="722"/>
                    </a:lnTo>
                    <a:close/>
                    <a:moveTo>
                      <a:pt x="1357" y="689"/>
                    </a:moveTo>
                    <a:lnTo>
                      <a:pt x="1374" y="677"/>
                    </a:lnTo>
                    <a:lnTo>
                      <a:pt x="1377" y="676"/>
                    </a:lnTo>
                    <a:lnTo>
                      <a:pt x="1378" y="676"/>
                    </a:lnTo>
                    <a:lnTo>
                      <a:pt x="1381" y="676"/>
                    </a:lnTo>
                    <a:lnTo>
                      <a:pt x="1382" y="676"/>
                    </a:lnTo>
                    <a:lnTo>
                      <a:pt x="1385" y="676"/>
                    </a:lnTo>
                    <a:lnTo>
                      <a:pt x="1386" y="677"/>
                    </a:lnTo>
                    <a:lnTo>
                      <a:pt x="1387" y="678"/>
                    </a:lnTo>
                    <a:lnTo>
                      <a:pt x="1389" y="681"/>
                    </a:lnTo>
                    <a:lnTo>
                      <a:pt x="1390" y="682"/>
                    </a:lnTo>
                    <a:lnTo>
                      <a:pt x="1390" y="685"/>
                    </a:lnTo>
                    <a:lnTo>
                      <a:pt x="1390" y="686"/>
                    </a:lnTo>
                    <a:lnTo>
                      <a:pt x="1390" y="689"/>
                    </a:lnTo>
                    <a:lnTo>
                      <a:pt x="1390" y="690"/>
                    </a:lnTo>
                    <a:lnTo>
                      <a:pt x="1389" y="692"/>
                    </a:lnTo>
                    <a:lnTo>
                      <a:pt x="1387" y="694"/>
                    </a:lnTo>
                    <a:lnTo>
                      <a:pt x="1386" y="696"/>
                    </a:lnTo>
                    <a:lnTo>
                      <a:pt x="1367" y="706"/>
                    </a:lnTo>
                    <a:lnTo>
                      <a:pt x="1366" y="708"/>
                    </a:lnTo>
                    <a:lnTo>
                      <a:pt x="1363" y="708"/>
                    </a:lnTo>
                    <a:lnTo>
                      <a:pt x="1362" y="708"/>
                    </a:lnTo>
                    <a:lnTo>
                      <a:pt x="1359" y="708"/>
                    </a:lnTo>
                    <a:lnTo>
                      <a:pt x="1358" y="708"/>
                    </a:lnTo>
                    <a:lnTo>
                      <a:pt x="1356" y="706"/>
                    </a:lnTo>
                    <a:lnTo>
                      <a:pt x="1354" y="705"/>
                    </a:lnTo>
                    <a:lnTo>
                      <a:pt x="1353" y="704"/>
                    </a:lnTo>
                    <a:lnTo>
                      <a:pt x="1352" y="701"/>
                    </a:lnTo>
                    <a:lnTo>
                      <a:pt x="1352" y="700"/>
                    </a:lnTo>
                    <a:lnTo>
                      <a:pt x="1352" y="697"/>
                    </a:lnTo>
                    <a:lnTo>
                      <a:pt x="1352" y="696"/>
                    </a:lnTo>
                    <a:lnTo>
                      <a:pt x="1353" y="693"/>
                    </a:lnTo>
                    <a:lnTo>
                      <a:pt x="1353" y="692"/>
                    </a:lnTo>
                    <a:lnTo>
                      <a:pt x="1354" y="690"/>
                    </a:lnTo>
                    <a:lnTo>
                      <a:pt x="1357" y="689"/>
                    </a:lnTo>
                    <a:close/>
                    <a:moveTo>
                      <a:pt x="1410" y="654"/>
                    </a:moveTo>
                    <a:lnTo>
                      <a:pt x="1429" y="644"/>
                    </a:lnTo>
                    <a:lnTo>
                      <a:pt x="1430" y="642"/>
                    </a:lnTo>
                    <a:lnTo>
                      <a:pt x="1433" y="641"/>
                    </a:lnTo>
                    <a:lnTo>
                      <a:pt x="1434" y="641"/>
                    </a:lnTo>
                    <a:lnTo>
                      <a:pt x="1437" y="642"/>
                    </a:lnTo>
                    <a:lnTo>
                      <a:pt x="1438" y="642"/>
                    </a:lnTo>
                    <a:lnTo>
                      <a:pt x="1440" y="644"/>
                    </a:lnTo>
                    <a:lnTo>
                      <a:pt x="1442" y="645"/>
                    </a:lnTo>
                    <a:lnTo>
                      <a:pt x="1443" y="646"/>
                    </a:lnTo>
                    <a:lnTo>
                      <a:pt x="1444" y="649"/>
                    </a:lnTo>
                    <a:lnTo>
                      <a:pt x="1444" y="650"/>
                    </a:lnTo>
                    <a:lnTo>
                      <a:pt x="1444" y="653"/>
                    </a:lnTo>
                    <a:lnTo>
                      <a:pt x="1444" y="654"/>
                    </a:lnTo>
                    <a:lnTo>
                      <a:pt x="1444" y="657"/>
                    </a:lnTo>
                    <a:lnTo>
                      <a:pt x="1443" y="658"/>
                    </a:lnTo>
                    <a:lnTo>
                      <a:pt x="1442" y="660"/>
                    </a:lnTo>
                    <a:lnTo>
                      <a:pt x="1440" y="661"/>
                    </a:lnTo>
                    <a:lnTo>
                      <a:pt x="1422" y="673"/>
                    </a:lnTo>
                    <a:lnTo>
                      <a:pt x="1419" y="673"/>
                    </a:lnTo>
                    <a:lnTo>
                      <a:pt x="1418" y="674"/>
                    </a:lnTo>
                    <a:lnTo>
                      <a:pt x="1415" y="674"/>
                    </a:lnTo>
                    <a:lnTo>
                      <a:pt x="1414" y="674"/>
                    </a:lnTo>
                    <a:lnTo>
                      <a:pt x="1411" y="673"/>
                    </a:lnTo>
                    <a:lnTo>
                      <a:pt x="1410" y="672"/>
                    </a:lnTo>
                    <a:lnTo>
                      <a:pt x="1409" y="670"/>
                    </a:lnTo>
                    <a:lnTo>
                      <a:pt x="1407" y="669"/>
                    </a:lnTo>
                    <a:lnTo>
                      <a:pt x="1406" y="668"/>
                    </a:lnTo>
                    <a:lnTo>
                      <a:pt x="1406" y="665"/>
                    </a:lnTo>
                    <a:lnTo>
                      <a:pt x="1406" y="664"/>
                    </a:lnTo>
                    <a:lnTo>
                      <a:pt x="1406" y="661"/>
                    </a:lnTo>
                    <a:lnTo>
                      <a:pt x="1406" y="660"/>
                    </a:lnTo>
                    <a:lnTo>
                      <a:pt x="1407" y="657"/>
                    </a:lnTo>
                    <a:lnTo>
                      <a:pt x="1409" y="656"/>
                    </a:lnTo>
                    <a:lnTo>
                      <a:pt x="1410" y="654"/>
                    </a:lnTo>
                    <a:close/>
                    <a:moveTo>
                      <a:pt x="1464" y="621"/>
                    </a:moveTo>
                    <a:lnTo>
                      <a:pt x="1483" y="609"/>
                    </a:lnTo>
                    <a:lnTo>
                      <a:pt x="1484" y="609"/>
                    </a:lnTo>
                    <a:lnTo>
                      <a:pt x="1487" y="608"/>
                    </a:lnTo>
                    <a:lnTo>
                      <a:pt x="1488" y="608"/>
                    </a:lnTo>
                    <a:lnTo>
                      <a:pt x="1491" y="608"/>
                    </a:lnTo>
                    <a:lnTo>
                      <a:pt x="1492" y="609"/>
                    </a:lnTo>
                    <a:lnTo>
                      <a:pt x="1495" y="609"/>
                    </a:lnTo>
                    <a:lnTo>
                      <a:pt x="1496" y="611"/>
                    </a:lnTo>
                    <a:lnTo>
                      <a:pt x="1498" y="613"/>
                    </a:lnTo>
                    <a:lnTo>
                      <a:pt x="1498" y="615"/>
                    </a:lnTo>
                    <a:lnTo>
                      <a:pt x="1499" y="617"/>
                    </a:lnTo>
                    <a:lnTo>
                      <a:pt x="1499" y="619"/>
                    </a:lnTo>
                    <a:lnTo>
                      <a:pt x="1499" y="621"/>
                    </a:lnTo>
                    <a:lnTo>
                      <a:pt x="1498" y="623"/>
                    </a:lnTo>
                    <a:lnTo>
                      <a:pt x="1496" y="625"/>
                    </a:lnTo>
                    <a:lnTo>
                      <a:pt x="1495" y="627"/>
                    </a:lnTo>
                    <a:lnTo>
                      <a:pt x="1494" y="628"/>
                    </a:lnTo>
                    <a:lnTo>
                      <a:pt x="1476" y="638"/>
                    </a:lnTo>
                    <a:lnTo>
                      <a:pt x="1474" y="640"/>
                    </a:lnTo>
                    <a:lnTo>
                      <a:pt x="1472" y="640"/>
                    </a:lnTo>
                    <a:lnTo>
                      <a:pt x="1470" y="640"/>
                    </a:lnTo>
                    <a:lnTo>
                      <a:pt x="1467" y="640"/>
                    </a:lnTo>
                    <a:lnTo>
                      <a:pt x="1466" y="640"/>
                    </a:lnTo>
                    <a:lnTo>
                      <a:pt x="1464" y="638"/>
                    </a:lnTo>
                    <a:lnTo>
                      <a:pt x="1462" y="637"/>
                    </a:lnTo>
                    <a:lnTo>
                      <a:pt x="1462" y="636"/>
                    </a:lnTo>
                    <a:lnTo>
                      <a:pt x="1460" y="633"/>
                    </a:lnTo>
                    <a:lnTo>
                      <a:pt x="1459" y="632"/>
                    </a:lnTo>
                    <a:lnTo>
                      <a:pt x="1459" y="629"/>
                    </a:lnTo>
                    <a:lnTo>
                      <a:pt x="1460" y="628"/>
                    </a:lnTo>
                    <a:lnTo>
                      <a:pt x="1460" y="625"/>
                    </a:lnTo>
                    <a:lnTo>
                      <a:pt x="1462" y="624"/>
                    </a:lnTo>
                    <a:lnTo>
                      <a:pt x="1463" y="623"/>
                    </a:lnTo>
                    <a:lnTo>
                      <a:pt x="1464" y="621"/>
                    </a:lnTo>
                    <a:close/>
                    <a:moveTo>
                      <a:pt x="1519" y="587"/>
                    </a:moveTo>
                    <a:lnTo>
                      <a:pt x="1536" y="576"/>
                    </a:lnTo>
                    <a:lnTo>
                      <a:pt x="1539" y="575"/>
                    </a:lnTo>
                    <a:lnTo>
                      <a:pt x="1540" y="575"/>
                    </a:lnTo>
                    <a:lnTo>
                      <a:pt x="1543" y="575"/>
                    </a:lnTo>
                    <a:lnTo>
                      <a:pt x="1544" y="575"/>
                    </a:lnTo>
                    <a:lnTo>
                      <a:pt x="1547" y="575"/>
                    </a:lnTo>
                    <a:lnTo>
                      <a:pt x="1548" y="576"/>
                    </a:lnTo>
                    <a:lnTo>
                      <a:pt x="1549" y="577"/>
                    </a:lnTo>
                    <a:lnTo>
                      <a:pt x="1551" y="579"/>
                    </a:lnTo>
                    <a:lnTo>
                      <a:pt x="1552" y="581"/>
                    </a:lnTo>
                    <a:lnTo>
                      <a:pt x="1552" y="583"/>
                    </a:lnTo>
                    <a:lnTo>
                      <a:pt x="1553" y="585"/>
                    </a:lnTo>
                    <a:lnTo>
                      <a:pt x="1552" y="587"/>
                    </a:lnTo>
                    <a:lnTo>
                      <a:pt x="1552" y="589"/>
                    </a:lnTo>
                    <a:lnTo>
                      <a:pt x="1551" y="591"/>
                    </a:lnTo>
                    <a:lnTo>
                      <a:pt x="1549" y="592"/>
                    </a:lnTo>
                    <a:lnTo>
                      <a:pt x="1548" y="593"/>
                    </a:lnTo>
                    <a:lnTo>
                      <a:pt x="1529" y="605"/>
                    </a:lnTo>
                    <a:lnTo>
                      <a:pt x="1528" y="605"/>
                    </a:lnTo>
                    <a:lnTo>
                      <a:pt x="1525" y="607"/>
                    </a:lnTo>
                    <a:lnTo>
                      <a:pt x="1524" y="607"/>
                    </a:lnTo>
                    <a:lnTo>
                      <a:pt x="1521" y="607"/>
                    </a:lnTo>
                    <a:lnTo>
                      <a:pt x="1520" y="605"/>
                    </a:lnTo>
                    <a:lnTo>
                      <a:pt x="1517" y="605"/>
                    </a:lnTo>
                    <a:lnTo>
                      <a:pt x="1516" y="604"/>
                    </a:lnTo>
                    <a:lnTo>
                      <a:pt x="1515" y="601"/>
                    </a:lnTo>
                    <a:lnTo>
                      <a:pt x="1515" y="600"/>
                    </a:lnTo>
                    <a:lnTo>
                      <a:pt x="1514" y="597"/>
                    </a:lnTo>
                    <a:lnTo>
                      <a:pt x="1514" y="596"/>
                    </a:lnTo>
                    <a:lnTo>
                      <a:pt x="1514" y="593"/>
                    </a:lnTo>
                    <a:lnTo>
                      <a:pt x="1515" y="592"/>
                    </a:lnTo>
                    <a:lnTo>
                      <a:pt x="1515" y="589"/>
                    </a:lnTo>
                    <a:lnTo>
                      <a:pt x="1516" y="588"/>
                    </a:lnTo>
                    <a:lnTo>
                      <a:pt x="1519" y="587"/>
                    </a:lnTo>
                    <a:close/>
                    <a:moveTo>
                      <a:pt x="1573" y="554"/>
                    </a:moveTo>
                    <a:lnTo>
                      <a:pt x="1591" y="542"/>
                    </a:lnTo>
                    <a:lnTo>
                      <a:pt x="1592" y="542"/>
                    </a:lnTo>
                    <a:lnTo>
                      <a:pt x="1594" y="540"/>
                    </a:lnTo>
                    <a:lnTo>
                      <a:pt x="1597" y="540"/>
                    </a:lnTo>
                    <a:lnTo>
                      <a:pt x="1598" y="540"/>
                    </a:lnTo>
                    <a:lnTo>
                      <a:pt x="1601" y="542"/>
                    </a:lnTo>
                    <a:lnTo>
                      <a:pt x="1602" y="542"/>
                    </a:lnTo>
                    <a:lnTo>
                      <a:pt x="1604" y="543"/>
                    </a:lnTo>
                    <a:lnTo>
                      <a:pt x="1605" y="546"/>
                    </a:lnTo>
                    <a:lnTo>
                      <a:pt x="1606" y="547"/>
                    </a:lnTo>
                    <a:lnTo>
                      <a:pt x="1606" y="550"/>
                    </a:lnTo>
                    <a:lnTo>
                      <a:pt x="1606" y="551"/>
                    </a:lnTo>
                    <a:lnTo>
                      <a:pt x="1606" y="554"/>
                    </a:lnTo>
                    <a:lnTo>
                      <a:pt x="1606" y="555"/>
                    </a:lnTo>
                    <a:lnTo>
                      <a:pt x="1605" y="557"/>
                    </a:lnTo>
                    <a:lnTo>
                      <a:pt x="1604" y="559"/>
                    </a:lnTo>
                    <a:lnTo>
                      <a:pt x="1602" y="560"/>
                    </a:lnTo>
                    <a:lnTo>
                      <a:pt x="1584" y="571"/>
                    </a:lnTo>
                    <a:lnTo>
                      <a:pt x="1583" y="572"/>
                    </a:lnTo>
                    <a:lnTo>
                      <a:pt x="1580" y="572"/>
                    </a:lnTo>
                    <a:lnTo>
                      <a:pt x="1577" y="573"/>
                    </a:lnTo>
                    <a:lnTo>
                      <a:pt x="1576" y="572"/>
                    </a:lnTo>
                    <a:lnTo>
                      <a:pt x="1575" y="572"/>
                    </a:lnTo>
                    <a:lnTo>
                      <a:pt x="1572" y="571"/>
                    </a:lnTo>
                    <a:lnTo>
                      <a:pt x="1571" y="569"/>
                    </a:lnTo>
                    <a:lnTo>
                      <a:pt x="1569" y="568"/>
                    </a:lnTo>
                    <a:lnTo>
                      <a:pt x="1568" y="565"/>
                    </a:lnTo>
                    <a:lnTo>
                      <a:pt x="1568" y="564"/>
                    </a:lnTo>
                    <a:lnTo>
                      <a:pt x="1568" y="561"/>
                    </a:lnTo>
                    <a:lnTo>
                      <a:pt x="1568" y="560"/>
                    </a:lnTo>
                    <a:lnTo>
                      <a:pt x="1568" y="557"/>
                    </a:lnTo>
                    <a:lnTo>
                      <a:pt x="1569" y="556"/>
                    </a:lnTo>
                    <a:lnTo>
                      <a:pt x="1571" y="555"/>
                    </a:lnTo>
                    <a:lnTo>
                      <a:pt x="1573" y="554"/>
                    </a:lnTo>
                    <a:close/>
                    <a:moveTo>
                      <a:pt x="1626" y="519"/>
                    </a:moveTo>
                    <a:lnTo>
                      <a:pt x="1645" y="508"/>
                    </a:lnTo>
                    <a:lnTo>
                      <a:pt x="1646" y="507"/>
                    </a:lnTo>
                    <a:lnTo>
                      <a:pt x="1649" y="507"/>
                    </a:lnTo>
                    <a:lnTo>
                      <a:pt x="1650" y="507"/>
                    </a:lnTo>
                    <a:lnTo>
                      <a:pt x="1653" y="507"/>
                    </a:lnTo>
                    <a:lnTo>
                      <a:pt x="1654" y="507"/>
                    </a:lnTo>
                    <a:lnTo>
                      <a:pt x="1657" y="508"/>
                    </a:lnTo>
                    <a:lnTo>
                      <a:pt x="1658" y="510"/>
                    </a:lnTo>
                    <a:lnTo>
                      <a:pt x="1660" y="512"/>
                    </a:lnTo>
                    <a:lnTo>
                      <a:pt x="1660" y="514"/>
                    </a:lnTo>
                    <a:lnTo>
                      <a:pt x="1661" y="515"/>
                    </a:lnTo>
                    <a:lnTo>
                      <a:pt x="1661" y="518"/>
                    </a:lnTo>
                    <a:lnTo>
                      <a:pt x="1661" y="519"/>
                    </a:lnTo>
                    <a:lnTo>
                      <a:pt x="1660" y="522"/>
                    </a:lnTo>
                    <a:lnTo>
                      <a:pt x="1660" y="523"/>
                    </a:lnTo>
                    <a:lnTo>
                      <a:pt x="1658" y="524"/>
                    </a:lnTo>
                    <a:lnTo>
                      <a:pt x="1656" y="527"/>
                    </a:lnTo>
                    <a:lnTo>
                      <a:pt x="1638" y="538"/>
                    </a:lnTo>
                    <a:lnTo>
                      <a:pt x="1636" y="539"/>
                    </a:lnTo>
                    <a:lnTo>
                      <a:pt x="1634" y="539"/>
                    </a:lnTo>
                    <a:lnTo>
                      <a:pt x="1632" y="539"/>
                    </a:lnTo>
                    <a:lnTo>
                      <a:pt x="1630" y="539"/>
                    </a:lnTo>
                    <a:lnTo>
                      <a:pt x="1628" y="538"/>
                    </a:lnTo>
                    <a:lnTo>
                      <a:pt x="1626" y="538"/>
                    </a:lnTo>
                    <a:lnTo>
                      <a:pt x="1625" y="536"/>
                    </a:lnTo>
                    <a:lnTo>
                      <a:pt x="1624" y="534"/>
                    </a:lnTo>
                    <a:lnTo>
                      <a:pt x="1622" y="532"/>
                    </a:lnTo>
                    <a:lnTo>
                      <a:pt x="1622" y="530"/>
                    </a:lnTo>
                    <a:lnTo>
                      <a:pt x="1621" y="528"/>
                    </a:lnTo>
                    <a:lnTo>
                      <a:pt x="1622" y="526"/>
                    </a:lnTo>
                    <a:lnTo>
                      <a:pt x="1622" y="524"/>
                    </a:lnTo>
                    <a:lnTo>
                      <a:pt x="1624" y="523"/>
                    </a:lnTo>
                    <a:lnTo>
                      <a:pt x="1625" y="520"/>
                    </a:lnTo>
                    <a:lnTo>
                      <a:pt x="1626" y="519"/>
                    </a:lnTo>
                    <a:close/>
                    <a:moveTo>
                      <a:pt x="1681" y="486"/>
                    </a:moveTo>
                    <a:lnTo>
                      <a:pt x="1699" y="475"/>
                    </a:lnTo>
                    <a:lnTo>
                      <a:pt x="1701" y="474"/>
                    </a:lnTo>
                    <a:lnTo>
                      <a:pt x="1703" y="473"/>
                    </a:lnTo>
                    <a:lnTo>
                      <a:pt x="1705" y="473"/>
                    </a:lnTo>
                    <a:lnTo>
                      <a:pt x="1707" y="473"/>
                    </a:lnTo>
                    <a:lnTo>
                      <a:pt x="1709" y="474"/>
                    </a:lnTo>
                    <a:lnTo>
                      <a:pt x="1710" y="475"/>
                    </a:lnTo>
                    <a:lnTo>
                      <a:pt x="1713" y="476"/>
                    </a:lnTo>
                    <a:lnTo>
                      <a:pt x="1714" y="478"/>
                    </a:lnTo>
                    <a:lnTo>
                      <a:pt x="1714" y="479"/>
                    </a:lnTo>
                    <a:lnTo>
                      <a:pt x="1715" y="482"/>
                    </a:lnTo>
                    <a:lnTo>
                      <a:pt x="1715" y="484"/>
                    </a:lnTo>
                    <a:lnTo>
                      <a:pt x="1715" y="486"/>
                    </a:lnTo>
                    <a:lnTo>
                      <a:pt x="1714" y="488"/>
                    </a:lnTo>
                    <a:lnTo>
                      <a:pt x="1713" y="490"/>
                    </a:lnTo>
                    <a:lnTo>
                      <a:pt x="1711" y="491"/>
                    </a:lnTo>
                    <a:lnTo>
                      <a:pt x="1710" y="492"/>
                    </a:lnTo>
                    <a:lnTo>
                      <a:pt x="1691" y="504"/>
                    </a:lnTo>
                    <a:lnTo>
                      <a:pt x="1690" y="504"/>
                    </a:lnTo>
                    <a:lnTo>
                      <a:pt x="1687" y="506"/>
                    </a:lnTo>
                    <a:lnTo>
                      <a:pt x="1686" y="506"/>
                    </a:lnTo>
                    <a:lnTo>
                      <a:pt x="1683" y="506"/>
                    </a:lnTo>
                    <a:lnTo>
                      <a:pt x="1682" y="504"/>
                    </a:lnTo>
                    <a:lnTo>
                      <a:pt x="1681" y="503"/>
                    </a:lnTo>
                    <a:lnTo>
                      <a:pt x="1678" y="502"/>
                    </a:lnTo>
                    <a:lnTo>
                      <a:pt x="1677" y="500"/>
                    </a:lnTo>
                    <a:lnTo>
                      <a:pt x="1677" y="499"/>
                    </a:lnTo>
                    <a:lnTo>
                      <a:pt x="1675" y="496"/>
                    </a:lnTo>
                    <a:lnTo>
                      <a:pt x="1675" y="494"/>
                    </a:lnTo>
                    <a:lnTo>
                      <a:pt x="1675" y="492"/>
                    </a:lnTo>
                    <a:lnTo>
                      <a:pt x="1677" y="491"/>
                    </a:lnTo>
                    <a:lnTo>
                      <a:pt x="1678" y="488"/>
                    </a:lnTo>
                    <a:lnTo>
                      <a:pt x="1679" y="487"/>
                    </a:lnTo>
                    <a:lnTo>
                      <a:pt x="1681" y="486"/>
                    </a:lnTo>
                    <a:close/>
                    <a:moveTo>
                      <a:pt x="1735" y="453"/>
                    </a:moveTo>
                    <a:lnTo>
                      <a:pt x="1752" y="441"/>
                    </a:lnTo>
                    <a:lnTo>
                      <a:pt x="1755" y="439"/>
                    </a:lnTo>
                    <a:lnTo>
                      <a:pt x="1756" y="439"/>
                    </a:lnTo>
                    <a:lnTo>
                      <a:pt x="1759" y="439"/>
                    </a:lnTo>
                    <a:lnTo>
                      <a:pt x="1760" y="439"/>
                    </a:lnTo>
                    <a:lnTo>
                      <a:pt x="1763" y="439"/>
                    </a:lnTo>
                    <a:lnTo>
                      <a:pt x="1764" y="441"/>
                    </a:lnTo>
                    <a:lnTo>
                      <a:pt x="1766" y="442"/>
                    </a:lnTo>
                    <a:lnTo>
                      <a:pt x="1767" y="445"/>
                    </a:lnTo>
                    <a:lnTo>
                      <a:pt x="1768" y="446"/>
                    </a:lnTo>
                    <a:lnTo>
                      <a:pt x="1768" y="449"/>
                    </a:lnTo>
                    <a:lnTo>
                      <a:pt x="1768" y="450"/>
                    </a:lnTo>
                    <a:lnTo>
                      <a:pt x="1768" y="453"/>
                    </a:lnTo>
                    <a:lnTo>
                      <a:pt x="1768" y="454"/>
                    </a:lnTo>
                    <a:lnTo>
                      <a:pt x="1767" y="455"/>
                    </a:lnTo>
                    <a:lnTo>
                      <a:pt x="1766" y="458"/>
                    </a:lnTo>
                    <a:lnTo>
                      <a:pt x="1764" y="459"/>
                    </a:lnTo>
                    <a:lnTo>
                      <a:pt x="1746" y="470"/>
                    </a:lnTo>
                    <a:lnTo>
                      <a:pt x="1745" y="471"/>
                    </a:lnTo>
                    <a:lnTo>
                      <a:pt x="1742" y="471"/>
                    </a:lnTo>
                    <a:lnTo>
                      <a:pt x="1741" y="471"/>
                    </a:lnTo>
                    <a:lnTo>
                      <a:pt x="1738" y="471"/>
                    </a:lnTo>
                    <a:lnTo>
                      <a:pt x="1737" y="471"/>
                    </a:lnTo>
                    <a:lnTo>
                      <a:pt x="1734" y="470"/>
                    </a:lnTo>
                    <a:lnTo>
                      <a:pt x="1733" y="469"/>
                    </a:lnTo>
                    <a:lnTo>
                      <a:pt x="1731" y="467"/>
                    </a:lnTo>
                    <a:lnTo>
                      <a:pt x="1730" y="465"/>
                    </a:lnTo>
                    <a:lnTo>
                      <a:pt x="1730" y="463"/>
                    </a:lnTo>
                    <a:lnTo>
                      <a:pt x="1730" y="461"/>
                    </a:lnTo>
                    <a:lnTo>
                      <a:pt x="1730" y="458"/>
                    </a:lnTo>
                    <a:lnTo>
                      <a:pt x="1730" y="457"/>
                    </a:lnTo>
                    <a:lnTo>
                      <a:pt x="1731" y="455"/>
                    </a:lnTo>
                    <a:lnTo>
                      <a:pt x="1733" y="453"/>
                    </a:lnTo>
                    <a:lnTo>
                      <a:pt x="1735" y="453"/>
                    </a:lnTo>
                    <a:close/>
                    <a:moveTo>
                      <a:pt x="1788" y="418"/>
                    </a:moveTo>
                    <a:lnTo>
                      <a:pt x="1807" y="407"/>
                    </a:lnTo>
                    <a:lnTo>
                      <a:pt x="1808" y="406"/>
                    </a:lnTo>
                    <a:lnTo>
                      <a:pt x="1811" y="405"/>
                    </a:lnTo>
                    <a:lnTo>
                      <a:pt x="1812" y="405"/>
                    </a:lnTo>
                    <a:lnTo>
                      <a:pt x="1815" y="406"/>
                    </a:lnTo>
                    <a:lnTo>
                      <a:pt x="1816" y="406"/>
                    </a:lnTo>
                    <a:lnTo>
                      <a:pt x="1819" y="407"/>
                    </a:lnTo>
                    <a:lnTo>
                      <a:pt x="1820" y="409"/>
                    </a:lnTo>
                    <a:lnTo>
                      <a:pt x="1822" y="410"/>
                    </a:lnTo>
                    <a:lnTo>
                      <a:pt x="1823" y="411"/>
                    </a:lnTo>
                    <a:lnTo>
                      <a:pt x="1823" y="414"/>
                    </a:lnTo>
                    <a:lnTo>
                      <a:pt x="1823" y="417"/>
                    </a:lnTo>
                    <a:lnTo>
                      <a:pt x="1823" y="418"/>
                    </a:lnTo>
                    <a:lnTo>
                      <a:pt x="1822" y="421"/>
                    </a:lnTo>
                    <a:lnTo>
                      <a:pt x="1822" y="422"/>
                    </a:lnTo>
                    <a:lnTo>
                      <a:pt x="1820" y="423"/>
                    </a:lnTo>
                    <a:lnTo>
                      <a:pt x="1818" y="425"/>
                    </a:lnTo>
                    <a:lnTo>
                      <a:pt x="1800" y="437"/>
                    </a:lnTo>
                    <a:lnTo>
                      <a:pt x="1798" y="437"/>
                    </a:lnTo>
                    <a:lnTo>
                      <a:pt x="1796" y="438"/>
                    </a:lnTo>
                    <a:lnTo>
                      <a:pt x="1794" y="438"/>
                    </a:lnTo>
                    <a:lnTo>
                      <a:pt x="1792" y="438"/>
                    </a:lnTo>
                    <a:lnTo>
                      <a:pt x="1790" y="437"/>
                    </a:lnTo>
                    <a:lnTo>
                      <a:pt x="1788" y="435"/>
                    </a:lnTo>
                    <a:lnTo>
                      <a:pt x="1787" y="434"/>
                    </a:lnTo>
                    <a:lnTo>
                      <a:pt x="1786" y="433"/>
                    </a:lnTo>
                    <a:lnTo>
                      <a:pt x="1784" y="431"/>
                    </a:lnTo>
                    <a:lnTo>
                      <a:pt x="1784" y="429"/>
                    </a:lnTo>
                    <a:lnTo>
                      <a:pt x="1784" y="426"/>
                    </a:lnTo>
                    <a:lnTo>
                      <a:pt x="1784" y="425"/>
                    </a:lnTo>
                    <a:lnTo>
                      <a:pt x="1784" y="423"/>
                    </a:lnTo>
                    <a:lnTo>
                      <a:pt x="1786" y="421"/>
                    </a:lnTo>
                    <a:lnTo>
                      <a:pt x="1787" y="419"/>
                    </a:lnTo>
                    <a:lnTo>
                      <a:pt x="1788" y="418"/>
                    </a:lnTo>
                    <a:close/>
                    <a:moveTo>
                      <a:pt x="1843" y="385"/>
                    </a:moveTo>
                    <a:lnTo>
                      <a:pt x="1861" y="373"/>
                    </a:lnTo>
                    <a:lnTo>
                      <a:pt x="1863" y="372"/>
                    </a:lnTo>
                    <a:lnTo>
                      <a:pt x="1865" y="372"/>
                    </a:lnTo>
                    <a:lnTo>
                      <a:pt x="1867" y="372"/>
                    </a:lnTo>
                    <a:lnTo>
                      <a:pt x="1869" y="372"/>
                    </a:lnTo>
                    <a:lnTo>
                      <a:pt x="1871" y="373"/>
                    </a:lnTo>
                    <a:lnTo>
                      <a:pt x="1872" y="373"/>
                    </a:lnTo>
                    <a:lnTo>
                      <a:pt x="1875" y="374"/>
                    </a:lnTo>
                    <a:lnTo>
                      <a:pt x="1876" y="377"/>
                    </a:lnTo>
                    <a:lnTo>
                      <a:pt x="1876" y="378"/>
                    </a:lnTo>
                    <a:lnTo>
                      <a:pt x="1877" y="381"/>
                    </a:lnTo>
                    <a:lnTo>
                      <a:pt x="1877" y="382"/>
                    </a:lnTo>
                    <a:lnTo>
                      <a:pt x="1877" y="385"/>
                    </a:lnTo>
                    <a:lnTo>
                      <a:pt x="1876" y="386"/>
                    </a:lnTo>
                    <a:lnTo>
                      <a:pt x="1875" y="389"/>
                    </a:lnTo>
                    <a:lnTo>
                      <a:pt x="1873" y="390"/>
                    </a:lnTo>
                    <a:lnTo>
                      <a:pt x="1872" y="392"/>
                    </a:lnTo>
                    <a:lnTo>
                      <a:pt x="1855" y="402"/>
                    </a:lnTo>
                    <a:lnTo>
                      <a:pt x="1852" y="403"/>
                    </a:lnTo>
                    <a:lnTo>
                      <a:pt x="1851" y="403"/>
                    </a:lnTo>
                    <a:lnTo>
                      <a:pt x="1848" y="403"/>
                    </a:lnTo>
                    <a:lnTo>
                      <a:pt x="1845" y="403"/>
                    </a:lnTo>
                    <a:lnTo>
                      <a:pt x="1844" y="403"/>
                    </a:lnTo>
                    <a:lnTo>
                      <a:pt x="1843" y="402"/>
                    </a:lnTo>
                    <a:lnTo>
                      <a:pt x="1840" y="401"/>
                    </a:lnTo>
                    <a:lnTo>
                      <a:pt x="1840" y="399"/>
                    </a:lnTo>
                    <a:lnTo>
                      <a:pt x="1839" y="397"/>
                    </a:lnTo>
                    <a:lnTo>
                      <a:pt x="1837" y="395"/>
                    </a:lnTo>
                    <a:lnTo>
                      <a:pt x="1837" y="393"/>
                    </a:lnTo>
                    <a:lnTo>
                      <a:pt x="1837" y="392"/>
                    </a:lnTo>
                    <a:lnTo>
                      <a:pt x="1839" y="389"/>
                    </a:lnTo>
                    <a:lnTo>
                      <a:pt x="1840" y="388"/>
                    </a:lnTo>
                    <a:lnTo>
                      <a:pt x="1841" y="386"/>
                    </a:lnTo>
                    <a:lnTo>
                      <a:pt x="1843" y="385"/>
                    </a:lnTo>
                    <a:close/>
                    <a:moveTo>
                      <a:pt x="1897" y="350"/>
                    </a:moveTo>
                    <a:lnTo>
                      <a:pt x="1914" y="340"/>
                    </a:lnTo>
                    <a:lnTo>
                      <a:pt x="1917" y="338"/>
                    </a:lnTo>
                    <a:lnTo>
                      <a:pt x="1918" y="338"/>
                    </a:lnTo>
                    <a:lnTo>
                      <a:pt x="1921" y="337"/>
                    </a:lnTo>
                    <a:lnTo>
                      <a:pt x="1922" y="338"/>
                    </a:lnTo>
                    <a:lnTo>
                      <a:pt x="1925" y="338"/>
                    </a:lnTo>
                    <a:lnTo>
                      <a:pt x="1926" y="340"/>
                    </a:lnTo>
                    <a:lnTo>
                      <a:pt x="1928" y="341"/>
                    </a:lnTo>
                    <a:lnTo>
                      <a:pt x="1929" y="342"/>
                    </a:lnTo>
                    <a:lnTo>
                      <a:pt x="1930" y="345"/>
                    </a:lnTo>
                    <a:lnTo>
                      <a:pt x="1930" y="346"/>
                    </a:lnTo>
                    <a:lnTo>
                      <a:pt x="1932" y="349"/>
                    </a:lnTo>
                    <a:lnTo>
                      <a:pt x="1930" y="350"/>
                    </a:lnTo>
                    <a:lnTo>
                      <a:pt x="1930" y="353"/>
                    </a:lnTo>
                    <a:lnTo>
                      <a:pt x="1929" y="354"/>
                    </a:lnTo>
                    <a:lnTo>
                      <a:pt x="1928" y="356"/>
                    </a:lnTo>
                    <a:lnTo>
                      <a:pt x="1926" y="357"/>
                    </a:lnTo>
                    <a:lnTo>
                      <a:pt x="1908" y="369"/>
                    </a:lnTo>
                    <a:lnTo>
                      <a:pt x="1906" y="369"/>
                    </a:lnTo>
                    <a:lnTo>
                      <a:pt x="1904" y="370"/>
                    </a:lnTo>
                    <a:lnTo>
                      <a:pt x="1903" y="370"/>
                    </a:lnTo>
                    <a:lnTo>
                      <a:pt x="1900" y="370"/>
                    </a:lnTo>
                    <a:lnTo>
                      <a:pt x="1899" y="369"/>
                    </a:lnTo>
                    <a:lnTo>
                      <a:pt x="1896" y="369"/>
                    </a:lnTo>
                    <a:lnTo>
                      <a:pt x="1895" y="368"/>
                    </a:lnTo>
                    <a:lnTo>
                      <a:pt x="1893" y="365"/>
                    </a:lnTo>
                    <a:lnTo>
                      <a:pt x="1893" y="364"/>
                    </a:lnTo>
                    <a:lnTo>
                      <a:pt x="1892" y="361"/>
                    </a:lnTo>
                    <a:lnTo>
                      <a:pt x="1892" y="360"/>
                    </a:lnTo>
                    <a:lnTo>
                      <a:pt x="1892" y="357"/>
                    </a:lnTo>
                    <a:lnTo>
                      <a:pt x="1893" y="356"/>
                    </a:lnTo>
                    <a:lnTo>
                      <a:pt x="1893" y="353"/>
                    </a:lnTo>
                    <a:lnTo>
                      <a:pt x="1895" y="352"/>
                    </a:lnTo>
                    <a:lnTo>
                      <a:pt x="1897" y="350"/>
                    </a:lnTo>
                    <a:close/>
                    <a:moveTo>
                      <a:pt x="1952" y="317"/>
                    </a:moveTo>
                    <a:lnTo>
                      <a:pt x="1969" y="305"/>
                    </a:lnTo>
                    <a:lnTo>
                      <a:pt x="1970" y="305"/>
                    </a:lnTo>
                    <a:lnTo>
                      <a:pt x="1973" y="304"/>
                    </a:lnTo>
                    <a:lnTo>
                      <a:pt x="1976" y="304"/>
                    </a:lnTo>
                    <a:lnTo>
                      <a:pt x="1977" y="304"/>
                    </a:lnTo>
                    <a:lnTo>
                      <a:pt x="1980" y="305"/>
                    </a:lnTo>
                    <a:lnTo>
                      <a:pt x="1981" y="305"/>
                    </a:lnTo>
                    <a:lnTo>
                      <a:pt x="1982" y="307"/>
                    </a:lnTo>
                    <a:lnTo>
                      <a:pt x="1983" y="309"/>
                    </a:lnTo>
                    <a:lnTo>
                      <a:pt x="1985" y="311"/>
                    </a:lnTo>
                    <a:lnTo>
                      <a:pt x="1985" y="313"/>
                    </a:lnTo>
                    <a:lnTo>
                      <a:pt x="1985" y="314"/>
                    </a:lnTo>
                    <a:lnTo>
                      <a:pt x="1985" y="317"/>
                    </a:lnTo>
                    <a:lnTo>
                      <a:pt x="1985" y="318"/>
                    </a:lnTo>
                    <a:lnTo>
                      <a:pt x="1983" y="321"/>
                    </a:lnTo>
                    <a:lnTo>
                      <a:pt x="1982" y="322"/>
                    </a:lnTo>
                    <a:lnTo>
                      <a:pt x="1981" y="324"/>
                    </a:lnTo>
                    <a:lnTo>
                      <a:pt x="1962" y="334"/>
                    </a:lnTo>
                    <a:lnTo>
                      <a:pt x="1961" y="336"/>
                    </a:lnTo>
                    <a:lnTo>
                      <a:pt x="1958" y="336"/>
                    </a:lnTo>
                    <a:lnTo>
                      <a:pt x="1956" y="336"/>
                    </a:lnTo>
                    <a:lnTo>
                      <a:pt x="1954" y="336"/>
                    </a:lnTo>
                    <a:lnTo>
                      <a:pt x="1952" y="336"/>
                    </a:lnTo>
                    <a:lnTo>
                      <a:pt x="1950" y="334"/>
                    </a:lnTo>
                    <a:lnTo>
                      <a:pt x="1949" y="333"/>
                    </a:lnTo>
                    <a:lnTo>
                      <a:pt x="1948" y="332"/>
                    </a:lnTo>
                    <a:lnTo>
                      <a:pt x="1946" y="329"/>
                    </a:lnTo>
                    <a:lnTo>
                      <a:pt x="1946" y="328"/>
                    </a:lnTo>
                    <a:lnTo>
                      <a:pt x="1946" y="325"/>
                    </a:lnTo>
                    <a:lnTo>
                      <a:pt x="1946" y="324"/>
                    </a:lnTo>
                    <a:lnTo>
                      <a:pt x="1946" y="321"/>
                    </a:lnTo>
                    <a:lnTo>
                      <a:pt x="1948" y="320"/>
                    </a:lnTo>
                    <a:lnTo>
                      <a:pt x="1949" y="318"/>
                    </a:lnTo>
                    <a:lnTo>
                      <a:pt x="1952" y="317"/>
                    </a:lnTo>
                    <a:close/>
                    <a:moveTo>
                      <a:pt x="2005" y="283"/>
                    </a:moveTo>
                    <a:lnTo>
                      <a:pt x="2023" y="272"/>
                    </a:lnTo>
                    <a:lnTo>
                      <a:pt x="2025" y="271"/>
                    </a:lnTo>
                    <a:lnTo>
                      <a:pt x="2027" y="271"/>
                    </a:lnTo>
                    <a:lnTo>
                      <a:pt x="2029" y="271"/>
                    </a:lnTo>
                    <a:lnTo>
                      <a:pt x="2031" y="271"/>
                    </a:lnTo>
                    <a:lnTo>
                      <a:pt x="2033" y="271"/>
                    </a:lnTo>
                    <a:lnTo>
                      <a:pt x="2035" y="272"/>
                    </a:lnTo>
                    <a:lnTo>
                      <a:pt x="2037" y="273"/>
                    </a:lnTo>
                    <a:lnTo>
                      <a:pt x="2038" y="275"/>
                    </a:lnTo>
                    <a:lnTo>
                      <a:pt x="2038" y="277"/>
                    </a:lnTo>
                    <a:lnTo>
                      <a:pt x="2039" y="279"/>
                    </a:lnTo>
                    <a:lnTo>
                      <a:pt x="2039" y="281"/>
                    </a:lnTo>
                    <a:lnTo>
                      <a:pt x="2039" y="283"/>
                    </a:lnTo>
                    <a:lnTo>
                      <a:pt x="2038" y="285"/>
                    </a:lnTo>
                    <a:lnTo>
                      <a:pt x="2038" y="287"/>
                    </a:lnTo>
                    <a:lnTo>
                      <a:pt x="2037" y="288"/>
                    </a:lnTo>
                    <a:lnTo>
                      <a:pt x="2034" y="289"/>
                    </a:lnTo>
                    <a:lnTo>
                      <a:pt x="2017" y="301"/>
                    </a:lnTo>
                    <a:lnTo>
                      <a:pt x="2014" y="303"/>
                    </a:lnTo>
                    <a:lnTo>
                      <a:pt x="2013" y="303"/>
                    </a:lnTo>
                    <a:lnTo>
                      <a:pt x="2010" y="303"/>
                    </a:lnTo>
                    <a:lnTo>
                      <a:pt x="2009" y="303"/>
                    </a:lnTo>
                    <a:lnTo>
                      <a:pt x="2006" y="301"/>
                    </a:lnTo>
                    <a:lnTo>
                      <a:pt x="2005" y="301"/>
                    </a:lnTo>
                    <a:lnTo>
                      <a:pt x="2003" y="300"/>
                    </a:lnTo>
                    <a:lnTo>
                      <a:pt x="2002" y="297"/>
                    </a:lnTo>
                    <a:lnTo>
                      <a:pt x="2001" y="296"/>
                    </a:lnTo>
                    <a:lnTo>
                      <a:pt x="1999" y="293"/>
                    </a:lnTo>
                    <a:lnTo>
                      <a:pt x="1999" y="292"/>
                    </a:lnTo>
                    <a:lnTo>
                      <a:pt x="2001" y="289"/>
                    </a:lnTo>
                    <a:lnTo>
                      <a:pt x="2001" y="288"/>
                    </a:lnTo>
                    <a:lnTo>
                      <a:pt x="2002" y="285"/>
                    </a:lnTo>
                    <a:lnTo>
                      <a:pt x="2003" y="284"/>
                    </a:lnTo>
                    <a:lnTo>
                      <a:pt x="2005" y="283"/>
                    </a:lnTo>
                    <a:close/>
                    <a:moveTo>
                      <a:pt x="2059" y="249"/>
                    </a:moveTo>
                    <a:lnTo>
                      <a:pt x="2078" y="237"/>
                    </a:lnTo>
                    <a:lnTo>
                      <a:pt x="2079" y="237"/>
                    </a:lnTo>
                    <a:lnTo>
                      <a:pt x="2080" y="236"/>
                    </a:lnTo>
                    <a:lnTo>
                      <a:pt x="2083" y="236"/>
                    </a:lnTo>
                    <a:lnTo>
                      <a:pt x="2084" y="236"/>
                    </a:lnTo>
                    <a:lnTo>
                      <a:pt x="2087" y="237"/>
                    </a:lnTo>
                    <a:lnTo>
                      <a:pt x="2088" y="239"/>
                    </a:lnTo>
                    <a:lnTo>
                      <a:pt x="2090" y="240"/>
                    </a:lnTo>
                    <a:lnTo>
                      <a:pt x="2092" y="241"/>
                    </a:lnTo>
                    <a:lnTo>
                      <a:pt x="2092" y="243"/>
                    </a:lnTo>
                    <a:lnTo>
                      <a:pt x="2094" y="245"/>
                    </a:lnTo>
                    <a:lnTo>
                      <a:pt x="2094" y="247"/>
                    </a:lnTo>
                    <a:lnTo>
                      <a:pt x="2092" y="249"/>
                    </a:lnTo>
                    <a:lnTo>
                      <a:pt x="2092" y="251"/>
                    </a:lnTo>
                    <a:lnTo>
                      <a:pt x="2091" y="253"/>
                    </a:lnTo>
                    <a:lnTo>
                      <a:pt x="2090" y="255"/>
                    </a:lnTo>
                    <a:lnTo>
                      <a:pt x="2088" y="256"/>
                    </a:lnTo>
                    <a:lnTo>
                      <a:pt x="2070" y="268"/>
                    </a:lnTo>
                    <a:lnTo>
                      <a:pt x="2068" y="268"/>
                    </a:lnTo>
                    <a:lnTo>
                      <a:pt x="2066" y="269"/>
                    </a:lnTo>
                    <a:lnTo>
                      <a:pt x="2064" y="269"/>
                    </a:lnTo>
                    <a:lnTo>
                      <a:pt x="2062" y="268"/>
                    </a:lnTo>
                    <a:lnTo>
                      <a:pt x="2060" y="268"/>
                    </a:lnTo>
                    <a:lnTo>
                      <a:pt x="2058" y="267"/>
                    </a:lnTo>
                    <a:lnTo>
                      <a:pt x="2057" y="265"/>
                    </a:lnTo>
                    <a:lnTo>
                      <a:pt x="2055" y="264"/>
                    </a:lnTo>
                    <a:lnTo>
                      <a:pt x="2055" y="261"/>
                    </a:lnTo>
                    <a:lnTo>
                      <a:pt x="2054" y="260"/>
                    </a:lnTo>
                    <a:lnTo>
                      <a:pt x="2054" y="257"/>
                    </a:lnTo>
                    <a:lnTo>
                      <a:pt x="2054" y="256"/>
                    </a:lnTo>
                    <a:lnTo>
                      <a:pt x="2055" y="253"/>
                    </a:lnTo>
                    <a:lnTo>
                      <a:pt x="2055" y="252"/>
                    </a:lnTo>
                    <a:lnTo>
                      <a:pt x="2057" y="251"/>
                    </a:lnTo>
                    <a:lnTo>
                      <a:pt x="2059" y="249"/>
                    </a:lnTo>
                    <a:close/>
                    <a:moveTo>
                      <a:pt x="2114" y="215"/>
                    </a:moveTo>
                    <a:lnTo>
                      <a:pt x="2131" y="204"/>
                    </a:lnTo>
                    <a:lnTo>
                      <a:pt x="2132" y="203"/>
                    </a:lnTo>
                    <a:lnTo>
                      <a:pt x="2135" y="203"/>
                    </a:lnTo>
                    <a:lnTo>
                      <a:pt x="2137" y="203"/>
                    </a:lnTo>
                    <a:lnTo>
                      <a:pt x="2139" y="203"/>
                    </a:lnTo>
                    <a:lnTo>
                      <a:pt x="2141" y="203"/>
                    </a:lnTo>
                    <a:lnTo>
                      <a:pt x="2143" y="204"/>
                    </a:lnTo>
                    <a:lnTo>
                      <a:pt x="2144" y="206"/>
                    </a:lnTo>
                    <a:lnTo>
                      <a:pt x="2145" y="208"/>
                    </a:lnTo>
                    <a:lnTo>
                      <a:pt x="2147" y="210"/>
                    </a:lnTo>
                    <a:lnTo>
                      <a:pt x="2147" y="211"/>
                    </a:lnTo>
                    <a:lnTo>
                      <a:pt x="2147" y="214"/>
                    </a:lnTo>
                    <a:lnTo>
                      <a:pt x="2147" y="215"/>
                    </a:lnTo>
                    <a:lnTo>
                      <a:pt x="2147" y="218"/>
                    </a:lnTo>
                    <a:lnTo>
                      <a:pt x="2145" y="219"/>
                    </a:lnTo>
                    <a:lnTo>
                      <a:pt x="2144" y="220"/>
                    </a:lnTo>
                    <a:lnTo>
                      <a:pt x="2143" y="223"/>
                    </a:lnTo>
                    <a:lnTo>
                      <a:pt x="2124" y="234"/>
                    </a:lnTo>
                    <a:lnTo>
                      <a:pt x="2123" y="235"/>
                    </a:lnTo>
                    <a:lnTo>
                      <a:pt x="2120" y="235"/>
                    </a:lnTo>
                    <a:lnTo>
                      <a:pt x="2118" y="235"/>
                    </a:lnTo>
                    <a:lnTo>
                      <a:pt x="2116" y="235"/>
                    </a:lnTo>
                    <a:lnTo>
                      <a:pt x="2115" y="235"/>
                    </a:lnTo>
                    <a:lnTo>
                      <a:pt x="2112" y="234"/>
                    </a:lnTo>
                    <a:lnTo>
                      <a:pt x="2111" y="232"/>
                    </a:lnTo>
                    <a:lnTo>
                      <a:pt x="2110" y="231"/>
                    </a:lnTo>
                    <a:lnTo>
                      <a:pt x="2108" y="228"/>
                    </a:lnTo>
                    <a:lnTo>
                      <a:pt x="2108" y="227"/>
                    </a:lnTo>
                    <a:lnTo>
                      <a:pt x="2108" y="224"/>
                    </a:lnTo>
                    <a:lnTo>
                      <a:pt x="2108" y="222"/>
                    </a:lnTo>
                    <a:lnTo>
                      <a:pt x="2108" y="220"/>
                    </a:lnTo>
                    <a:lnTo>
                      <a:pt x="2110" y="219"/>
                    </a:lnTo>
                    <a:lnTo>
                      <a:pt x="2111" y="216"/>
                    </a:lnTo>
                    <a:lnTo>
                      <a:pt x="2114" y="215"/>
                    </a:lnTo>
                    <a:close/>
                    <a:moveTo>
                      <a:pt x="2167" y="182"/>
                    </a:moveTo>
                    <a:lnTo>
                      <a:pt x="2185" y="171"/>
                    </a:lnTo>
                    <a:lnTo>
                      <a:pt x="2187" y="170"/>
                    </a:lnTo>
                    <a:lnTo>
                      <a:pt x="2189" y="168"/>
                    </a:lnTo>
                    <a:lnTo>
                      <a:pt x="2191" y="168"/>
                    </a:lnTo>
                    <a:lnTo>
                      <a:pt x="2193" y="168"/>
                    </a:lnTo>
                    <a:lnTo>
                      <a:pt x="2195" y="170"/>
                    </a:lnTo>
                    <a:lnTo>
                      <a:pt x="2197" y="171"/>
                    </a:lnTo>
                    <a:lnTo>
                      <a:pt x="2199" y="172"/>
                    </a:lnTo>
                    <a:lnTo>
                      <a:pt x="2200" y="174"/>
                    </a:lnTo>
                    <a:lnTo>
                      <a:pt x="2201" y="175"/>
                    </a:lnTo>
                    <a:lnTo>
                      <a:pt x="2201" y="178"/>
                    </a:lnTo>
                    <a:lnTo>
                      <a:pt x="2201" y="180"/>
                    </a:lnTo>
                    <a:lnTo>
                      <a:pt x="2201" y="182"/>
                    </a:lnTo>
                    <a:lnTo>
                      <a:pt x="2200" y="184"/>
                    </a:lnTo>
                    <a:lnTo>
                      <a:pt x="2200" y="186"/>
                    </a:lnTo>
                    <a:lnTo>
                      <a:pt x="2199" y="187"/>
                    </a:lnTo>
                    <a:lnTo>
                      <a:pt x="2196" y="188"/>
                    </a:lnTo>
                    <a:lnTo>
                      <a:pt x="2179" y="200"/>
                    </a:lnTo>
                    <a:lnTo>
                      <a:pt x="2176" y="200"/>
                    </a:lnTo>
                    <a:lnTo>
                      <a:pt x="2175" y="202"/>
                    </a:lnTo>
                    <a:lnTo>
                      <a:pt x="2172" y="202"/>
                    </a:lnTo>
                    <a:lnTo>
                      <a:pt x="2171" y="202"/>
                    </a:lnTo>
                    <a:lnTo>
                      <a:pt x="2168" y="200"/>
                    </a:lnTo>
                    <a:lnTo>
                      <a:pt x="2167" y="199"/>
                    </a:lnTo>
                    <a:lnTo>
                      <a:pt x="2165" y="198"/>
                    </a:lnTo>
                    <a:lnTo>
                      <a:pt x="2164" y="196"/>
                    </a:lnTo>
                    <a:lnTo>
                      <a:pt x="2163" y="195"/>
                    </a:lnTo>
                    <a:lnTo>
                      <a:pt x="2163" y="192"/>
                    </a:lnTo>
                    <a:lnTo>
                      <a:pt x="2161" y="190"/>
                    </a:lnTo>
                    <a:lnTo>
                      <a:pt x="2163" y="188"/>
                    </a:lnTo>
                    <a:lnTo>
                      <a:pt x="2163" y="187"/>
                    </a:lnTo>
                    <a:lnTo>
                      <a:pt x="2164" y="184"/>
                    </a:lnTo>
                    <a:lnTo>
                      <a:pt x="2165" y="183"/>
                    </a:lnTo>
                    <a:lnTo>
                      <a:pt x="2167" y="182"/>
                    </a:lnTo>
                    <a:close/>
                    <a:moveTo>
                      <a:pt x="2221" y="149"/>
                    </a:moveTo>
                    <a:lnTo>
                      <a:pt x="2240" y="137"/>
                    </a:lnTo>
                    <a:lnTo>
                      <a:pt x="2241" y="135"/>
                    </a:lnTo>
                    <a:lnTo>
                      <a:pt x="2244" y="135"/>
                    </a:lnTo>
                    <a:lnTo>
                      <a:pt x="2245" y="135"/>
                    </a:lnTo>
                    <a:lnTo>
                      <a:pt x="2248" y="135"/>
                    </a:lnTo>
                    <a:lnTo>
                      <a:pt x="2249" y="135"/>
                    </a:lnTo>
                    <a:lnTo>
                      <a:pt x="2250" y="137"/>
                    </a:lnTo>
                    <a:lnTo>
                      <a:pt x="2253" y="138"/>
                    </a:lnTo>
                    <a:lnTo>
                      <a:pt x="2254" y="141"/>
                    </a:lnTo>
                    <a:lnTo>
                      <a:pt x="2254" y="142"/>
                    </a:lnTo>
                    <a:lnTo>
                      <a:pt x="2256" y="145"/>
                    </a:lnTo>
                    <a:lnTo>
                      <a:pt x="2256" y="146"/>
                    </a:lnTo>
                    <a:lnTo>
                      <a:pt x="2256" y="149"/>
                    </a:lnTo>
                    <a:lnTo>
                      <a:pt x="2254" y="150"/>
                    </a:lnTo>
                    <a:lnTo>
                      <a:pt x="2253" y="151"/>
                    </a:lnTo>
                    <a:lnTo>
                      <a:pt x="2252" y="154"/>
                    </a:lnTo>
                    <a:lnTo>
                      <a:pt x="2250" y="155"/>
                    </a:lnTo>
                    <a:lnTo>
                      <a:pt x="2233" y="166"/>
                    </a:lnTo>
                    <a:lnTo>
                      <a:pt x="2230" y="167"/>
                    </a:lnTo>
                    <a:lnTo>
                      <a:pt x="2229" y="167"/>
                    </a:lnTo>
                    <a:lnTo>
                      <a:pt x="2226" y="167"/>
                    </a:lnTo>
                    <a:lnTo>
                      <a:pt x="2224" y="167"/>
                    </a:lnTo>
                    <a:lnTo>
                      <a:pt x="2222" y="167"/>
                    </a:lnTo>
                    <a:lnTo>
                      <a:pt x="2221" y="166"/>
                    </a:lnTo>
                    <a:lnTo>
                      <a:pt x="2218" y="164"/>
                    </a:lnTo>
                    <a:lnTo>
                      <a:pt x="2218" y="163"/>
                    </a:lnTo>
                    <a:lnTo>
                      <a:pt x="2217" y="160"/>
                    </a:lnTo>
                    <a:lnTo>
                      <a:pt x="2216" y="159"/>
                    </a:lnTo>
                    <a:lnTo>
                      <a:pt x="2216" y="156"/>
                    </a:lnTo>
                    <a:lnTo>
                      <a:pt x="2216" y="154"/>
                    </a:lnTo>
                    <a:lnTo>
                      <a:pt x="2217" y="153"/>
                    </a:lnTo>
                    <a:lnTo>
                      <a:pt x="2218" y="151"/>
                    </a:lnTo>
                    <a:lnTo>
                      <a:pt x="2220" y="149"/>
                    </a:lnTo>
                    <a:lnTo>
                      <a:pt x="2221" y="149"/>
                    </a:lnTo>
                    <a:close/>
                    <a:moveTo>
                      <a:pt x="2276" y="114"/>
                    </a:moveTo>
                    <a:lnTo>
                      <a:pt x="2293" y="103"/>
                    </a:lnTo>
                    <a:lnTo>
                      <a:pt x="2295" y="102"/>
                    </a:lnTo>
                    <a:lnTo>
                      <a:pt x="2297" y="101"/>
                    </a:lnTo>
                    <a:lnTo>
                      <a:pt x="2299" y="101"/>
                    </a:lnTo>
                    <a:lnTo>
                      <a:pt x="2301" y="102"/>
                    </a:lnTo>
                    <a:lnTo>
                      <a:pt x="2303" y="102"/>
                    </a:lnTo>
                    <a:lnTo>
                      <a:pt x="2305" y="103"/>
                    </a:lnTo>
                    <a:lnTo>
                      <a:pt x="2306" y="105"/>
                    </a:lnTo>
                    <a:lnTo>
                      <a:pt x="2307" y="106"/>
                    </a:lnTo>
                    <a:lnTo>
                      <a:pt x="2309" y="107"/>
                    </a:lnTo>
                    <a:lnTo>
                      <a:pt x="2309" y="110"/>
                    </a:lnTo>
                    <a:lnTo>
                      <a:pt x="2309" y="113"/>
                    </a:lnTo>
                    <a:lnTo>
                      <a:pt x="2309" y="114"/>
                    </a:lnTo>
                    <a:lnTo>
                      <a:pt x="2309" y="117"/>
                    </a:lnTo>
                    <a:lnTo>
                      <a:pt x="2307" y="118"/>
                    </a:lnTo>
                    <a:lnTo>
                      <a:pt x="2306" y="119"/>
                    </a:lnTo>
                    <a:lnTo>
                      <a:pt x="2305" y="121"/>
                    </a:lnTo>
                    <a:lnTo>
                      <a:pt x="2286" y="133"/>
                    </a:lnTo>
                    <a:lnTo>
                      <a:pt x="2285" y="133"/>
                    </a:lnTo>
                    <a:lnTo>
                      <a:pt x="2282" y="134"/>
                    </a:lnTo>
                    <a:lnTo>
                      <a:pt x="2281" y="134"/>
                    </a:lnTo>
                    <a:lnTo>
                      <a:pt x="2278" y="134"/>
                    </a:lnTo>
                    <a:lnTo>
                      <a:pt x="2277" y="133"/>
                    </a:lnTo>
                    <a:lnTo>
                      <a:pt x="2274" y="131"/>
                    </a:lnTo>
                    <a:lnTo>
                      <a:pt x="2273" y="130"/>
                    </a:lnTo>
                    <a:lnTo>
                      <a:pt x="2272" y="129"/>
                    </a:lnTo>
                    <a:lnTo>
                      <a:pt x="2270" y="127"/>
                    </a:lnTo>
                    <a:lnTo>
                      <a:pt x="2270" y="125"/>
                    </a:lnTo>
                    <a:lnTo>
                      <a:pt x="2270" y="123"/>
                    </a:lnTo>
                    <a:lnTo>
                      <a:pt x="2270" y="121"/>
                    </a:lnTo>
                    <a:lnTo>
                      <a:pt x="2272" y="119"/>
                    </a:lnTo>
                    <a:lnTo>
                      <a:pt x="2272" y="117"/>
                    </a:lnTo>
                    <a:lnTo>
                      <a:pt x="2273" y="115"/>
                    </a:lnTo>
                    <a:lnTo>
                      <a:pt x="2276" y="114"/>
                    </a:lnTo>
                    <a:close/>
                    <a:moveTo>
                      <a:pt x="2329" y="81"/>
                    </a:moveTo>
                    <a:lnTo>
                      <a:pt x="2347" y="69"/>
                    </a:lnTo>
                    <a:lnTo>
                      <a:pt x="2349" y="69"/>
                    </a:lnTo>
                    <a:lnTo>
                      <a:pt x="2351" y="68"/>
                    </a:lnTo>
                    <a:lnTo>
                      <a:pt x="2353" y="68"/>
                    </a:lnTo>
                    <a:lnTo>
                      <a:pt x="2355" y="68"/>
                    </a:lnTo>
                    <a:lnTo>
                      <a:pt x="2357" y="69"/>
                    </a:lnTo>
                    <a:lnTo>
                      <a:pt x="2359" y="69"/>
                    </a:lnTo>
                    <a:lnTo>
                      <a:pt x="2361" y="70"/>
                    </a:lnTo>
                    <a:lnTo>
                      <a:pt x="2362" y="73"/>
                    </a:lnTo>
                    <a:lnTo>
                      <a:pt x="2363" y="74"/>
                    </a:lnTo>
                    <a:lnTo>
                      <a:pt x="2363" y="77"/>
                    </a:lnTo>
                    <a:lnTo>
                      <a:pt x="2363" y="78"/>
                    </a:lnTo>
                    <a:lnTo>
                      <a:pt x="2363" y="81"/>
                    </a:lnTo>
                    <a:lnTo>
                      <a:pt x="2363" y="82"/>
                    </a:lnTo>
                    <a:lnTo>
                      <a:pt x="2362" y="85"/>
                    </a:lnTo>
                    <a:lnTo>
                      <a:pt x="2361" y="86"/>
                    </a:lnTo>
                    <a:lnTo>
                      <a:pt x="2359" y="87"/>
                    </a:lnTo>
                    <a:lnTo>
                      <a:pt x="2341" y="98"/>
                    </a:lnTo>
                    <a:lnTo>
                      <a:pt x="2338" y="99"/>
                    </a:lnTo>
                    <a:lnTo>
                      <a:pt x="2337" y="99"/>
                    </a:lnTo>
                    <a:lnTo>
                      <a:pt x="2334" y="99"/>
                    </a:lnTo>
                    <a:lnTo>
                      <a:pt x="2333" y="99"/>
                    </a:lnTo>
                    <a:lnTo>
                      <a:pt x="2330" y="99"/>
                    </a:lnTo>
                    <a:lnTo>
                      <a:pt x="2329" y="98"/>
                    </a:lnTo>
                    <a:lnTo>
                      <a:pt x="2327" y="97"/>
                    </a:lnTo>
                    <a:lnTo>
                      <a:pt x="2326" y="95"/>
                    </a:lnTo>
                    <a:lnTo>
                      <a:pt x="2325" y="93"/>
                    </a:lnTo>
                    <a:lnTo>
                      <a:pt x="2325" y="91"/>
                    </a:lnTo>
                    <a:lnTo>
                      <a:pt x="2325" y="89"/>
                    </a:lnTo>
                    <a:lnTo>
                      <a:pt x="2325" y="87"/>
                    </a:lnTo>
                    <a:lnTo>
                      <a:pt x="2325" y="85"/>
                    </a:lnTo>
                    <a:lnTo>
                      <a:pt x="2326" y="83"/>
                    </a:lnTo>
                    <a:lnTo>
                      <a:pt x="2327" y="82"/>
                    </a:lnTo>
                    <a:lnTo>
                      <a:pt x="2329" y="81"/>
                    </a:lnTo>
                    <a:close/>
                    <a:moveTo>
                      <a:pt x="2383" y="46"/>
                    </a:moveTo>
                    <a:lnTo>
                      <a:pt x="2402" y="36"/>
                    </a:lnTo>
                    <a:lnTo>
                      <a:pt x="2403" y="34"/>
                    </a:lnTo>
                    <a:lnTo>
                      <a:pt x="2406" y="34"/>
                    </a:lnTo>
                    <a:lnTo>
                      <a:pt x="2407" y="33"/>
                    </a:lnTo>
                    <a:lnTo>
                      <a:pt x="2410" y="34"/>
                    </a:lnTo>
                    <a:lnTo>
                      <a:pt x="2411" y="34"/>
                    </a:lnTo>
                    <a:lnTo>
                      <a:pt x="2412" y="36"/>
                    </a:lnTo>
                    <a:lnTo>
                      <a:pt x="2415" y="37"/>
                    </a:lnTo>
                    <a:lnTo>
                      <a:pt x="2416" y="38"/>
                    </a:lnTo>
                    <a:lnTo>
                      <a:pt x="2416" y="41"/>
                    </a:lnTo>
                    <a:lnTo>
                      <a:pt x="2418" y="42"/>
                    </a:lnTo>
                    <a:lnTo>
                      <a:pt x="2418" y="45"/>
                    </a:lnTo>
                    <a:lnTo>
                      <a:pt x="2418" y="46"/>
                    </a:lnTo>
                    <a:lnTo>
                      <a:pt x="2416" y="49"/>
                    </a:lnTo>
                    <a:lnTo>
                      <a:pt x="2415" y="50"/>
                    </a:lnTo>
                    <a:lnTo>
                      <a:pt x="2414" y="52"/>
                    </a:lnTo>
                    <a:lnTo>
                      <a:pt x="2412" y="53"/>
                    </a:lnTo>
                    <a:lnTo>
                      <a:pt x="2395" y="65"/>
                    </a:lnTo>
                    <a:lnTo>
                      <a:pt x="2392" y="65"/>
                    </a:lnTo>
                    <a:lnTo>
                      <a:pt x="2391" y="66"/>
                    </a:lnTo>
                    <a:lnTo>
                      <a:pt x="2388" y="66"/>
                    </a:lnTo>
                    <a:lnTo>
                      <a:pt x="2386" y="66"/>
                    </a:lnTo>
                    <a:lnTo>
                      <a:pt x="2384" y="65"/>
                    </a:lnTo>
                    <a:lnTo>
                      <a:pt x="2383" y="65"/>
                    </a:lnTo>
                    <a:lnTo>
                      <a:pt x="2380" y="64"/>
                    </a:lnTo>
                    <a:lnTo>
                      <a:pt x="2380" y="61"/>
                    </a:lnTo>
                    <a:lnTo>
                      <a:pt x="2379" y="60"/>
                    </a:lnTo>
                    <a:lnTo>
                      <a:pt x="2378" y="57"/>
                    </a:lnTo>
                    <a:lnTo>
                      <a:pt x="2378" y="56"/>
                    </a:lnTo>
                    <a:lnTo>
                      <a:pt x="2379" y="53"/>
                    </a:lnTo>
                    <a:lnTo>
                      <a:pt x="2379" y="52"/>
                    </a:lnTo>
                    <a:lnTo>
                      <a:pt x="2380" y="49"/>
                    </a:lnTo>
                    <a:lnTo>
                      <a:pt x="2382" y="48"/>
                    </a:lnTo>
                    <a:lnTo>
                      <a:pt x="2383" y="46"/>
                    </a:lnTo>
                    <a:close/>
                    <a:moveTo>
                      <a:pt x="2438" y="13"/>
                    </a:moveTo>
                    <a:lnTo>
                      <a:pt x="2455" y="1"/>
                    </a:lnTo>
                    <a:lnTo>
                      <a:pt x="2457" y="1"/>
                    </a:lnTo>
                    <a:lnTo>
                      <a:pt x="2459" y="0"/>
                    </a:lnTo>
                    <a:lnTo>
                      <a:pt x="2461" y="0"/>
                    </a:lnTo>
                    <a:lnTo>
                      <a:pt x="2463" y="0"/>
                    </a:lnTo>
                    <a:lnTo>
                      <a:pt x="2465" y="1"/>
                    </a:lnTo>
                    <a:lnTo>
                      <a:pt x="2467" y="1"/>
                    </a:lnTo>
                    <a:lnTo>
                      <a:pt x="2468" y="2"/>
                    </a:lnTo>
                    <a:lnTo>
                      <a:pt x="2469" y="5"/>
                    </a:lnTo>
                    <a:lnTo>
                      <a:pt x="2471" y="6"/>
                    </a:lnTo>
                    <a:lnTo>
                      <a:pt x="2471" y="9"/>
                    </a:lnTo>
                    <a:lnTo>
                      <a:pt x="2472" y="10"/>
                    </a:lnTo>
                    <a:lnTo>
                      <a:pt x="2471" y="13"/>
                    </a:lnTo>
                    <a:lnTo>
                      <a:pt x="2471" y="14"/>
                    </a:lnTo>
                    <a:lnTo>
                      <a:pt x="2469" y="17"/>
                    </a:lnTo>
                    <a:lnTo>
                      <a:pt x="2468" y="18"/>
                    </a:lnTo>
                    <a:lnTo>
                      <a:pt x="2467" y="20"/>
                    </a:lnTo>
                    <a:lnTo>
                      <a:pt x="2448" y="30"/>
                    </a:lnTo>
                    <a:lnTo>
                      <a:pt x="2447" y="32"/>
                    </a:lnTo>
                    <a:lnTo>
                      <a:pt x="2444" y="32"/>
                    </a:lnTo>
                    <a:lnTo>
                      <a:pt x="2443" y="33"/>
                    </a:lnTo>
                    <a:lnTo>
                      <a:pt x="2440" y="32"/>
                    </a:lnTo>
                    <a:lnTo>
                      <a:pt x="2439" y="32"/>
                    </a:lnTo>
                    <a:lnTo>
                      <a:pt x="2436" y="30"/>
                    </a:lnTo>
                    <a:lnTo>
                      <a:pt x="2435" y="29"/>
                    </a:lnTo>
                    <a:lnTo>
                      <a:pt x="2434" y="28"/>
                    </a:lnTo>
                    <a:lnTo>
                      <a:pt x="2434" y="25"/>
                    </a:lnTo>
                    <a:lnTo>
                      <a:pt x="2432" y="24"/>
                    </a:lnTo>
                    <a:lnTo>
                      <a:pt x="2432" y="21"/>
                    </a:lnTo>
                    <a:lnTo>
                      <a:pt x="2432" y="20"/>
                    </a:lnTo>
                    <a:lnTo>
                      <a:pt x="2434" y="17"/>
                    </a:lnTo>
                    <a:lnTo>
                      <a:pt x="2434" y="16"/>
                    </a:lnTo>
                    <a:lnTo>
                      <a:pt x="2435" y="14"/>
                    </a:lnTo>
                    <a:lnTo>
                      <a:pt x="2438" y="13"/>
                    </a:lnTo>
                    <a:close/>
                  </a:path>
                </a:pathLst>
              </a:custGeom>
              <a:solidFill>
                <a:srgbClr val="003300"/>
              </a:solidFill>
              <a:ln w="1588">
                <a:solidFill>
                  <a:srgbClr val="00330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16" name="Freeform 43"/>
              <p:cNvSpPr>
                <a:spLocks/>
              </p:cNvSpPr>
              <p:nvPr/>
            </p:nvSpPr>
            <p:spPr bwMode="auto">
              <a:xfrm>
                <a:off x="4494" y="2797"/>
                <a:ext cx="73" cy="63"/>
              </a:xfrm>
              <a:custGeom>
                <a:avLst/>
                <a:gdLst>
                  <a:gd name="T0" fmla="*/ 0 w 146"/>
                  <a:gd name="T1" fmla="*/ 1 h 126"/>
                  <a:gd name="T2" fmla="*/ 1 w 146"/>
                  <a:gd name="T3" fmla="*/ 0 h 126"/>
                  <a:gd name="T4" fmla="*/ 1 w 146"/>
                  <a:gd name="T5" fmla="*/ 1 h 126"/>
                  <a:gd name="T6" fmla="*/ 0 w 146"/>
                  <a:gd name="T7" fmla="*/ 1 h 126"/>
                  <a:gd name="T8" fmla="*/ 0 60000 65536"/>
                  <a:gd name="T9" fmla="*/ 0 60000 65536"/>
                  <a:gd name="T10" fmla="*/ 0 60000 65536"/>
                  <a:gd name="T11" fmla="*/ 0 60000 65536"/>
                  <a:gd name="T12" fmla="*/ 0 w 146"/>
                  <a:gd name="T13" fmla="*/ 0 h 126"/>
                  <a:gd name="T14" fmla="*/ 146 w 146"/>
                  <a:gd name="T15" fmla="*/ 126 h 126"/>
                </a:gdLst>
                <a:ahLst/>
                <a:cxnLst>
                  <a:cxn ang="T8">
                    <a:pos x="T0" y="T1"/>
                  </a:cxn>
                  <a:cxn ang="T9">
                    <a:pos x="T2" y="T3"/>
                  </a:cxn>
                  <a:cxn ang="T10">
                    <a:pos x="T4" y="T5"/>
                  </a:cxn>
                  <a:cxn ang="T11">
                    <a:pos x="T6" y="T7"/>
                  </a:cxn>
                </a:cxnLst>
                <a:rect l="T12" t="T13" r="T14" b="T15"/>
                <a:pathLst>
                  <a:path w="146" h="126">
                    <a:moveTo>
                      <a:pt x="0" y="15"/>
                    </a:moveTo>
                    <a:lnTo>
                      <a:pt x="146" y="0"/>
                    </a:lnTo>
                    <a:lnTo>
                      <a:pt x="70" y="126"/>
                    </a:lnTo>
                    <a:lnTo>
                      <a:pt x="0" y="15"/>
                    </a:lnTo>
                    <a:close/>
                  </a:path>
                </a:pathLst>
              </a:custGeom>
              <a:solidFill>
                <a:srgbClr val="003300"/>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grpSp>
      </p:grpSp>
      <p:grpSp>
        <p:nvGrpSpPr>
          <p:cNvPr id="121" name="Group 48"/>
          <p:cNvGrpSpPr>
            <a:grpSpLocks/>
          </p:cNvGrpSpPr>
          <p:nvPr/>
        </p:nvGrpSpPr>
        <p:grpSpPr bwMode="auto">
          <a:xfrm>
            <a:off x="2079625" y="1041400"/>
            <a:ext cx="1265238" cy="741363"/>
            <a:chOff x="1286" y="624"/>
            <a:chExt cx="797" cy="467"/>
          </a:xfrm>
        </p:grpSpPr>
        <p:sp>
          <p:nvSpPr>
            <p:cNvPr id="122" name="Line 49"/>
            <p:cNvSpPr>
              <a:spLocks noChangeShapeType="1"/>
            </p:cNvSpPr>
            <p:nvPr/>
          </p:nvSpPr>
          <p:spPr bwMode="auto">
            <a:xfrm>
              <a:off x="1286" y="974"/>
              <a:ext cx="743" cy="1"/>
            </a:xfrm>
            <a:prstGeom prst="line">
              <a:avLst/>
            </a:prstGeom>
            <a:noFill/>
            <a:ln w="3175">
              <a:solidFill>
                <a:srgbClr val="00008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23" name="Freeform 50"/>
            <p:cNvSpPr>
              <a:spLocks/>
            </p:cNvSpPr>
            <p:nvPr/>
          </p:nvSpPr>
          <p:spPr bwMode="auto">
            <a:xfrm>
              <a:off x="2022" y="943"/>
              <a:ext cx="61" cy="62"/>
            </a:xfrm>
            <a:custGeom>
              <a:avLst/>
              <a:gdLst>
                <a:gd name="T0" fmla="*/ 0 w 122"/>
                <a:gd name="T1" fmla="*/ 0 h 124"/>
                <a:gd name="T2" fmla="*/ 1 w 122"/>
                <a:gd name="T3" fmla="*/ 1 h 124"/>
                <a:gd name="T4" fmla="*/ 0 w 122"/>
                <a:gd name="T5" fmla="*/ 1 h 124"/>
                <a:gd name="T6" fmla="*/ 0 w 122"/>
                <a:gd name="T7" fmla="*/ 0 h 124"/>
                <a:gd name="T8" fmla="*/ 0 60000 65536"/>
                <a:gd name="T9" fmla="*/ 0 60000 65536"/>
                <a:gd name="T10" fmla="*/ 0 60000 65536"/>
                <a:gd name="T11" fmla="*/ 0 60000 65536"/>
                <a:gd name="T12" fmla="*/ 0 w 122"/>
                <a:gd name="T13" fmla="*/ 0 h 124"/>
                <a:gd name="T14" fmla="*/ 122 w 122"/>
                <a:gd name="T15" fmla="*/ 124 h 124"/>
              </a:gdLst>
              <a:ahLst/>
              <a:cxnLst>
                <a:cxn ang="T8">
                  <a:pos x="T0" y="T1"/>
                </a:cxn>
                <a:cxn ang="T9">
                  <a:pos x="T2" y="T3"/>
                </a:cxn>
                <a:cxn ang="T10">
                  <a:pos x="T4" y="T5"/>
                </a:cxn>
                <a:cxn ang="T11">
                  <a:pos x="T6" y="T7"/>
                </a:cxn>
              </a:cxnLst>
              <a:rect l="T12" t="T13" r="T14" b="T15"/>
              <a:pathLst>
                <a:path w="122" h="124">
                  <a:moveTo>
                    <a:pt x="0" y="0"/>
                  </a:moveTo>
                  <a:lnTo>
                    <a:pt x="122" y="61"/>
                  </a:lnTo>
                  <a:lnTo>
                    <a:pt x="0" y="124"/>
                  </a:lnTo>
                  <a:lnTo>
                    <a:pt x="0" y="0"/>
                  </a:lnTo>
                  <a:close/>
                </a:path>
              </a:pathLst>
            </a:custGeom>
            <a:solidFill>
              <a:srgbClr val="000080"/>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24" name="Rectangle 51"/>
            <p:cNvSpPr>
              <a:spLocks noChangeArrowheads="1"/>
            </p:cNvSpPr>
            <p:nvPr/>
          </p:nvSpPr>
          <p:spPr bwMode="auto">
            <a:xfrm>
              <a:off x="1368" y="624"/>
              <a:ext cx="442" cy="107"/>
            </a:xfrm>
            <a:prstGeom prst="rect">
              <a:avLst/>
            </a:prstGeom>
            <a:noFill/>
            <a:ln w="9525">
              <a:noFill/>
              <a:miter lim="800000"/>
              <a:headEnd/>
              <a:tailEnd/>
            </a:ln>
          </p:spPr>
          <p:txBody>
            <a:bodyPr wrap="square" lIns="0" tIns="0" rIns="0" bIns="0">
              <a:spAutoFit/>
            </a:bodyPr>
            <a:lstStyle/>
            <a:p>
              <a:pPr algn="ctr" rtl="1" fontAlgn="auto">
                <a:spcBef>
                  <a:spcPts val="0"/>
                </a:spcBef>
                <a:spcAft>
                  <a:spcPts val="0"/>
                </a:spcAft>
              </a:pPr>
              <a:r>
                <a:rPr lang="ar-OM" sz="1100" b="1" dirty="0" smtClean="0">
                  <a:solidFill>
                    <a:prstClr val="black"/>
                  </a:solidFill>
                  <a:latin typeface="Calibri"/>
                  <a:cs typeface="Arial"/>
                </a:rPr>
                <a:t>الدورة</a:t>
              </a:r>
              <a:endParaRPr lang="en-US" sz="1100" b="1" dirty="0">
                <a:solidFill>
                  <a:prstClr val="black"/>
                </a:solidFill>
                <a:latin typeface="Calibri"/>
                <a:cs typeface="+mn-cs"/>
              </a:endParaRPr>
            </a:p>
          </p:txBody>
        </p:sp>
        <p:sp>
          <p:nvSpPr>
            <p:cNvPr id="125" name="Rectangle 52"/>
            <p:cNvSpPr>
              <a:spLocks noChangeArrowheads="1"/>
            </p:cNvSpPr>
            <p:nvPr/>
          </p:nvSpPr>
          <p:spPr bwMode="auto">
            <a:xfrm>
              <a:off x="1371" y="752"/>
              <a:ext cx="534" cy="213"/>
            </a:xfrm>
            <a:prstGeom prst="rect">
              <a:avLst/>
            </a:prstGeom>
            <a:noFill/>
            <a:ln w="9525">
              <a:noFill/>
              <a:miter lim="800000"/>
              <a:headEnd/>
              <a:tailEnd/>
            </a:ln>
          </p:spPr>
          <p:txBody>
            <a:bodyPr lIns="0" tIns="0" rIns="0" bIns="0">
              <a:spAutoFit/>
            </a:bodyPr>
            <a:lstStyle/>
            <a:p>
              <a:pPr algn="ctr" fontAlgn="auto">
                <a:spcBef>
                  <a:spcPts val="0"/>
                </a:spcBef>
                <a:spcAft>
                  <a:spcPts val="0"/>
                </a:spcAft>
              </a:pPr>
              <a:r>
                <a:rPr lang="ar-OM" sz="1100" b="1" dirty="0" smtClean="0">
                  <a:solidFill>
                    <a:prstClr val="black"/>
                  </a:solidFill>
                  <a:latin typeface="Calibri"/>
                  <a:cs typeface="Arial"/>
                </a:rPr>
                <a:t>الأولى بدأت </a:t>
              </a:r>
              <a:r>
                <a:rPr lang="ar-OM" sz="1100" b="1" dirty="0">
                  <a:solidFill>
                    <a:prstClr val="black"/>
                  </a:solidFill>
                  <a:latin typeface="Calibri"/>
                  <a:cs typeface="Arial"/>
                </a:rPr>
                <a:t>في عام 2008</a:t>
              </a:r>
              <a:endParaRPr lang="en-US" sz="1100" b="1" dirty="0">
                <a:solidFill>
                  <a:prstClr val="black"/>
                </a:solidFill>
                <a:latin typeface="Calibri"/>
                <a:cs typeface="+mn-cs"/>
              </a:endParaRPr>
            </a:p>
          </p:txBody>
        </p:sp>
        <p:sp>
          <p:nvSpPr>
            <p:cNvPr id="126" name="Rectangle 53"/>
            <p:cNvSpPr>
              <a:spLocks noChangeArrowheads="1"/>
            </p:cNvSpPr>
            <p:nvPr/>
          </p:nvSpPr>
          <p:spPr bwMode="auto">
            <a:xfrm>
              <a:off x="1560" y="849"/>
              <a:ext cx="0" cy="242"/>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100">
                <a:solidFill>
                  <a:prstClr val="black"/>
                </a:solidFill>
                <a:latin typeface="Calibri"/>
                <a:cs typeface="Arial"/>
              </a:endParaRPr>
            </a:p>
            <a:p>
              <a:pPr fontAlgn="auto">
                <a:spcBef>
                  <a:spcPts val="0"/>
                </a:spcBef>
                <a:spcAft>
                  <a:spcPts val="0"/>
                </a:spcAft>
              </a:pPr>
              <a:endParaRPr lang="en-US" sz="1400">
                <a:solidFill>
                  <a:prstClr val="black"/>
                </a:solidFill>
                <a:latin typeface="Calibri"/>
                <a:cs typeface="+mn-cs"/>
              </a:endParaRPr>
            </a:p>
          </p:txBody>
        </p:sp>
      </p:grpSp>
      <p:grpSp>
        <p:nvGrpSpPr>
          <p:cNvPr id="127" name="Group 54"/>
          <p:cNvGrpSpPr>
            <a:grpSpLocks/>
          </p:cNvGrpSpPr>
          <p:nvPr/>
        </p:nvGrpSpPr>
        <p:grpSpPr bwMode="auto">
          <a:xfrm>
            <a:off x="1706563" y="3211513"/>
            <a:ext cx="2144712" cy="1265237"/>
            <a:chOff x="1286" y="2009"/>
            <a:chExt cx="1116" cy="797"/>
          </a:xfrm>
        </p:grpSpPr>
        <p:sp>
          <p:nvSpPr>
            <p:cNvPr id="128" name="Freeform 55"/>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close/>
                </a:path>
              </a:pathLst>
            </a:custGeom>
            <a:solidFill>
              <a:srgbClr val="FFDA46"/>
            </a:solidFill>
            <a:ln w="9525">
              <a:noFill/>
              <a:round/>
              <a:headEnd/>
              <a:tailEnd/>
            </a:ln>
          </p:spPr>
          <p:txBody>
            <a:bodyPr/>
            <a:lstStyle/>
            <a:p>
              <a:pPr algn="ctr" rtl="1" fontAlgn="auto">
                <a:spcBef>
                  <a:spcPts val="0"/>
                </a:spcBef>
                <a:spcAft>
                  <a:spcPts val="0"/>
                </a:spcAft>
              </a:pPr>
              <a:endParaRPr lang="ar-OM" sz="1600" b="1" dirty="0" smtClean="0">
                <a:solidFill>
                  <a:prstClr val="white"/>
                </a:solidFill>
                <a:latin typeface="Calibri"/>
                <a:cs typeface="Arial"/>
              </a:endParaRPr>
            </a:p>
            <a:p>
              <a:pPr algn="ctr" rtl="1" fontAlgn="auto">
                <a:spcBef>
                  <a:spcPts val="0"/>
                </a:spcBef>
                <a:spcAft>
                  <a:spcPts val="0"/>
                </a:spcAft>
              </a:pPr>
              <a:r>
                <a:rPr lang="ar-OM" sz="1600" b="1" dirty="0" smtClean="0">
                  <a:solidFill>
                    <a:prstClr val="black"/>
                  </a:solidFill>
                  <a:latin typeface="Calibri"/>
                  <a:cs typeface="Arial"/>
                </a:rPr>
                <a:t>شهادة الاعتماد المؤسسي </a:t>
              </a:r>
              <a:endParaRPr lang="ar-OM" sz="1600" b="1" dirty="0">
                <a:solidFill>
                  <a:prstClr val="black"/>
                </a:solidFill>
                <a:latin typeface="Calibri"/>
                <a:cs typeface="Arial"/>
              </a:endParaRPr>
            </a:p>
            <a:p>
              <a:pPr algn="ctr" fontAlgn="auto">
                <a:spcBef>
                  <a:spcPts val="0"/>
                </a:spcBef>
                <a:spcAft>
                  <a:spcPts val="0"/>
                </a:spcAft>
              </a:pPr>
              <a:r>
                <a:rPr lang="en-US" sz="1400" b="1" dirty="0" smtClean="0">
                  <a:solidFill>
                    <a:srgbClr val="993300"/>
                  </a:solidFill>
                  <a:latin typeface="Calibri"/>
                  <a:cs typeface="+mn-cs"/>
                </a:rPr>
                <a:t>HEI Accreditation Certificate</a:t>
              </a:r>
              <a:endParaRPr lang="en-US" sz="1400" b="1" dirty="0">
                <a:solidFill>
                  <a:srgbClr val="993300"/>
                </a:solidFill>
                <a:latin typeface="Calibri"/>
                <a:cs typeface="+mn-cs"/>
              </a:endParaRPr>
            </a:p>
          </p:txBody>
        </p:sp>
        <p:sp>
          <p:nvSpPr>
            <p:cNvPr id="129" name="Freeform 56"/>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path>
              </a:pathLst>
            </a:custGeom>
            <a:noFill/>
            <a:ln w="3175">
              <a:solidFill>
                <a:srgbClr val="993300"/>
              </a:solidFill>
              <a:round/>
              <a:headEnd/>
              <a:tailEnd/>
            </a:ln>
          </p:spPr>
          <p:txBody>
            <a:bodyPr/>
            <a:lstStyle/>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ar-OM" dirty="0">
                <a:solidFill>
                  <a:prstClr val="black"/>
                </a:solidFill>
                <a:latin typeface="Calibri"/>
                <a:cs typeface="Arial"/>
              </a:endParaRPr>
            </a:p>
          </p:txBody>
        </p:sp>
      </p:grpSp>
      <p:grpSp>
        <p:nvGrpSpPr>
          <p:cNvPr id="130" name="Group 59"/>
          <p:cNvGrpSpPr>
            <a:grpSpLocks/>
          </p:cNvGrpSpPr>
          <p:nvPr/>
        </p:nvGrpSpPr>
        <p:grpSpPr bwMode="auto">
          <a:xfrm>
            <a:off x="3851275" y="3287713"/>
            <a:ext cx="758825" cy="635000"/>
            <a:chOff x="2402" y="2039"/>
            <a:chExt cx="478" cy="400"/>
          </a:xfrm>
        </p:grpSpPr>
        <p:sp>
          <p:nvSpPr>
            <p:cNvPr id="131" name="Rectangle 60"/>
            <p:cNvSpPr>
              <a:spLocks noChangeArrowheads="1"/>
            </p:cNvSpPr>
            <p:nvPr/>
          </p:nvSpPr>
          <p:spPr bwMode="auto">
            <a:xfrm>
              <a:off x="2469" y="2039"/>
              <a:ext cx="344" cy="213"/>
            </a:xfrm>
            <a:prstGeom prst="rect">
              <a:avLst/>
            </a:prstGeom>
            <a:noFill/>
            <a:ln w="9525">
              <a:noFill/>
              <a:miter lim="800000"/>
              <a:headEnd/>
              <a:tailEnd/>
            </a:ln>
          </p:spPr>
          <p:txBody>
            <a:bodyPr lIns="0" tIns="0" rIns="0" bIns="0">
              <a:spAutoFit/>
            </a:bodyPr>
            <a:lstStyle/>
            <a:p>
              <a:pPr algn="ctr" fontAlgn="auto">
                <a:spcBef>
                  <a:spcPts val="0"/>
                </a:spcBef>
                <a:spcAft>
                  <a:spcPts val="0"/>
                </a:spcAft>
              </a:pPr>
              <a:r>
                <a:rPr lang="en-US" sz="1100">
                  <a:solidFill>
                    <a:srgbClr val="000000"/>
                  </a:solidFill>
                  <a:latin typeface="Calibri"/>
                  <a:cs typeface="+mn-cs"/>
                </a:rPr>
                <a:t>  </a:t>
              </a:r>
              <a:r>
                <a:rPr lang="ar-OM" sz="1100" b="1">
                  <a:solidFill>
                    <a:srgbClr val="000000"/>
                  </a:solidFill>
                  <a:latin typeface="Calibri"/>
                  <a:cs typeface="Arial"/>
                </a:rPr>
                <a:t>استيفاء المعايير</a:t>
              </a:r>
              <a:r>
                <a:rPr lang="ar-OM" sz="1100">
                  <a:solidFill>
                    <a:srgbClr val="000000"/>
                  </a:solidFill>
                  <a:latin typeface="Calibri"/>
                  <a:cs typeface="Arial"/>
                </a:rPr>
                <a:t> </a:t>
              </a:r>
            </a:p>
          </p:txBody>
        </p:sp>
        <p:sp>
          <p:nvSpPr>
            <p:cNvPr id="132" name="Line 61"/>
            <p:cNvSpPr>
              <a:spLocks noChangeShapeType="1"/>
            </p:cNvSpPr>
            <p:nvPr/>
          </p:nvSpPr>
          <p:spPr bwMode="auto">
            <a:xfrm flipH="1">
              <a:off x="2456" y="2408"/>
              <a:ext cx="424" cy="1"/>
            </a:xfrm>
            <a:prstGeom prst="line">
              <a:avLst/>
            </a:prstGeom>
            <a:noFill/>
            <a:ln w="3175">
              <a:solidFill>
                <a:srgbClr val="00008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33" name="Freeform 62"/>
            <p:cNvSpPr>
              <a:spLocks/>
            </p:cNvSpPr>
            <p:nvPr/>
          </p:nvSpPr>
          <p:spPr bwMode="auto">
            <a:xfrm>
              <a:off x="2402" y="2377"/>
              <a:ext cx="61" cy="62"/>
            </a:xfrm>
            <a:custGeom>
              <a:avLst/>
              <a:gdLst>
                <a:gd name="T0" fmla="*/ 0 w 124"/>
                <a:gd name="T1" fmla="*/ 1 h 124"/>
                <a:gd name="T2" fmla="*/ 0 w 124"/>
                <a:gd name="T3" fmla="*/ 1 h 124"/>
                <a:gd name="T4" fmla="*/ 0 w 124"/>
                <a:gd name="T5" fmla="*/ 0 h 124"/>
                <a:gd name="T6" fmla="*/ 0 w 124"/>
                <a:gd name="T7" fmla="*/ 1 h 124"/>
                <a:gd name="T8" fmla="*/ 0 60000 65536"/>
                <a:gd name="T9" fmla="*/ 0 60000 65536"/>
                <a:gd name="T10" fmla="*/ 0 60000 65536"/>
                <a:gd name="T11" fmla="*/ 0 60000 65536"/>
                <a:gd name="T12" fmla="*/ 0 w 124"/>
                <a:gd name="T13" fmla="*/ 0 h 124"/>
                <a:gd name="T14" fmla="*/ 124 w 124"/>
                <a:gd name="T15" fmla="*/ 124 h 124"/>
              </a:gdLst>
              <a:ahLst/>
              <a:cxnLst>
                <a:cxn ang="T8">
                  <a:pos x="T0" y="T1"/>
                </a:cxn>
                <a:cxn ang="T9">
                  <a:pos x="T2" y="T3"/>
                </a:cxn>
                <a:cxn ang="T10">
                  <a:pos x="T4" y="T5"/>
                </a:cxn>
                <a:cxn ang="T11">
                  <a:pos x="T6" y="T7"/>
                </a:cxn>
              </a:cxnLst>
              <a:rect l="T12" t="T13" r="T14" b="T15"/>
              <a:pathLst>
                <a:path w="124" h="124">
                  <a:moveTo>
                    <a:pt x="124" y="124"/>
                  </a:moveTo>
                  <a:lnTo>
                    <a:pt x="0" y="61"/>
                  </a:lnTo>
                  <a:lnTo>
                    <a:pt x="124" y="0"/>
                  </a:lnTo>
                  <a:lnTo>
                    <a:pt x="124" y="124"/>
                  </a:lnTo>
                  <a:close/>
                </a:path>
              </a:pathLst>
            </a:custGeom>
            <a:solidFill>
              <a:srgbClr val="000080"/>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grpSp>
      <p:grpSp>
        <p:nvGrpSpPr>
          <p:cNvPr id="134" name="Group 63"/>
          <p:cNvGrpSpPr>
            <a:grpSpLocks/>
          </p:cNvGrpSpPr>
          <p:nvPr/>
        </p:nvGrpSpPr>
        <p:grpSpPr bwMode="auto">
          <a:xfrm>
            <a:off x="2538413" y="4475163"/>
            <a:ext cx="720725" cy="1443037"/>
            <a:chOff x="2133" y="2622"/>
            <a:chExt cx="454" cy="909"/>
          </a:xfrm>
        </p:grpSpPr>
        <p:sp>
          <p:nvSpPr>
            <p:cNvPr id="135" name="Rectangle 64"/>
            <p:cNvSpPr>
              <a:spLocks noChangeArrowheads="1"/>
            </p:cNvSpPr>
            <p:nvPr/>
          </p:nvSpPr>
          <p:spPr bwMode="auto">
            <a:xfrm flipH="1">
              <a:off x="2228" y="3318"/>
              <a:ext cx="359" cy="213"/>
            </a:xfrm>
            <a:prstGeom prst="rect">
              <a:avLst/>
            </a:prstGeom>
            <a:noFill/>
            <a:ln w="9525">
              <a:noFill/>
              <a:miter lim="800000"/>
              <a:headEnd/>
              <a:tailEnd/>
            </a:ln>
          </p:spPr>
          <p:txBody>
            <a:bodyPr lIns="0" tIns="0" rIns="0" bIns="0">
              <a:spAutoFit/>
            </a:bodyPr>
            <a:lstStyle/>
            <a:p>
              <a:pPr algn="r" rtl="1" fontAlgn="auto">
                <a:spcBef>
                  <a:spcPts val="0"/>
                </a:spcBef>
                <a:spcAft>
                  <a:spcPts val="0"/>
                </a:spcAft>
              </a:pPr>
              <a:r>
                <a:rPr lang="ar-OM" sz="1100" b="1" dirty="0">
                  <a:solidFill>
                    <a:srgbClr val="000000"/>
                  </a:solidFill>
                  <a:latin typeface="Calibri"/>
                  <a:cs typeface="Arial"/>
                </a:rPr>
                <a:t>تم </a:t>
              </a:r>
              <a:r>
                <a:rPr lang="ar-OM" sz="1100" b="1" dirty="0" smtClean="0">
                  <a:solidFill>
                    <a:srgbClr val="000000"/>
                  </a:solidFill>
                  <a:latin typeface="Calibri"/>
                  <a:cs typeface="Arial"/>
                </a:rPr>
                <a:t>استيفاء</a:t>
              </a:r>
              <a:r>
                <a:rPr lang="ar-OM" sz="1100" dirty="0" smtClean="0">
                  <a:solidFill>
                    <a:srgbClr val="000000"/>
                  </a:solidFill>
                  <a:latin typeface="Calibri"/>
                  <a:cs typeface="Arial"/>
                </a:rPr>
                <a:t> </a:t>
              </a:r>
              <a:r>
                <a:rPr lang="ar-OM" sz="1100" dirty="0">
                  <a:solidFill>
                    <a:srgbClr val="000000"/>
                  </a:solidFill>
                  <a:latin typeface="Calibri"/>
                  <a:cs typeface="Arial"/>
                </a:rPr>
                <a:t>ا</a:t>
              </a:r>
              <a:r>
                <a:rPr lang="ar-OM" sz="1100" b="1" dirty="0">
                  <a:solidFill>
                    <a:srgbClr val="000000"/>
                  </a:solidFill>
                  <a:latin typeface="Calibri"/>
                  <a:cs typeface="Arial"/>
                </a:rPr>
                <a:t>لمعايير</a:t>
              </a:r>
              <a:endParaRPr lang="en-US" sz="1400" b="1" dirty="0">
                <a:solidFill>
                  <a:prstClr val="black"/>
                </a:solidFill>
                <a:latin typeface="Calibri"/>
                <a:cs typeface="+mn-cs"/>
              </a:endParaRPr>
            </a:p>
          </p:txBody>
        </p:sp>
        <p:sp>
          <p:nvSpPr>
            <p:cNvPr id="136" name="Freeform 65"/>
            <p:cNvSpPr>
              <a:spLocks/>
            </p:cNvSpPr>
            <p:nvPr/>
          </p:nvSpPr>
          <p:spPr bwMode="auto">
            <a:xfrm>
              <a:off x="2163" y="2676"/>
              <a:ext cx="1" cy="767"/>
            </a:xfrm>
            <a:custGeom>
              <a:avLst/>
              <a:gdLst>
                <a:gd name="T0" fmla="*/ 0 w 2"/>
                <a:gd name="T1" fmla="*/ 0 h 1535"/>
                <a:gd name="T2" fmla="*/ 0 w 2"/>
                <a:gd name="T3" fmla="*/ 0 h 1535"/>
                <a:gd name="T4" fmla="*/ 1 w 2"/>
                <a:gd name="T5" fmla="*/ 0 h 1535"/>
                <a:gd name="T6" fmla="*/ 1 w 2"/>
                <a:gd name="T7" fmla="*/ 0 h 1535"/>
                <a:gd name="T8" fmla="*/ 0 60000 65536"/>
                <a:gd name="T9" fmla="*/ 0 60000 65536"/>
                <a:gd name="T10" fmla="*/ 0 60000 65536"/>
                <a:gd name="T11" fmla="*/ 0 60000 65536"/>
                <a:gd name="T12" fmla="*/ 0 w 2"/>
                <a:gd name="T13" fmla="*/ 0 h 1535"/>
                <a:gd name="T14" fmla="*/ 2 w 2"/>
                <a:gd name="T15" fmla="*/ 1535 h 1535"/>
              </a:gdLst>
              <a:ahLst/>
              <a:cxnLst>
                <a:cxn ang="T8">
                  <a:pos x="T0" y="T1"/>
                </a:cxn>
                <a:cxn ang="T9">
                  <a:pos x="T2" y="T3"/>
                </a:cxn>
                <a:cxn ang="T10">
                  <a:pos x="T4" y="T5"/>
                </a:cxn>
                <a:cxn ang="T11">
                  <a:pos x="T6" y="T7"/>
                </a:cxn>
              </a:cxnLst>
              <a:rect l="T12" t="T13" r="T14" b="T15"/>
              <a:pathLst>
                <a:path w="2" h="1535">
                  <a:moveTo>
                    <a:pt x="0" y="1535"/>
                  </a:moveTo>
                  <a:lnTo>
                    <a:pt x="0" y="1216"/>
                  </a:lnTo>
                  <a:lnTo>
                    <a:pt x="2" y="1216"/>
                  </a:lnTo>
                  <a:lnTo>
                    <a:pt x="2" y="0"/>
                  </a:lnTo>
                </a:path>
              </a:pathLst>
            </a:custGeom>
            <a:noFill/>
            <a:ln w="3175">
              <a:solidFill>
                <a:srgbClr val="00008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37" name="Freeform 66"/>
            <p:cNvSpPr>
              <a:spLocks/>
            </p:cNvSpPr>
            <p:nvPr/>
          </p:nvSpPr>
          <p:spPr bwMode="auto">
            <a:xfrm>
              <a:off x="2133" y="2622"/>
              <a:ext cx="61" cy="62"/>
            </a:xfrm>
            <a:custGeom>
              <a:avLst/>
              <a:gdLst>
                <a:gd name="T0" fmla="*/ 0 w 122"/>
                <a:gd name="T1" fmla="*/ 1 h 124"/>
                <a:gd name="T2" fmla="*/ 1 w 122"/>
                <a:gd name="T3" fmla="*/ 0 h 124"/>
                <a:gd name="T4" fmla="*/ 1 w 122"/>
                <a:gd name="T5" fmla="*/ 1 h 124"/>
                <a:gd name="T6" fmla="*/ 0 w 122"/>
                <a:gd name="T7" fmla="*/ 1 h 124"/>
                <a:gd name="T8" fmla="*/ 0 60000 65536"/>
                <a:gd name="T9" fmla="*/ 0 60000 65536"/>
                <a:gd name="T10" fmla="*/ 0 60000 65536"/>
                <a:gd name="T11" fmla="*/ 0 60000 65536"/>
                <a:gd name="T12" fmla="*/ 0 w 122"/>
                <a:gd name="T13" fmla="*/ 0 h 124"/>
                <a:gd name="T14" fmla="*/ 122 w 122"/>
                <a:gd name="T15" fmla="*/ 124 h 124"/>
              </a:gdLst>
              <a:ahLst/>
              <a:cxnLst>
                <a:cxn ang="T8">
                  <a:pos x="T0" y="T1"/>
                </a:cxn>
                <a:cxn ang="T9">
                  <a:pos x="T2" y="T3"/>
                </a:cxn>
                <a:cxn ang="T10">
                  <a:pos x="T4" y="T5"/>
                </a:cxn>
                <a:cxn ang="T11">
                  <a:pos x="T6" y="T7"/>
                </a:cxn>
              </a:cxnLst>
              <a:rect l="T12" t="T13" r="T14" b="T15"/>
              <a:pathLst>
                <a:path w="122" h="124">
                  <a:moveTo>
                    <a:pt x="0" y="124"/>
                  </a:moveTo>
                  <a:lnTo>
                    <a:pt x="61" y="0"/>
                  </a:lnTo>
                  <a:lnTo>
                    <a:pt x="122" y="124"/>
                  </a:lnTo>
                  <a:lnTo>
                    <a:pt x="0" y="124"/>
                  </a:lnTo>
                  <a:close/>
                </a:path>
              </a:pathLst>
            </a:custGeom>
            <a:solidFill>
              <a:srgbClr val="000080"/>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grpSp>
      <p:grpSp>
        <p:nvGrpSpPr>
          <p:cNvPr id="138" name="Group 67"/>
          <p:cNvGrpSpPr>
            <a:grpSpLocks/>
          </p:cNvGrpSpPr>
          <p:nvPr/>
        </p:nvGrpSpPr>
        <p:grpSpPr bwMode="auto">
          <a:xfrm>
            <a:off x="309563" y="963613"/>
            <a:ext cx="1770062" cy="1265237"/>
            <a:chOff x="171" y="575"/>
            <a:chExt cx="1115" cy="797"/>
          </a:xfrm>
        </p:grpSpPr>
        <p:sp>
          <p:nvSpPr>
            <p:cNvPr id="139" name="Freeform 68"/>
            <p:cNvSpPr>
              <a:spLocks/>
            </p:cNvSpPr>
            <p:nvPr/>
          </p:nvSpPr>
          <p:spPr bwMode="auto">
            <a:xfrm>
              <a:off x="171" y="575"/>
              <a:ext cx="1115" cy="797"/>
            </a:xfrm>
            <a:custGeom>
              <a:avLst/>
              <a:gdLst>
                <a:gd name="T0" fmla="*/ 1 w 2230"/>
                <a:gd name="T1" fmla="*/ 1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0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1 w 2230"/>
                <a:gd name="T67" fmla="*/ 1 h 1593"/>
                <a:gd name="T68" fmla="*/ 1 w 2230"/>
                <a:gd name="T69" fmla="*/ 1 h 1593"/>
                <a:gd name="T70" fmla="*/ 1 w 2230"/>
                <a:gd name="T71" fmla="*/ 1 h 1593"/>
                <a:gd name="T72" fmla="*/ 1 w 2230"/>
                <a:gd name="T73" fmla="*/ 1 h 1593"/>
                <a:gd name="T74" fmla="*/ 1 w 2230"/>
                <a:gd name="T75" fmla="*/ 1 h 1593"/>
                <a:gd name="T76" fmla="*/ 1 w 2230"/>
                <a:gd name="T77" fmla="*/ 1 h 1593"/>
                <a:gd name="T78" fmla="*/ 0 w 2230"/>
                <a:gd name="T79" fmla="*/ 1 h 1593"/>
                <a:gd name="T80" fmla="*/ 1 w 2230"/>
                <a:gd name="T81" fmla="*/ 1 h 1593"/>
                <a:gd name="T82" fmla="*/ 1 w 2230"/>
                <a:gd name="T83" fmla="*/ 1 h 1593"/>
                <a:gd name="T84" fmla="*/ 1 w 2230"/>
                <a:gd name="T85" fmla="*/ 1 h 1593"/>
                <a:gd name="T86" fmla="*/ 1 w 2230"/>
                <a:gd name="T87" fmla="*/ 1 h 1593"/>
                <a:gd name="T88" fmla="*/ 1 w 2230"/>
                <a:gd name="T89" fmla="*/ 1 h 1593"/>
                <a:gd name="T90" fmla="*/ 1 w 2230"/>
                <a:gd name="T91" fmla="*/ 1 h 1593"/>
                <a:gd name="T92" fmla="*/ 1 w 2230"/>
                <a:gd name="T93" fmla="*/ 1 h 1593"/>
                <a:gd name="T94" fmla="*/ 1 w 2230"/>
                <a:gd name="T95" fmla="*/ 1 h 1593"/>
                <a:gd name="T96" fmla="*/ 1 w 2230"/>
                <a:gd name="T97" fmla="*/ 1 h 1593"/>
                <a:gd name="T98" fmla="*/ 1 w 2230"/>
                <a:gd name="T99" fmla="*/ 1 h 1593"/>
                <a:gd name="T100" fmla="*/ 1 w 2230"/>
                <a:gd name="T101" fmla="*/ 1 h 1593"/>
                <a:gd name="T102" fmla="*/ 1 w 2230"/>
                <a:gd name="T103" fmla="*/ 1 h 1593"/>
                <a:gd name="T104" fmla="*/ 1 w 2230"/>
                <a:gd name="T105" fmla="*/ 1 h 1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3"/>
                <a:gd name="T161" fmla="*/ 2230 w 2230"/>
                <a:gd name="T162" fmla="*/ 1593 h 1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3">
                  <a:moveTo>
                    <a:pt x="557" y="1593"/>
                  </a:moveTo>
                  <a:lnTo>
                    <a:pt x="1672" y="1593"/>
                  </a:lnTo>
                  <a:lnTo>
                    <a:pt x="1687" y="1593"/>
                  </a:lnTo>
                  <a:lnTo>
                    <a:pt x="1702" y="1592"/>
                  </a:lnTo>
                  <a:lnTo>
                    <a:pt x="1716" y="1592"/>
                  </a:lnTo>
                  <a:lnTo>
                    <a:pt x="1729" y="1589"/>
                  </a:lnTo>
                  <a:lnTo>
                    <a:pt x="1744" y="1586"/>
                  </a:lnTo>
                  <a:lnTo>
                    <a:pt x="1757" y="1584"/>
                  </a:lnTo>
                  <a:lnTo>
                    <a:pt x="1772" y="1581"/>
                  </a:lnTo>
                  <a:lnTo>
                    <a:pt x="1785" y="1577"/>
                  </a:lnTo>
                  <a:lnTo>
                    <a:pt x="1798" y="1573"/>
                  </a:lnTo>
                  <a:lnTo>
                    <a:pt x="1812" y="1568"/>
                  </a:lnTo>
                  <a:lnTo>
                    <a:pt x="1825" y="1564"/>
                  </a:lnTo>
                  <a:lnTo>
                    <a:pt x="1838" y="1557"/>
                  </a:lnTo>
                  <a:lnTo>
                    <a:pt x="1852" y="1552"/>
                  </a:lnTo>
                  <a:lnTo>
                    <a:pt x="1865" y="1545"/>
                  </a:lnTo>
                  <a:lnTo>
                    <a:pt x="1877" y="1539"/>
                  </a:lnTo>
                  <a:lnTo>
                    <a:pt x="1890" y="1531"/>
                  </a:lnTo>
                  <a:lnTo>
                    <a:pt x="1902" y="1523"/>
                  </a:lnTo>
                  <a:lnTo>
                    <a:pt x="1914" y="1515"/>
                  </a:lnTo>
                  <a:lnTo>
                    <a:pt x="1926" y="1507"/>
                  </a:lnTo>
                  <a:lnTo>
                    <a:pt x="1938" y="1497"/>
                  </a:lnTo>
                  <a:lnTo>
                    <a:pt x="1950" y="1488"/>
                  </a:lnTo>
                  <a:lnTo>
                    <a:pt x="1962" y="1477"/>
                  </a:lnTo>
                  <a:lnTo>
                    <a:pt x="1974" y="1468"/>
                  </a:lnTo>
                  <a:lnTo>
                    <a:pt x="1984" y="1458"/>
                  </a:lnTo>
                  <a:lnTo>
                    <a:pt x="1995" y="1447"/>
                  </a:lnTo>
                  <a:lnTo>
                    <a:pt x="2007" y="1435"/>
                  </a:lnTo>
                  <a:lnTo>
                    <a:pt x="2018" y="1423"/>
                  </a:lnTo>
                  <a:lnTo>
                    <a:pt x="2027" y="1411"/>
                  </a:lnTo>
                  <a:lnTo>
                    <a:pt x="2037" y="1399"/>
                  </a:lnTo>
                  <a:lnTo>
                    <a:pt x="2048" y="1386"/>
                  </a:lnTo>
                  <a:lnTo>
                    <a:pt x="2057" y="1374"/>
                  </a:lnTo>
                  <a:lnTo>
                    <a:pt x="2067" y="1361"/>
                  </a:lnTo>
                  <a:lnTo>
                    <a:pt x="2085" y="1333"/>
                  </a:lnTo>
                  <a:lnTo>
                    <a:pt x="2103" y="1303"/>
                  </a:lnTo>
                  <a:lnTo>
                    <a:pt x="2120" y="1273"/>
                  </a:lnTo>
                  <a:lnTo>
                    <a:pt x="2136" y="1242"/>
                  </a:lnTo>
                  <a:lnTo>
                    <a:pt x="2149" y="1209"/>
                  </a:lnTo>
                  <a:lnTo>
                    <a:pt x="2164" y="1176"/>
                  </a:lnTo>
                  <a:lnTo>
                    <a:pt x="2176" y="1141"/>
                  </a:lnTo>
                  <a:lnTo>
                    <a:pt x="2186" y="1107"/>
                  </a:lnTo>
                  <a:lnTo>
                    <a:pt x="2197" y="1071"/>
                  </a:lnTo>
                  <a:lnTo>
                    <a:pt x="2205" y="1034"/>
                  </a:lnTo>
                  <a:lnTo>
                    <a:pt x="2213" y="995"/>
                  </a:lnTo>
                  <a:lnTo>
                    <a:pt x="2219" y="957"/>
                  </a:lnTo>
                  <a:lnTo>
                    <a:pt x="2222" y="937"/>
                  </a:lnTo>
                  <a:lnTo>
                    <a:pt x="2223" y="918"/>
                  </a:lnTo>
                  <a:lnTo>
                    <a:pt x="2226" y="899"/>
                  </a:lnTo>
                  <a:lnTo>
                    <a:pt x="2227" y="879"/>
                  </a:lnTo>
                  <a:lnTo>
                    <a:pt x="2229" y="857"/>
                  </a:lnTo>
                  <a:lnTo>
                    <a:pt x="2230" y="837"/>
                  </a:lnTo>
                  <a:lnTo>
                    <a:pt x="2230" y="818"/>
                  </a:lnTo>
                  <a:lnTo>
                    <a:pt x="2230" y="796"/>
                  </a:lnTo>
                  <a:lnTo>
                    <a:pt x="2230" y="776"/>
                  </a:lnTo>
                  <a:lnTo>
                    <a:pt x="2230" y="755"/>
                  </a:lnTo>
                  <a:lnTo>
                    <a:pt x="2229" y="735"/>
                  </a:lnTo>
                  <a:lnTo>
                    <a:pt x="2227" y="715"/>
                  </a:lnTo>
                  <a:lnTo>
                    <a:pt x="2226" y="695"/>
                  </a:lnTo>
                  <a:lnTo>
                    <a:pt x="2223" y="675"/>
                  </a:lnTo>
                  <a:lnTo>
                    <a:pt x="2222" y="656"/>
                  </a:lnTo>
                  <a:lnTo>
                    <a:pt x="2219" y="636"/>
                  </a:lnTo>
                  <a:lnTo>
                    <a:pt x="2213" y="597"/>
                  </a:lnTo>
                  <a:lnTo>
                    <a:pt x="2205" y="560"/>
                  </a:lnTo>
                  <a:lnTo>
                    <a:pt x="2197" y="523"/>
                  </a:lnTo>
                  <a:lnTo>
                    <a:pt x="2186" y="487"/>
                  </a:lnTo>
                  <a:lnTo>
                    <a:pt x="2176" y="451"/>
                  </a:lnTo>
                  <a:lnTo>
                    <a:pt x="2164" y="417"/>
                  </a:lnTo>
                  <a:lnTo>
                    <a:pt x="2149" y="383"/>
                  </a:lnTo>
                  <a:lnTo>
                    <a:pt x="2136" y="351"/>
                  </a:lnTo>
                  <a:lnTo>
                    <a:pt x="2120" y="320"/>
                  </a:lnTo>
                  <a:lnTo>
                    <a:pt x="2103" y="290"/>
                  </a:lnTo>
                  <a:lnTo>
                    <a:pt x="2085" y="261"/>
                  </a:lnTo>
                  <a:lnTo>
                    <a:pt x="2067" y="233"/>
                  </a:lnTo>
                  <a:lnTo>
                    <a:pt x="2057" y="220"/>
                  </a:lnTo>
                  <a:lnTo>
                    <a:pt x="2048" y="207"/>
                  </a:lnTo>
                  <a:lnTo>
                    <a:pt x="2037" y="195"/>
                  </a:lnTo>
                  <a:lnTo>
                    <a:pt x="2027" y="181"/>
                  </a:lnTo>
                  <a:lnTo>
                    <a:pt x="2018" y="170"/>
                  </a:lnTo>
                  <a:lnTo>
                    <a:pt x="2007" y="158"/>
                  </a:lnTo>
                  <a:lnTo>
                    <a:pt x="1995" y="147"/>
                  </a:lnTo>
                  <a:lnTo>
                    <a:pt x="1984" y="136"/>
                  </a:lnTo>
                  <a:lnTo>
                    <a:pt x="1974" y="126"/>
                  </a:lnTo>
                  <a:lnTo>
                    <a:pt x="1962" y="115"/>
                  </a:lnTo>
                  <a:lnTo>
                    <a:pt x="1950" y="106"/>
                  </a:lnTo>
                  <a:lnTo>
                    <a:pt x="1938" y="97"/>
                  </a:lnTo>
                  <a:lnTo>
                    <a:pt x="1926" y="87"/>
                  </a:lnTo>
                  <a:lnTo>
                    <a:pt x="1914" y="78"/>
                  </a:lnTo>
                  <a:lnTo>
                    <a:pt x="1902" y="70"/>
                  </a:lnTo>
                  <a:lnTo>
                    <a:pt x="1890" y="62"/>
                  </a:lnTo>
                  <a:lnTo>
                    <a:pt x="1877" y="55"/>
                  </a:lnTo>
                  <a:lnTo>
                    <a:pt x="1865" y="49"/>
                  </a:lnTo>
                  <a:lnTo>
                    <a:pt x="1852" y="42"/>
                  </a:lnTo>
                  <a:lnTo>
                    <a:pt x="1838" y="35"/>
                  </a:lnTo>
                  <a:lnTo>
                    <a:pt x="1825" y="30"/>
                  </a:lnTo>
                  <a:lnTo>
                    <a:pt x="1812" y="25"/>
                  </a:lnTo>
                  <a:lnTo>
                    <a:pt x="1798" y="21"/>
                  </a:lnTo>
                  <a:lnTo>
                    <a:pt x="1785" y="16"/>
                  </a:lnTo>
                  <a:lnTo>
                    <a:pt x="1772" y="13"/>
                  </a:lnTo>
                  <a:lnTo>
                    <a:pt x="1757" y="9"/>
                  </a:lnTo>
                  <a:lnTo>
                    <a:pt x="1744" y="6"/>
                  </a:lnTo>
                  <a:lnTo>
                    <a:pt x="1729" y="4"/>
                  </a:lnTo>
                  <a:lnTo>
                    <a:pt x="1715" y="2"/>
                  </a:lnTo>
                  <a:lnTo>
                    <a:pt x="1702" y="1"/>
                  </a:lnTo>
                  <a:lnTo>
                    <a:pt x="1687" y="0"/>
                  </a:lnTo>
                  <a:lnTo>
                    <a:pt x="1672" y="0"/>
                  </a:lnTo>
                  <a:lnTo>
                    <a:pt x="557" y="0"/>
                  </a:lnTo>
                  <a:lnTo>
                    <a:pt x="543" y="0"/>
                  </a:lnTo>
                  <a:lnTo>
                    <a:pt x="529" y="1"/>
                  </a:lnTo>
                  <a:lnTo>
                    <a:pt x="515" y="2"/>
                  </a:lnTo>
                  <a:lnTo>
                    <a:pt x="500" y="4"/>
                  </a:lnTo>
                  <a:lnTo>
                    <a:pt x="487" y="6"/>
                  </a:lnTo>
                  <a:lnTo>
                    <a:pt x="472" y="9"/>
                  </a:lnTo>
                  <a:lnTo>
                    <a:pt x="459" y="13"/>
                  </a:lnTo>
                  <a:lnTo>
                    <a:pt x="446" y="16"/>
                  </a:lnTo>
                  <a:lnTo>
                    <a:pt x="431" y="21"/>
                  </a:lnTo>
                  <a:lnTo>
                    <a:pt x="418" y="25"/>
                  </a:lnTo>
                  <a:lnTo>
                    <a:pt x="404" y="30"/>
                  </a:lnTo>
                  <a:lnTo>
                    <a:pt x="391" y="35"/>
                  </a:lnTo>
                  <a:lnTo>
                    <a:pt x="379" y="42"/>
                  </a:lnTo>
                  <a:lnTo>
                    <a:pt x="366" y="49"/>
                  </a:lnTo>
                  <a:lnTo>
                    <a:pt x="353" y="55"/>
                  </a:lnTo>
                  <a:lnTo>
                    <a:pt x="341" y="62"/>
                  </a:lnTo>
                  <a:lnTo>
                    <a:pt x="327" y="70"/>
                  </a:lnTo>
                  <a:lnTo>
                    <a:pt x="316" y="78"/>
                  </a:lnTo>
                  <a:lnTo>
                    <a:pt x="304" y="87"/>
                  </a:lnTo>
                  <a:lnTo>
                    <a:pt x="292" y="97"/>
                  </a:lnTo>
                  <a:lnTo>
                    <a:pt x="280" y="106"/>
                  </a:lnTo>
                  <a:lnTo>
                    <a:pt x="268" y="115"/>
                  </a:lnTo>
                  <a:lnTo>
                    <a:pt x="257" y="126"/>
                  </a:lnTo>
                  <a:lnTo>
                    <a:pt x="245" y="136"/>
                  </a:lnTo>
                  <a:lnTo>
                    <a:pt x="235" y="147"/>
                  </a:lnTo>
                  <a:lnTo>
                    <a:pt x="224" y="158"/>
                  </a:lnTo>
                  <a:lnTo>
                    <a:pt x="213" y="170"/>
                  </a:lnTo>
                  <a:lnTo>
                    <a:pt x="203" y="181"/>
                  </a:lnTo>
                  <a:lnTo>
                    <a:pt x="192" y="195"/>
                  </a:lnTo>
                  <a:lnTo>
                    <a:pt x="183" y="207"/>
                  </a:lnTo>
                  <a:lnTo>
                    <a:pt x="172" y="220"/>
                  </a:lnTo>
                  <a:lnTo>
                    <a:pt x="163" y="233"/>
                  </a:lnTo>
                  <a:lnTo>
                    <a:pt x="144" y="261"/>
                  </a:lnTo>
                  <a:lnTo>
                    <a:pt x="127" y="290"/>
                  </a:lnTo>
                  <a:lnTo>
                    <a:pt x="111" y="320"/>
                  </a:lnTo>
                  <a:lnTo>
                    <a:pt x="95" y="351"/>
                  </a:lnTo>
                  <a:lnTo>
                    <a:pt x="81" y="383"/>
                  </a:lnTo>
                  <a:lnTo>
                    <a:pt x="67" y="417"/>
                  </a:lnTo>
                  <a:lnTo>
                    <a:pt x="55" y="451"/>
                  </a:lnTo>
                  <a:lnTo>
                    <a:pt x="43" y="487"/>
                  </a:lnTo>
                  <a:lnTo>
                    <a:pt x="34" y="523"/>
                  </a:lnTo>
                  <a:lnTo>
                    <a:pt x="25" y="560"/>
                  </a:lnTo>
                  <a:lnTo>
                    <a:pt x="17" y="597"/>
                  </a:lnTo>
                  <a:lnTo>
                    <a:pt x="11" y="636"/>
                  </a:lnTo>
                  <a:lnTo>
                    <a:pt x="9" y="656"/>
                  </a:lnTo>
                  <a:lnTo>
                    <a:pt x="6" y="675"/>
                  </a:lnTo>
                  <a:lnTo>
                    <a:pt x="5" y="695"/>
                  </a:lnTo>
                  <a:lnTo>
                    <a:pt x="2" y="715"/>
                  </a:lnTo>
                  <a:lnTo>
                    <a:pt x="1" y="735"/>
                  </a:lnTo>
                  <a:lnTo>
                    <a:pt x="1" y="755"/>
                  </a:lnTo>
                  <a:lnTo>
                    <a:pt x="0" y="776"/>
                  </a:lnTo>
                  <a:lnTo>
                    <a:pt x="0" y="796"/>
                  </a:lnTo>
                  <a:lnTo>
                    <a:pt x="0" y="818"/>
                  </a:lnTo>
                  <a:lnTo>
                    <a:pt x="1" y="837"/>
                  </a:lnTo>
                  <a:lnTo>
                    <a:pt x="1" y="857"/>
                  </a:lnTo>
                  <a:lnTo>
                    <a:pt x="2" y="879"/>
                  </a:lnTo>
                  <a:lnTo>
                    <a:pt x="5" y="899"/>
                  </a:lnTo>
                  <a:lnTo>
                    <a:pt x="6" y="918"/>
                  </a:lnTo>
                  <a:lnTo>
                    <a:pt x="9" y="937"/>
                  </a:lnTo>
                  <a:lnTo>
                    <a:pt x="11" y="957"/>
                  </a:lnTo>
                  <a:lnTo>
                    <a:pt x="17" y="995"/>
                  </a:lnTo>
                  <a:lnTo>
                    <a:pt x="25" y="1034"/>
                  </a:lnTo>
                  <a:lnTo>
                    <a:pt x="34" y="1071"/>
                  </a:lnTo>
                  <a:lnTo>
                    <a:pt x="43" y="1107"/>
                  </a:lnTo>
                  <a:lnTo>
                    <a:pt x="55" y="1141"/>
                  </a:lnTo>
                  <a:lnTo>
                    <a:pt x="67" y="1176"/>
                  </a:lnTo>
                  <a:lnTo>
                    <a:pt x="81" y="1209"/>
                  </a:lnTo>
                  <a:lnTo>
                    <a:pt x="95" y="1242"/>
                  </a:lnTo>
                  <a:lnTo>
                    <a:pt x="111" y="1273"/>
                  </a:lnTo>
                  <a:lnTo>
                    <a:pt x="127" y="1303"/>
                  </a:lnTo>
                  <a:lnTo>
                    <a:pt x="144" y="1333"/>
                  </a:lnTo>
                  <a:lnTo>
                    <a:pt x="163" y="1361"/>
                  </a:lnTo>
                  <a:lnTo>
                    <a:pt x="172" y="1374"/>
                  </a:lnTo>
                  <a:lnTo>
                    <a:pt x="183" y="1386"/>
                  </a:lnTo>
                  <a:lnTo>
                    <a:pt x="192" y="1399"/>
                  </a:lnTo>
                  <a:lnTo>
                    <a:pt x="203" y="1411"/>
                  </a:lnTo>
                  <a:lnTo>
                    <a:pt x="213" y="1423"/>
                  </a:lnTo>
                  <a:lnTo>
                    <a:pt x="224" y="1435"/>
                  </a:lnTo>
                  <a:lnTo>
                    <a:pt x="235" y="1447"/>
                  </a:lnTo>
                  <a:lnTo>
                    <a:pt x="245" y="1458"/>
                  </a:lnTo>
                  <a:lnTo>
                    <a:pt x="257" y="1468"/>
                  </a:lnTo>
                  <a:lnTo>
                    <a:pt x="268" y="1477"/>
                  </a:lnTo>
                  <a:lnTo>
                    <a:pt x="280" y="1488"/>
                  </a:lnTo>
                  <a:lnTo>
                    <a:pt x="292" y="1497"/>
                  </a:lnTo>
                  <a:lnTo>
                    <a:pt x="304" y="1507"/>
                  </a:lnTo>
                  <a:lnTo>
                    <a:pt x="316" y="1515"/>
                  </a:lnTo>
                  <a:lnTo>
                    <a:pt x="327" y="1523"/>
                  </a:lnTo>
                  <a:lnTo>
                    <a:pt x="341" y="1531"/>
                  </a:lnTo>
                  <a:lnTo>
                    <a:pt x="353" y="1539"/>
                  </a:lnTo>
                  <a:lnTo>
                    <a:pt x="366" y="1545"/>
                  </a:lnTo>
                  <a:lnTo>
                    <a:pt x="379" y="1552"/>
                  </a:lnTo>
                  <a:lnTo>
                    <a:pt x="391" y="1557"/>
                  </a:lnTo>
                  <a:lnTo>
                    <a:pt x="404" y="1562"/>
                  </a:lnTo>
                  <a:lnTo>
                    <a:pt x="418" y="1568"/>
                  </a:lnTo>
                  <a:lnTo>
                    <a:pt x="431" y="1573"/>
                  </a:lnTo>
                  <a:lnTo>
                    <a:pt x="446" y="1577"/>
                  </a:lnTo>
                  <a:lnTo>
                    <a:pt x="459" y="1581"/>
                  </a:lnTo>
                  <a:lnTo>
                    <a:pt x="472" y="1584"/>
                  </a:lnTo>
                  <a:lnTo>
                    <a:pt x="487" y="1586"/>
                  </a:lnTo>
                  <a:lnTo>
                    <a:pt x="500" y="1589"/>
                  </a:lnTo>
                  <a:lnTo>
                    <a:pt x="515" y="1590"/>
                  </a:lnTo>
                  <a:lnTo>
                    <a:pt x="529" y="1592"/>
                  </a:lnTo>
                  <a:lnTo>
                    <a:pt x="543" y="1593"/>
                  </a:lnTo>
                  <a:lnTo>
                    <a:pt x="557" y="1593"/>
                  </a:lnTo>
                  <a:close/>
                </a:path>
              </a:pathLst>
            </a:custGeom>
            <a:solidFill>
              <a:srgbClr val="EAEAEA"/>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40" name="Freeform 69"/>
            <p:cNvSpPr>
              <a:spLocks/>
            </p:cNvSpPr>
            <p:nvPr/>
          </p:nvSpPr>
          <p:spPr bwMode="auto">
            <a:xfrm>
              <a:off x="171" y="575"/>
              <a:ext cx="1115" cy="797"/>
            </a:xfrm>
            <a:custGeom>
              <a:avLst/>
              <a:gdLst>
                <a:gd name="T0" fmla="*/ 1 w 2230"/>
                <a:gd name="T1" fmla="*/ 1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0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1 w 2230"/>
                <a:gd name="T67" fmla="*/ 1 h 1593"/>
                <a:gd name="T68" fmla="*/ 1 w 2230"/>
                <a:gd name="T69" fmla="*/ 1 h 1593"/>
                <a:gd name="T70" fmla="*/ 1 w 2230"/>
                <a:gd name="T71" fmla="*/ 1 h 1593"/>
                <a:gd name="T72" fmla="*/ 1 w 2230"/>
                <a:gd name="T73" fmla="*/ 1 h 1593"/>
                <a:gd name="T74" fmla="*/ 1 w 2230"/>
                <a:gd name="T75" fmla="*/ 1 h 1593"/>
                <a:gd name="T76" fmla="*/ 1 w 2230"/>
                <a:gd name="T77" fmla="*/ 1 h 1593"/>
                <a:gd name="T78" fmla="*/ 0 w 2230"/>
                <a:gd name="T79" fmla="*/ 1 h 1593"/>
                <a:gd name="T80" fmla="*/ 1 w 2230"/>
                <a:gd name="T81" fmla="*/ 1 h 1593"/>
                <a:gd name="T82" fmla="*/ 1 w 2230"/>
                <a:gd name="T83" fmla="*/ 1 h 1593"/>
                <a:gd name="T84" fmla="*/ 1 w 2230"/>
                <a:gd name="T85" fmla="*/ 1 h 1593"/>
                <a:gd name="T86" fmla="*/ 1 w 2230"/>
                <a:gd name="T87" fmla="*/ 1 h 1593"/>
                <a:gd name="T88" fmla="*/ 1 w 2230"/>
                <a:gd name="T89" fmla="*/ 1 h 1593"/>
                <a:gd name="T90" fmla="*/ 1 w 2230"/>
                <a:gd name="T91" fmla="*/ 1 h 1593"/>
                <a:gd name="T92" fmla="*/ 1 w 2230"/>
                <a:gd name="T93" fmla="*/ 1 h 1593"/>
                <a:gd name="T94" fmla="*/ 1 w 2230"/>
                <a:gd name="T95" fmla="*/ 1 h 1593"/>
                <a:gd name="T96" fmla="*/ 1 w 2230"/>
                <a:gd name="T97" fmla="*/ 1 h 1593"/>
                <a:gd name="T98" fmla="*/ 1 w 2230"/>
                <a:gd name="T99" fmla="*/ 1 h 1593"/>
                <a:gd name="T100" fmla="*/ 1 w 2230"/>
                <a:gd name="T101" fmla="*/ 1 h 1593"/>
                <a:gd name="T102" fmla="*/ 1 w 2230"/>
                <a:gd name="T103" fmla="*/ 1 h 1593"/>
                <a:gd name="T104" fmla="*/ 1 w 2230"/>
                <a:gd name="T105" fmla="*/ 1 h 1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3"/>
                <a:gd name="T161" fmla="*/ 2230 w 2230"/>
                <a:gd name="T162" fmla="*/ 1593 h 1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3">
                  <a:moveTo>
                    <a:pt x="557" y="1593"/>
                  </a:moveTo>
                  <a:lnTo>
                    <a:pt x="1672" y="1593"/>
                  </a:lnTo>
                  <a:lnTo>
                    <a:pt x="1687" y="1593"/>
                  </a:lnTo>
                  <a:lnTo>
                    <a:pt x="1702" y="1592"/>
                  </a:lnTo>
                  <a:lnTo>
                    <a:pt x="1716" y="1592"/>
                  </a:lnTo>
                  <a:lnTo>
                    <a:pt x="1729" y="1589"/>
                  </a:lnTo>
                  <a:lnTo>
                    <a:pt x="1744" y="1586"/>
                  </a:lnTo>
                  <a:lnTo>
                    <a:pt x="1757" y="1584"/>
                  </a:lnTo>
                  <a:lnTo>
                    <a:pt x="1772" y="1581"/>
                  </a:lnTo>
                  <a:lnTo>
                    <a:pt x="1785" y="1577"/>
                  </a:lnTo>
                  <a:lnTo>
                    <a:pt x="1798" y="1573"/>
                  </a:lnTo>
                  <a:lnTo>
                    <a:pt x="1812" y="1568"/>
                  </a:lnTo>
                  <a:lnTo>
                    <a:pt x="1825" y="1564"/>
                  </a:lnTo>
                  <a:lnTo>
                    <a:pt x="1838" y="1557"/>
                  </a:lnTo>
                  <a:lnTo>
                    <a:pt x="1852" y="1552"/>
                  </a:lnTo>
                  <a:lnTo>
                    <a:pt x="1865" y="1545"/>
                  </a:lnTo>
                  <a:lnTo>
                    <a:pt x="1877" y="1539"/>
                  </a:lnTo>
                  <a:lnTo>
                    <a:pt x="1890" y="1531"/>
                  </a:lnTo>
                  <a:lnTo>
                    <a:pt x="1902" y="1523"/>
                  </a:lnTo>
                  <a:lnTo>
                    <a:pt x="1914" y="1515"/>
                  </a:lnTo>
                  <a:lnTo>
                    <a:pt x="1926" y="1507"/>
                  </a:lnTo>
                  <a:lnTo>
                    <a:pt x="1938" y="1497"/>
                  </a:lnTo>
                  <a:lnTo>
                    <a:pt x="1950" y="1488"/>
                  </a:lnTo>
                  <a:lnTo>
                    <a:pt x="1962" y="1477"/>
                  </a:lnTo>
                  <a:lnTo>
                    <a:pt x="1974" y="1468"/>
                  </a:lnTo>
                  <a:lnTo>
                    <a:pt x="1984" y="1458"/>
                  </a:lnTo>
                  <a:lnTo>
                    <a:pt x="1995" y="1447"/>
                  </a:lnTo>
                  <a:lnTo>
                    <a:pt x="2007" y="1435"/>
                  </a:lnTo>
                  <a:lnTo>
                    <a:pt x="2018" y="1423"/>
                  </a:lnTo>
                  <a:lnTo>
                    <a:pt x="2027" y="1411"/>
                  </a:lnTo>
                  <a:lnTo>
                    <a:pt x="2037" y="1399"/>
                  </a:lnTo>
                  <a:lnTo>
                    <a:pt x="2048" y="1386"/>
                  </a:lnTo>
                  <a:lnTo>
                    <a:pt x="2057" y="1374"/>
                  </a:lnTo>
                  <a:lnTo>
                    <a:pt x="2067" y="1361"/>
                  </a:lnTo>
                  <a:lnTo>
                    <a:pt x="2085" y="1333"/>
                  </a:lnTo>
                  <a:lnTo>
                    <a:pt x="2103" y="1303"/>
                  </a:lnTo>
                  <a:lnTo>
                    <a:pt x="2120" y="1273"/>
                  </a:lnTo>
                  <a:lnTo>
                    <a:pt x="2136" y="1242"/>
                  </a:lnTo>
                  <a:lnTo>
                    <a:pt x="2149" y="1209"/>
                  </a:lnTo>
                  <a:lnTo>
                    <a:pt x="2164" y="1176"/>
                  </a:lnTo>
                  <a:lnTo>
                    <a:pt x="2176" y="1141"/>
                  </a:lnTo>
                  <a:lnTo>
                    <a:pt x="2186" y="1107"/>
                  </a:lnTo>
                  <a:lnTo>
                    <a:pt x="2197" y="1071"/>
                  </a:lnTo>
                  <a:lnTo>
                    <a:pt x="2205" y="1034"/>
                  </a:lnTo>
                  <a:lnTo>
                    <a:pt x="2213" y="995"/>
                  </a:lnTo>
                  <a:lnTo>
                    <a:pt x="2219" y="957"/>
                  </a:lnTo>
                  <a:lnTo>
                    <a:pt x="2222" y="937"/>
                  </a:lnTo>
                  <a:lnTo>
                    <a:pt x="2223" y="918"/>
                  </a:lnTo>
                  <a:lnTo>
                    <a:pt x="2226" y="899"/>
                  </a:lnTo>
                  <a:lnTo>
                    <a:pt x="2227" y="879"/>
                  </a:lnTo>
                  <a:lnTo>
                    <a:pt x="2229" y="857"/>
                  </a:lnTo>
                  <a:lnTo>
                    <a:pt x="2230" y="837"/>
                  </a:lnTo>
                  <a:lnTo>
                    <a:pt x="2230" y="818"/>
                  </a:lnTo>
                  <a:lnTo>
                    <a:pt x="2230" y="796"/>
                  </a:lnTo>
                  <a:lnTo>
                    <a:pt x="2230" y="776"/>
                  </a:lnTo>
                  <a:lnTo>
                    <a:pt x="2230" y="755"/>
                  </a:lnTo>
                  <a:lnTo>
                    <a:pt x="2229" y="735"/>
                  </a:lnTo>
                  <a:lnTo>
                    <a:pt x="2227" y="715"/>
                  </a:lnTo>
                  <a:lnTo>
                    <a:pt x="2226" y="695"/>
                  </a:lnTo>
                  <a:lnTo>
                    <a:pt x="2223" y="675"/>
                  </a:lnTo>
                  <a:lnTo>
                    <a:pt x="2222" y="656"/>
                  </a:lnTo>
                  <a:lnTo>
                    <a:pt x="2219" y="636"/>
                  </a:lnTo>
                  <a:lnTo>
                    <a:pt x="2213" y="597"/>
                  </a:lnTo>
                  <a:lnTo>
                    <a:pt x="2205" y="560"/>
                  </a:lnTo>
                  <a:lnTo>
                    <a:pt x="2197" y="523"/>
                  </a:lnTo>
                  <a:lnTo>
                    <a:pt x="2186" y="487"/>
                  </a:lnTo>
                  <a:lnTo>
                    <a:pt x="2176" y="451"/>
                  </a:lnTo>
                  <a:lnTo>
                    <a:pt x="2164" y="417"/>
                  </a:lnTo>
                  <a:lnTo>
                    <a:pt x="2149" y="383"/>
                  </a:lnTo>
                  <a:lnTo>
                    <a:pt x="2136" y="351"/>
                  </a:lnTo>
                  <a:lnTo>
                    <a:pt x="2120" y="320"/>
                  </a:lnTo>
                  <a:lnTo>
                    <a:pt x="2103" y="290"/>
                  </a:lnTo>
                  <a:lnTo>
                    <a:pt x="2085" y="261"/>
                  </a:lnTo>
                  <a:lnTo>
                    <a:pt x="2067" y="233"/>
                  </a:lnTo>
                  <a:lnTo>
                    <a:pt x="2057" y="220"/>
                  </a:lnTo>
                  <a:lnTo>
                    <a:pt x="2048" y="207"/>
                  </a:lnTo>
                  <a:lnTo>
                    <a:pt x="2037" y="195"/>
                  </a:lnTo>
                  <a:lnTo>
                    <a:pt x="2027" y="181"/>
                  </a:lnTo>
                  <a:lnTo>
                    <a:pt x="2018" y="170"/>
                  </a:lnTo>
                  <a:lnTo>
                    <a:pt x="2007" y="158"/>
                  </a:lnTo>
                  <a:lnTo>
                    <a:pt x="1995" y="147"/>
                  </a:lnTo>
                  <a:lnTo>
                    <a:pt x="1984" y="136"/>
                  </a:lnTo>
                  <a:lnTo>
                    <a:pt x="1974" y="126"/>
                  </a:lnTo>
                  <a:lnTo>
                    <a:pt x="1962" y="115"/>
                  </a:lnTo>
                  <a:lnTo>
                    <a:pt x="1950" y="106"/>
                  </a:lnTo>
                  <a:lnTo>
                    <a:pt x="1938" y="97"/>
                  </a:lnTo>
                  <a:lnTo>
                    <a:pt x="1926" y="87"/>
                  </a:lnTo>
                  <a:lnTo>
                    <a:pt x="1914" y="78"/>
                  </a:lnTo>
                  <a:lnTo>
                    <a:pt x="1902" y="70"/>
                  </a:lnTo>
                  <a:lnTo>
                    <a:pt x="1890" y="62"/>
                  </a:lnTo>
                  <a:lnTo>
                    <a:pt x="1877" y="55"/>
                  </a:lnTo>
                  <a:lnTo>
                    <a:pt x="1865" y="49"/>
                  </a:lnTo>
                  <a:lnTo>
                    <a:pt x="1852" y="42"/>
                  </a:lnTo>
                  <a:lnTo>
                    <a:pt x="1838" y="35"/>
                  </a:lnTo>
                  <a:lnTo>
                    <a:pt x="1825" y="30"/>
                  </a:lnTo>
                  <a:lnTo>
                    <a:pt x="1812" y="25"/>
                  </a:lnTo>
                  <a:lnTo>
                    <a:pt x="1798" y="21"/>
                  </a:lnTo>
                  <a:lnTo>
                    <a:pt x="1785" y="16"/>
                  </a:lnTo>
                  <a:lnTo>
                    <a:pt x="1772" y="13"/>
                  </a:lnTo>
                  <a:lnTo>
                    <a:pt x="1757" y="9"/>
                  </a:lnTo>
                  <a:lnTo>
                    <a:pt x="1744" y="6"/>
                  </a:lnTo>
                  <a:lnTo>
                    <a:pt x="1729" y="4"/>
                  </a:lnTo>
                  <a:lnTo>
                    <a:pt x="1715" y="2"/>
                  </a:lnTo>
                  <a:lnTo>
                    <a:pt x="1702" y="1"/>
                  </a:lnTo>
                  <a:lnTo>
                    <a:pt x="1687" y="0"/>
                  </a:lnTo>
                  <a:lnTo>
                    <a:pt x="1672" y="0"/>
                  </a:lnTo>
                  <a:lnTo>
                    <a:pt x="557" y="0"/>
                  </a:lnTo>
                  <a:lnTo>
                    <a:pt x="543" y="0"/>
                  </a:lnTo>
                  <a:lnTo>
                    <a:pt x="529" y="1"/>
                  </a:lnTo>
                  <a:lnTo>
                    <a:pt x="515" y="2"/>
                  </a:lnTo>
                  <a:lnTo>
                    <a:pt x="500" y="4"/>
                  </a:lnTo>
                  <a:lnTo>
                    <a:pt x="487" y="6"/>
                  </a:lnTo>
                  <a:lnTo>
                    <a:pt x="472" y="9"/>
                  </a:lnTo>
                  <a:lnTo>
                    <a:pt x="459" y="13"/>
                  </a:lnTo>
                  <a:lnTo>
                    <a:pt x="446" y="16"/>
                  </a:lnTo>
                  <a:lnTo>
                    <a:pt x="431" y="21"/>
                  </a:lnTo>
                  <a:lnTo>
                    <a:pt x="418" y="25"/>
                  </a:lnTo>
                  <a:lnTo>
                    <a:pt x="404" y="30"/>
                  </a:lnTo>
                  <a:lnTo>
                    <a:pt x="391" y="35"/>
                  </a:lnTo>
                  <a:lnTo>
                    <a:pt x="379" y="42"/>
                  </a:lnTo>
                  <a:lnTo>
                    <a:pt x="366" y="49"/>
                  </a:lnTo>
                  <a:lnTo>
                    <a:pt x="353" y="55"/>
                  </a:lnTo>
                  <a:lnTo>
                    <a:pt x="341" y="62"/>
                  </a:lnTo>
                  <a:lnTo>
                    <a:pt x="327" y="70"/>
                  </a:lnTo>
                  <a:lnTo>
                    <a:pt x="316" y="78"/>
                  </a:lnTo>
                  <a:lnTo>
                    <a:pt x="304" y="87"/>
                  </a:lnTo>
                  <a:lnTo>
                    <a:pt x="292" y="97"/>
                  </a:lnTo>
                  <a:lnTo>
                    <a:pt x="280" y="106"/>
                  </a:lnTo>
                  <a:lnTo>
                    <a:pt x="268" y="115"/>
                  </a:lnTo>
                  <a:lnTo>
                    <a:pt x="257" y="126"/>
                  </a:lnTo>
                  <a:lnTo>
                    <a:pt x="245" y="136"/>
                  </a:lnTo>
                  <a:lnTo>
                    <a:pt x="235" y="147"/>
                  </a:lnTo>
                  <a:lnTo>
                    <a:pt x="224" y="158"/>
                  </a:lnTo>
                  <a:lnTo>
                    <a:pt x="213" y="170"/>
                  </a:lnTo>
                  <a:lnTo>
                    <a:pt x="203" y="181"/>
                  </a:lnTo>
                  <a:lnTo>
                    <a:pt x="192" y="195"/>
                  </a:lnTo>
                  <a:lnTo>
                    <a:pt x="183" y="207"/>
                  </a:lnTo>
                  <a:lnTo>
                    <a:pt x="172" y="220"/>
                  </a:lnTo>
                  <a:lnTo>
                    <a:pt x="163" y="233"/>
                  </a:lnTo>
                  <a:lnTo>
                    <a:pt x="144" y="261"/>
                  </a:lnTo>
                  <a:lnTo>
                    <a:pt x="127" y="290"/>
                  </a:lnTo>
                  <a:lnTo>
                    <a:pt x="111" y="320"/>
                  </a:lnTo>
                  <a:lnTo>
                    <a:pt x="95" y="351"/>
                  </a:lnTo>
                  <a:lnTo>
                    <a:pt x="81" y="383"/>
                  </a:lnTo>
                  <a:lnTo>
                    <a:pt x="67" y="417"/>
                  </a:lnTo>
                  <a:lnTo>
                    <a:pt x="55" y="451"/>
                  </a:lnTo>
                  <a:lnTo>
                    <a:pt x="43" y="487"/>
                  </a:lnTo>
                  <a:lnTo>
                    <a:pt x="34" y="523"/>
                  </a:lnTo>
                  <a:lnTo>
                    <a:pt x="25" y="560"/>
                  </a:lnTo>
                  <a:lnTo>
                    <a:pt x="17" y="597"/>
                  </a:lnTo>
                  <a:lnTo>
                    <a:pt x="11" y="636"/>
                  </a:lnTo>
                  <a:lnTo>
                    <a:pt x="9" y="656"/>
                  </a:lnTo>
                  <a:lnTo>
                    <a:pt x="6" y="675"/>
                  </a:lnTo>
                  <a:lnTo>
                    <a:pt x="5" y="695"/>
                  </a:lnTo>
                  <a:lnTo>
                    <a:pt x="2" y="715"/>
                  </a:lnTo>
                  <a:lnTo>
                    <a:pt x="1" y="735"/>
                  </a:lnTo>
                  <a:lnTo>
                    <a:pt x="1" y="755"/>
                  </a:lnTo>
                  <a:lnTo>
                    <a:pt x="0" y="776"/>
                  </a:lnTo>
                  <a:lnTo>
                    <a:pt x="0" y="796"/>
                  </a:lnTo>
                  <a:lnTo>
                    <a:pt x="0" y="818"/>
                  </a:lnTo>
                  <a:lnTo>
                    <a:pt x="1" y="837"/>
                  </a:lnTo>
                  <a:lnTo>
                    <a:pt x="1" y="857"/>
                  </a:lnTo>
                  <a:lnTo>
                    <a:pt x="2" y="879"/>
                  </a:lnTo>
                  <a:lnTo>
                    <a:pt x="5" y="899"/>
                  </a:lnTo>
                  <a:lnTo>
                    <a:pt x="6" y="918"/>
                  </a:lnTo>
                  <a:lnTo>
                    <a:pt x="9" y="937"/>
                  </a:lnTo>
                  <a:lnTo>
                    <a:pt x="11" y="957"/>
                  </a:lnTo>
                  <a:lnTo>
                    <a:pt x="17" y="995"/>
                  </a:lnTo>
                  <a:lnTo>
                    <a:pt x="25" y="1034"/>
                  </a:lnTo>
                  <a:lnTo>
                    <a:pt x="34" y="1071"/>
                  </a:lnTo>
                  <a:lnTo>
                    <a:pt x="43" y="1107"/>
                  </a:lnTo>
                  <a:lnTo>
                    <a:pt x="55" y="1141"/>
                  </a:lnTo>
                  <a:lnTo>
                    <a:pt x="67" y="1176"/>
                  </a:lnTo>
                  <a:lnTo>
                    <a:pt x="81" y="1209"/>
                  </a:lnTo>
                  <a:lnTo>
                    <a:pt x="95" y="1242"/>
                  </a:lnTo>
                  <a:lnTo>
                    <a:pt x="111" y="1273"/>
                  </a:lnTo>
                  <a:lnTo>
                    <a:pt x="127" y="1303"/>
                  </a:lnTo>
                  <a:lnTo>
                    <a:pt x="144" y="1333"/>
                  </a:lnTo>
                  <a:lnTo>
                    <a:pt x="163" y="1361"/>
                  </a:lnTo>
                  <a:lnTo>
                    <a:pt x="172" y="1374"/>
                  </a:lnTo>
                  <a:lnTo>
                    <a:pt x="183" y="1386"/>
                  </a:lnTo>
                  <a:lnTo>
                    <a:pt x="192" y="1399"/>
                  </a:lnTo>
                  <a:lnTo>
                    <a:pt x="203" y="1411"/>
                  </a:lnTo>
                  <a:lnTo>
                    <a:pt x="213" y="1423"/>
                  </a:lnTo>
                  <a:lnTo>
                    <a:pt x="224" y="1435"/>
                  </a:lnTo>
                  <a:lnTo>
                    <a:pt x="235" y="1447"/>
                  </a:lnTo>
                  <a:lnTo>
                    <a:pt x="245" y="1458"/>
                  </a:lnTo>
                  <a:lnTo>
                    <a:pt x="257" y="1468"/>
                  </a:lnTo>
                  <a:lnTo>
                    <a:pt x="268" y="1477"/>
                  </a:lnTo>
                  <a:lnTo>
                    <a:pt x="280" y="1488"/>
                  </a:lnTo>
                  <a:lnTo>
                    <a:pt x="292" y="1497"/>
                  </a:lnTo>
                  <a:lnTo>
                    <a:pt x="304" y="1507"/>
                  </a:lnTo>
                  <a:lnTo>
                    <a:pt x="316" y="1515"/>
                  </a:lnTo>
                  <a:lnTo>
                    <a:pt x="327" y="1523"/>
                  </a:lnTo>
                  <a:lnTo>
                    <a:pt x="341" y="1531"/>
                  </a:lnTo>
                  <a:lnTo>
                    <a:pt x="353" y="1539"/>
                  </a:lnTo>
                  <a:lnTo>
                    <a:pt x="366" y="1545"/>
                  </a:lnTo>
                  <a:lnTo>
                    <a:pt x="379" y="1552"/>
                  </a:lnTo>
                  <a:lnTo>
                    <a:pt x="391" y="1557"/>
                  </a:lnTo>
                  <a:lnTo>
                    <a:pt x="404" y="1562"/>
                  </a:lnTo>
                  <a:lnTo>
                    <a:pt x="418" y="1568"/>
                  </a:lnTo>
                  <a:lnTo>
                    <a:pt x="431" y="1573"/>
                  </a:lnTo>
                  <a:lnTo>
                    <a:pt x="446" y="1577"/>
                  </a:lnTo>
                  <a:lnTo>
                    <a:pt x="459" y="1581"/>
                  </a:lnTo>
                  <a:lnTo>
                    <a:pt x="472" y="1584"/>
                  </a:lnTo>
                  <a:lnTo>
                    <a:pt x="487" y="1586"/>
                  </a:lnTo>
                  <a:lnTo>
                    <a:pt x="500" y="1589"/>
                  </a:lnTo>
                  <a:lnTo>
                    <a:pt x="515" y="1590"/>
                  </a:lnTo>
                  <a:lnTo>
                    <a:pt x="529" y="1592"/>
                  </a:lnTo>
                  <a:lnTo>
                    <a:pt x="543" y="1593"/>
                  </a:lnTo>
                  <a:lnTo>
                    <a:pt x="557" y="1593"/>
                  </a:lnTo>
                </a:path>
              </a:pathLst>
            </a:custGeom>
            <a:noFill/>
            <a:ln w="6350">
              <a:solidFill>
                <a:schemeClr val="bg1"/>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41" name="Rectangle 70"/>
            <p:cNvSpPr>
              <a:spLocks noChangeArrowheads="1"/>
            </p:cNvSpPr>
            <p:nvPr/>
          </p:nvSpPr>
          <p:spPr bwMode="auto">
            <a:xfrm>
              <a:off x="229" y="704"/>
              <a:ext cx="996" cy="446"/>
            </a:xfrm>
            <a:prstGeom prst="rect">
              <a:avLst/>
            </a:prstGeom>
            <a:noFill/>
            <a:ln w="9525">
              <a:noFill/>
              <a:miter lim="800000"/>
              <a:headEnd/>
              <a:tailEnd/>
            </a:ln>
          </p:spPr>
          <p:txBody>
            <a:bodyPr lIns="0" tIns="0" rIns="0" bIns="0">
              <a:spAutoFit/>
            </a:bodyPr>
            <a:lstStyle/>
            <a:p>
              <a:pPr algn="ctr" fontAlgn="auto">
                <a:spcBef>
                  <a:spcPts val="0"/>
                </a:spcBef>
                <a:spcAft>
                  <a:spcPts val="0"/>
                </a:spcAft>
              </a:pPr>
              <a:endParaRPr lang="ar-OM" sz="1400" b="1" dirty="0">
                <a:solidFill>
                  <a:srgbClr val="000000"/>
                </a:solidFill>
                <a:latin typeface="Calibri"/>
                <a:cs typeface="Arial"/>
              </a:endParaRPr>
            </a:p>
            <a:p>
              <a:pPr algn="ctr" rtl="1" fontAlgn="auto">
                <a:spcBef>
                  <a:spcPts val="0"/>
                </a:spcBef>
                <a:spcAft>
                  <a:spcPts val="0"/>
                </a:spcAft>
              </a:pPr>
              <a:r>
                <a:rPr lang="ar-OM" b="1" dirty="0" smtClean="0">
                  <a:solidFill>
                    <a:srgbClr val="000000"/>
                  </a:solidFill>
                  <a:latin typeface="Calibri"/>
                  <a:cs typeface="Arial"/>
                </a:rPr>
                <a:t>الترخيص المؤسسي</a:t>
              </a:r>
              <a:endParaRPr lang="ar-OM" b="1" dirty="0">
                <a:solidFill>
                  <a:srgbClr val="000000"/>
                </a:solidFill>
                <a:latin typeface="Calibri"/>
                <a:cs typeface="Arial"/>
              </a:endParaRPr>
            </a:p>
            <a:p>
              <a:pPr algn="ctr" fontAlgn="auto">
                <a:spcBef>
                  <a:spcPts val="0"/>
                </a:spcBef>
                <a:spcAft>
                  <a:spcPts val="0"/>
                </a:spcAft>
              </a:pPr>
              <a:r>
                <a:rPr lang="en-US" sz="1400" b="1" dirty="0">
                  <a:solidFill>
                    <a:srgbClr val="000000"/>
                  </a:solidFill>
                  <a:latin typeface="Calibri"/>
                  <a:cs typeface="+mn-cs"/>
                </a:rPr>
                <a:t>HEI Licensure</a:t>
              </a:r>
              <a:endParaRPr lang="en-US" sz="1400" dirty="0">
                <a:solidFill>
                  <a:prstClr val="black"/>
                </a:solidFill>
                <a:latin typeface="Calibri"/>
                <a:cs typeface="+mn-cs"/>
              </a:endParaRPr>
            </a:p>
          </p:txBody>
        </p:sp>
      </p:grpSp>
      <p:grpSp>
        <p:nvGrpSpPr>
          <p:cNvPr id="142" name="Group 71"/>
          <p:cNvGrpSpPr>
            <a:grpSpLocks/>
          </p:cNvGrpSpPr>
          <p:nvPr/>
        </p:nvGrpSpPr>
        <p:grpSpPr bwMode="auto">
          <a:xfrm>
            <a:off x="2519363" y="2200275"/>
            <a:ext cx="1016000" cy="1025525"/>
            <a:chOff x="1563" y="1354"/>
            <a:chExt cx="640" cy="646"/>
          </a:xfrm>
        </p:grpSpPr>
        <p:sp>
          <p:nvSpPr>
            <p:cNvPr id="143" name="Line 72"/>
            <p:cNvSpPr>
              <a:spLocks noChangeShapeType="1"/>
            </p:cNvSpPr>
            <p:nvPr/>
          </p:nvSpPr>
          <p:spPr bwMode="auto">
            <a:xfrm flipV="1">
              <a:off x="2163" y="1417"/>
              <a:ext cx="1" cy="583"/>
            </a:xfrm>
            <a:prstGeom prst="line">
              <a:avLst/>
            </a:prstGeom>
            <a:noFill/>
            <a:ln w="3175">
              <a:solidFill>
                <a:srgbClr val="00008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44" name="Freeform 73"/>
            <p:cNvSpPr>
              <a:spLocks/>
            </p:cNvSpPr>
            <p:nvPr/>
          </p:nvSpPr>
          <p:spPr bwMode="auto">
            <a:xfrm>
              <a:off x="2141" y="1354"/>
              <a:ext cx="62" cy="62"/>
            </a:xfrm>
            <a:custGeom>
              <a:avLst/>
              <a:gdLst>
                <a:gd name="T0" fmla="*/ 0 w 124"/>
                <a:gd name="T1" fmla="*/ 1 h 123"/>
                <a:gd name="T2" fmla="*/ 1 w 124"/>
                <a:gd name="T3" fmla="*/ 0 h 123"/>
                <a:gd name="T4" fmla="*/ 1 w 124"/>
                <a:gd name="T5" fmla="*/ 1 h 123"/>
                <a:gd name="T6" fmla="*/ 0 w 124"/>
                <a:gd name="T7" fmla="*/ 1 h 123"/>
                <a:gd name="T8" fmla="*/ 0 60000 65536"/>
                <a:gd name="T9" fmla="*/ 0 60000 65536"/>
                <a:gd name="T10" fmla="*/ 0 60000 65536"/>
                <a:gd name="T11" fmla="*/ 0 60000 65536"/>
                <a:gd name="T12" fmla="*/ 0 w 124"/>
                <a:gd name="T13" fmla="*/ 0 h 123"/>
                <a:gd name="T14" fmla="*/ 124 w 124"/>
                <a:gd name="T15" fmla="*/ 123 h 123"/>
              </a:gdLst>
              <a:ahLst/>
              <a:cxnLst>
                <a:cxn ang="T8">
                  <a:pos x="T0" y="T1"/>
                </a:cxn>
                <a:cxn ang="T9">
                  <a:pos x="T2" y="T3"/>
                </a:cxn>
                <a:cxn ang="T10">
                  <a:pos x="T4" y="T5"/>
                </a:cxn>
                <a:cxn ang="T11">
                  <a:pos x="T6" y="T7"/>
                </a:cxn>
              </a:cxnLst>
              <a:rect l="T12" t="T13" r="T14" b="T15"/>
              <a:pathLst>
                <a:path w="124" h="123">
                  <a:moveTo>
                    <a:pt x="0" y="123"/>
                  </a:moveTo>
                  <a:lnTo>
                    <a:pt x="61" y="0"/>
                  </a:lnTo>
                  <a:lnTo>
                    <a:pt x="124" y="123"/>
                  </a:lnTo>
                  <a:lnTo>
                    <a:pt x="0" y="123"/>
                  </a:lnTo>
                  <a:close/>
                </a:path>
              </a:pathLst>
            </a:custGeom>
            <a:solidFill>
              <a:srgbClr val="000080"/>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45" name="Text Box 74"/>
            <p:cNvSpPr txBox="1">
              <a:spLocks noChangeArrowheads="1"/>
            </p:cNvSpPr>
            <p:nvPr/>
          </p:nvSpPr>
          <p:spPr bwMode="auto">
            <a:xfrm>
              <a:off x="1563" y="1586"/>
              <a:ext cx="598" cy="271"/>
            </a:xfrm>
            <a:prstGeom prst="rect">
              <a:avLst/>
            </a:prstGeom>
            <a:noFill/>
            <a:ln w="9525">
              <a:noFill/>
              <a:miter lim="800000"/>
              <a:headEnd/>
              <a:tailEnd/>
            </a:ln>
          </p:spPr>
          <p:txBody>
            <a:bodyPr>
              <a:spAutoFit/>
            </a:bodyPr>
            <a:lstStyle/>
            <a:p>
              <a:pPr algn="r" rtl="1" fontAlgn="auto">
                <a:spcBef>
                  <a:spcPts val="0"/>
                </a:spcBef>
                <a:spcAft>
                  <a:spcPts val="0"/>
                </a:spcAft>
              </a:pPr>
              <a:r>
                <a:rPr lang="ar-OM" sz="1100" b="1" dirty="0">
                  <a:solidFill>
                    <a:prstClr val="black"/>
                  </a:solidFill>
                  <a:latin typeface="Calibri"/>
                  <a:cs typeface="Arial"/>
                </a:rPr>
                <a:t>أربع سنوات</a:t>
              </a:r>
              <a:r>
                <a:rPr lang="ar-OM" sz="1100" dirty="0">
                  <a:solidFill>
                    <a:prstClr val="black"/>
                  </a:solidFill>
                  <a:latin typeface="Calibri"/>
                  <a:cs typeface="Arial"/>
                </a:rPr>
                <a:t> </a:t>
              </a:r>
            </a:p>
            <a:p>
              <a:pPr fontAlgn="auto">
                <a:spcBef>
                  <a:spcPts val="0"/>
                </a:spcBef>
                <a:spcAft>
                  <a:spcPts val="0"/>
                </a:spcAft>
              </a:pPr>
              <a:endParaRPr lang="en-US" sz="1100" dirty="0">
                <a:solidFill>
                  <a:prstClr val="black"/>
                </a:solidFill>
                <a:latin typeface="Calibri"/>
                <a:cs typeface="+mn-cs"/>
              </a:endParaRPr>
            </a:p>
          </p:txBody>
        </p:sp>
      </p:grpSp>
      <p:grpSp>
        <p:nvGrpSpPr>
          <p:cNvPr id="146" name="Group 75"/>
          <p:cNvGrpSpPr>
            <a:grpSpLocks/>
          </p:cNvGrpSpPr>
          <p:nvPr/>
        </p:nvGrpSpPr>
        <p:grpSpPr bwMode="auto">
          <a:xfrm>
            <a:off x="4940305" y="2219325"/>
            <a:ext cx="927101" cy="911225"/>
            <a:chOff x="3088" y="1362"/>
            <a:chExt cx="584" cy="574"/>
          </a:xfrm>
        </p:grpSpPr>
        <p:sp>
          <p:nvSpPr>
            <p:cNvPr id="147" name="Line 76"/>
            <p:cNvSpPr>
              <a:spLocks noChangeShapeType="1"/>
            </p:cNvSpPr>
            <p:nvPr/>
          </p:nvSpPr>
          <p:spPr bwMode="auto">
            <a:xfrm flipH="1">
              <a:off x="3120" y="1362"/>
              <a:ext cx="7" cy="539"/>
            </a:xfrm>
            <a:prstGeom prst="line">
              <a:avLst/>
            </a:prstGeom>
            <a:noFill/>
            <a:ln w="3175">
              <a:solidFill>
                <a:srgbClr val="00008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48" name="Freeform 77"/>
            <p:cNvSpPr>
              <a:spLocks/>
            </p:cNvSpPr>
            <p:nvPr/>
          </p:nvSpPr>
          <p:spPr bwMode="auto">
            <a:xfrm>
              <a:off x="3088" y="1875"/>
              <a:ext cx="62" cy="61"/>
            </a:xfrm>
            <a:custGeom>
              <a:avLst/>
              <a:gdLst>
                <a:gd name="T0" fmla="*/ 1 w 124"/>
                <a:gd name="T1" fmla="*/ 0 h 123"/>
                <a:gd name="T2" fmla="*/ 1 w 124"/>
                <a:gd name="T3" fmla="*/ 0 h 123"/>
                <a:gd name="T4" fmla="*/ 0 w 124"/>
                <a:gd name="T5" fmla="*/ 0 h 123"/>
                <a:gd name="T6" fmla="*/ 1 w 124"/>
                <a:gd name="T7" fmla="*/ 0 h 123"/>
                <a:gd name="T8" fmla="*/ 0 60000 65536"/>
                <a:gd name="T9" fmla="*/ 0 60000 65536"/>
                <a:gd name="T10" fmla="*/ 0 60000 65536"/>
                <a:gd name="T11" fmla="*/ 0 60000 65536"/>
                <a:gd name="T12" fmla="*/ 0 w 124"/>
                <a:gd name="T13" fmla="*/ 0 h 123"/>
                <a:gd name="T14" fmla="*/ 124 w 124"/>
                <a:gd name="T15" fmla="*/ 123 h 123"/>
              </a:gdLst>
              <a:ahLst/>
              <a:cxnLst>
                <a:cxn ang="T8">
                  <a:pos x="T0" y="T1"/>
                </a:cxn>
                <a:cxn ang="T9">
                  <a:pos x="T2" y="T3"/>
                </a:cxn>
                <a:cxn ang="T10">
                  <a:pos x="T4" y="T5"/>
                </a:cxn>
                <a:cxn ang="T11">
                  <a:pos x="T6" y="T7"/>
                </a:cxn>
              </a:cxnLst>
              <a:rect l="T12" t="T13" r="T14" b="T15"/>
              <a:pathLst>
                <a:path w="124" h="123">
                  <a:moveTo>
                    <a:pt x="124" y="0"/>
                  </a:moveTo>
                  <a:lnTo>
                    <a:pt x="61" y="123"/>
                  </a:lnTo>
                  <a:lnTo>
                    <a:pt x="0" y="0"/>
                  </a:lnTo>
                  <a:lnTo>
                    <a:pt x="124" y="0"/>
                  </a:lnTo>
                  <a:close/>
                </a:path>
              </a:pathLst>
            </a:custGeom>
            <a:solidFill>
              <a:srgbClr val="000080"/>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49" name="Text Box 78"/>
            <p:cNvSpPr txBox="1">
              <a:spLocks noChangeArrowheads="1"/>
            </p:cNvSpPr>
            <p:nvPr/>
          </p:nvSpPr>
          <p:spPr bwMode="auto">
            <a:xfrm>
              <a:off x="3192" y="1460"/>
              <a:ext cx="480" cy="223"/>
            </a:xfrm>
            <a:prstGeom prst="rect">
              <a:avLst/>
            </a:prstGeom>
            <a:noFill/>
            <a:ln w="9525">
              <a:noFill/>
              <a:miter lim="800000"/>
              <a:headEnd/>
              <a:tailEnd/>
            </a:ln>
          </p:spPr>
          <p:txBody>
            <a:bodyPr wrap="square" lIns="0" tIns="0" rIns="0" bIns="0">
              <a:spAutoFit/>
            </a:bodyPr>
            <a:lstStyle/>
            <a:p>
              <a:pPr fontAlgn="auto">
                <a:spcBef>
                  <a:spcPts val="0"/>
                </a:spcBef>
                <a:spcAft>
                  <a:spcPts val="0"/>
                </a:spcAft>
              </a:pPr>
              <a:endParaRPr lang="ar-OM" sz="1100" b="1" dirty="0">
                <a:solidFill>
                  <a:prstClr val="black"/>
                </a:solidFill>
                <a:latin typeface="Calibri"/>
                <a:cs typeface="Arial"/>
              </a:endParaRPr>
            </a:p>
            <a:p>
              <a:pPr fontAlgn="auto">
                <a:spcBef>
                  <a:spcPts val="0"/>
                </a:spcBef>
                <a:spcAft>
                  <a:spcPts val="0"/>
                </a:spcAft>
              </a:pPr>
              <a:r>
                <a:rPr lang="ar-OM" sz="1200" b="1" dirty="0" smtClean="0">
                  <a:solidFill>
                    <a:prstClr val="black"/>
                  </a:solidFill>
                  <a:latin typeface="Calibri"/>
                  <a:cs typeface="Arial"/>
                </a:rPr>
                <a:t>أربع </a:t>
              </a:r>
              <a:r>
                <a:rPr lang="ar-OM" sz="1200" b="1" dirty="0">
                  <a:solidFill>
                    <a:prstClr val="black"/>
                  </a:solidFill>
                  <a:latin typeface="Calibri"/>
                  <a:cs typeface="Arial"/>
                </a:rPr>
                <a:t>سنوات</a:t>
              </a:r>
              <a:r>
                <a:rPr lang="ar-OM" sz="1100" b="1" dirty="0">
                  <a:solidFill>
                    <a:prstClr val="black"/>
                  </a:solidFill>
                  <a:latin typeface="Calibri"/>
                  <a:cs typeface="Arial"/>
                </a:rPr>
                <a:t> </a:t>
              </a:r>
              <a:endParaRPr lang="en-US" sz="1100" b="1" dirty="0">
                <a:solidFill>
                  <a:prstClr val="black"/>
                </a:solidFill>
                <a:latin typeface="Calibri"/>
                <a:cs typeface="+mn-cs"/>
              </a:endParaRPr>
            </a:p>
          </p:txBody>
        </p:sp>
      </p:grpSp>
      <p:grpSp>
        <p:nvGrpSpPr>
          <p:cNvPr id="150" name="Group 79"/>
          <p:cNvGrpSpPr>
            <a:grpSpLocks/>
          </p:cNvGrpSpPr>
          <p:nvPr/>
        </p:nvGrpSpPr>
        <p:grpSpPr bwMode="auto">
          <a:xfrm>
            <a:off x="511175" y="4683125"/>
            <a:ext cx="1012825" cy="2098675"/>
            <a:chOff x="171" y="2918"/>
            <a:chExt cx="638" cy="1322"/>
          </a:xfrm>
        </p:grpSpPr>
        <p:sp>
          <p:nvSpPr>
            <p:cNvPr id="151" name="Rectangle 80"/>
            <p:cNvSpPr>
              <a:spLocks noChangeArrowheads="1"/>
            </p:cNvSpPr>
            <p:nvPr/>
          </p:nvSpPr>
          <p:spPr bwMode="auto">
            <a:xfrm>
              <a:off x="171" y="3515"/>
              <a:ext cx="638" cy="319"/>
            </a:xfrm>
            <a:prstGeom prst="rect">
              <a:avLst/>
            </a:prstGeom>
            <a:solidFill>
              <a:srgbClr val="FFFFFF"/>
            </a:solidFill>
            <a:ln w="9525">
              <a:noFill/>
              <a:miter lim="800000"/>
              <a:headEnd/>
              <a:tailEnd/>
            </a:ln>
          </p:spPr>
          <p:txBody>
            <a:bodyPr anchor="ctr" anchorCtr="1"/>
            <a:lstStyle/>
            <a:p>
              <a:pPr fontAlgn="auto">
                <a:spcBef>
                  <a:spcPts val="0"/>
                </a:spcBef>
                <a:spcAft>
                  <a:spcPts val="0"/>
                </a:spcAft>
              </a:pPr>
              <a:r>
                <a:rPr lang="ar-OM" sz="1400" dirty="0" smtClean="0">
                  <a:solidFill>
                    <a:prstClr val="white"/>
                  </a:solidFill>
                  <a:latin typeface="Calibri"/>
                  <a:cs typeface="Arial"/>
                </a:rPr>
                <a:t>ع</a:t>
              </a:r>
              <a:r>
                <a:rPr lang="ar-OM" sz="1400" dirty="0" smtClean="0">
                  <a:solidFill>
                    <a:prstClr val="black"/>
                  </a:solidFill>
                  <a:latin typeface="Calibri"/>
                  <a:cs typeface="Arial"/>
                </a:rPr>
                <a:t>ملية / إجراء</a:t>
              </a:r>
              <a:r>
                <a:rPr lang="ar-OM" sz="1400" dirty="0" smtClean="0">
                  <a:solidFill>
                    <a:prstClr val="white"/>
                  </a:solidFill>
                  <a:latin typeface="Calibri"/>
                  <a:cs typeface="Arial"/>
                </a:rPr>
                <a:t> </a:t>
              </a:r>
              <a:endParaRPr lang="en-US" sz="1400" dirty="0">
                <a:solidFill>
                  <a:prstClr val="white"/>
                </a:solidFill>
                <a:latin typeface="Calibri"/>
                <a:cs typeface="+mn-cs"/>
              </a:endParaRPr>
            </a:p>
          </p:txBody>
        </p:sp>
        <p:sp>
          <p:nvSpPr>
            <p:cNvPr id="152" name="Rectangle 81"/>
            <p:cNvSpPr>
              <a:spLocks noChangeArrowheads="1"/>
            </p:cNvSpPr>
            <p:nvPr/>
          </p:nvSpPr>
          <p:spPr bwMode="auto">
            <a:xfrm>
              <a:off x="171" y="3515"/>
              <a:ext cx="638" cy="319"/>
            </a:xfrm>
            <a:prstGeom prst="rect">
              <a:avLst/>
            </a:prstGeom>
            <a:noFill/>
            <a:ln w="3175">
              <a:solidFill>
                <a:srgbClr val="000000"/>
              </a:solidFill>
              <a:miter lim="800000"/>
              <a:headEnd/>
              <a:tailEnd/>
            </a:ln>
          </p:spPr>
          <p:txBody>
            <a:bodyPr/>
            <a:lstStyle/>
            <a:p>
              <a:pPr fontAlgn="auto">
                <a:spcBef>
                  <a:spcPts val="0"/>
                </a:spcBef>
                <a:spcAft>
                  <a:spcPts val="0"/>
                </a:spcAft>
              </a:pPr>
              <a:endParaRPr lang="en-GB">
                <a:solidFill>
                  <a:prstClr val="white"/>
                </a:solidFill>
                <a:latin typeface="Calibri"/>
                <a:cs typeface="+mn-cs"/>
              </a:endParaRPr>
            </a:p>
          </p:txBody>
        </p:sp>
        <p:sp>
          <p:nvSpPr>
            <p:cNvPr id="153" name="Freeform 82"/>
            <p:cNvSpPr>
              <a:spLocks/>
            </p:cNvSpPr>
            <p:nvPr/>
          </p:nvSpPr>
          <p:spPr bwMode="auto">
            <a:xfrm>
              <a:off x="171" y="3109"/>
              <a:ext cx="638" cy="319"/>
            </a:xfrm>
            <a:custGeom>
              <a:avLst/>
              <a:gdLst>
                <a:gd name="T0" fmla="*/ 1 w 1274"/>
                <a:gd name="T1" fmla="*/ 1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0 h 637"/>
                <a:gd name="T44" fmla="*/ 1 w 1274"/>
                <a:gd name="T45" fmla="*/ 0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1 w 1274"/>
                <a:gd name="T67" fmla="*/ 1 h 637"/>
                <a:gd name="T68" fmla="*/ 1 w 1274"/>
                <a:gd name="T69" fmla="*/ 1 h 637"/>
                <a:gd name="T70" fmla="*/ 1 w 1274"/>
                <a:gd name="T71" fmla="*/ 1 h 637"/>
                <a:gd name="T72" fmla="*/ 1 w 1274"/>
                <a:gd name="T73" fmla="*/ 1 h 637"/>
                <a:gd name="T74" fmla="*/ 1 w 1274"/>
                <a:gd name="T75" fmla="*/ 1 h 637"/>
                <a:gd name="T76" fmla="*/ 1 w 1274"/>
                <a:gd name="T77" fmla="*/ 1 h 637"/>
                <a:gd name="T78" fmla="*/ 1 w 1274"/>
                <a:gd name="T79" fmla="*/ 1 h 637"/>
                <a:gd name="T80" fmla="*/ 1 w 1274"/>
                <a:gd name="T81" fmla="*/ 1 h 637"/>
                <a:gd name="T82" fmla="*/ 1 w 1274"/>
                <a:gd name="T83" fmla="*/ 1 h 637"/>
                <a:gd name="T84" fmla="*/ 1 w 1274"/>
                <a:gd name="T85" fmla="*/ 1 h 637"/>
                <a:gd name="T86" fmla="*/ 1 w 1274"/>
                <a:gd name="T87" fmla="*/ 1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4"/>
                <a:gd name="T133" fmla="*/ 0 h 637"/>
                <a:gd name="T134" fmla="*/ 1274 w 1274"/>
                <a:gd name="T135" fmla="*/ 637 h 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4" h="637">
                  <a:moveTo>
                    <a:pt x="318" y="637"/>
                  </a:moveTo>
                  <a:lnTo>
                    <a:pt x="955" y="637"/>
                  </a:lnTo>
                  <a:lnTo>
                    <a:pt x="973" y="637"/>
                  </a:lnTo>
                  <a:lnTo>
                    <a:pt x="989" y="636"/>
                  </a:lnTo>
                  <a:lnTo>
                    <a:pt x="1005" y="634"/>
                  </a:lnTo>
                  <a:lnTo>
                    <a:pt x="1020" y="630"/>
                  </a:lnTo>
                  <a:lnTo>
                    <a:pt x="1035" y="628"/>
                  </a:lnTo>
                  <a:lnTo>
                    <a:pt x="1051" y="622"/>
                  </a:lnTo>
                  <a:lnTo>
                    <a:pt x="1066" y="618"/>
                  </a:lnTo>
                  <a:lnTo>
                    <a:pt x="1080" y="612"/>
                  </a:lnTo>
                  <a:lnTo>
                    <a:pt x="1094" y="607"/>
                  </a:lnTo>
                  <a:lnTo>
                    <a:pt x="1108" y="599"/>
                  </a:lnTo>
                  <a:lnTo>
                    <a:pt x="1121" y="592"/>
                  </a:lnTo>
                  <a:lnTo>
                    <a:pt x="1133" y="583"/>
                  </a:lnTo>
                  <a:lnTo>
                    <a:pt x="1147" y="575"/>
                  </a:lnTo>
                  <a:lnTo>
                    <a:pt x="1159" y="564"/>
                  </a:lnTo>
                  <a:lnTo>
                    <a:pt x="1171" y="555"/>
                  </a:lnTo>
                  <a:lnTo>
                    <a:pt x="1181" y="544"/>
                  </a:lnTo>
                  <a:lnTo>
                    <a:pt x="1192" y="533"/>
                  </a:lnTo>
                  <a:lnTo>
                    <a:pt x="1201" y="522"/>
                  </a:lnTo>
                  <a:lnTo>
                    <a:pt x="1212" y="510"/>
                  </a:lnTo>
                  <a:lnTo>
                    <a:pt x="1220" y="496"/>
                  </a:lnTo>
                  <a:lnTo>
                    <a:pt x="1229" y="484"/>
                  </a:lnTo>
                  <a:lnTo>
                    <a:pt x="1236" y="471"/>
                  </a:lnTo>
                  <a:lnTo>
                    <a:pt x="1244" y="456"/>
                  </a:lnTo>
                  <a:lnTo>
                    <a:pt x="1249" y="443"/>
                  </a:lnTo>
                  <a:lnTo>
                    <a:pt x="1255" y="429"/>
                  </a:lnTo>
                  <a:lnTo>
                    <a:pt x="1259" y="414"/>
                  </a:lnTo>
                  <a:lnTo>
                    <a:pt x="1265" y="398"/>
                  </a:lnTo>
                  <a:lnTo>
                    <a:pt x="1267" y="383"/>
                  </a:lnTo>
                  <a:lnTo>
                    <a:pt x="1271" y="368"/>
                  </a:lnTo>
                  <a:lnTo>
                    <a:pt x="1273" y="352"/>
                  </a:lnTo>
                  <a:lnTo>
                    <a:pt x="1274" y="336"/>
                  </a:lnTo>
                  <a:lnTo>
                    <a:pt x="1274" y="318"/>
                  </a:lnTo>
                  <a:lnTo>
                    <a:pt x="1274" y="302"/>
                  </a:lnTo>
                  <a:lnTo>
                    <a:pt x="1273" y="287"/>
                  </a:lnTo>
                  <a:lnTo>
                    <a:pt x="1271" y="271"/>
                  </a:lnTo>
                  <a:lnTo>
                    <a:pt x="1267" y="255"/>
                  </a:lnTo>
                  <a:lnTo>
                    <a:pt x="1265" y="239"/>
                  </a:lnTo>
                  <a:lnTo>
                    <a:pt x="1259" y="224"/>
                  </a:lnTo>
                  <a:lnTo>
                    <a:pt x="1255" y="209"/>
                  </a:lnTo>
                  <a:lnTo>
                    <a:pt x="1249" y="195"/>
                  </a:lnTo>
                  <a:lnTo>
                    <a:pt x="1244" y="180"/>
                  </a:lnTo>
                  <a:lnTo>
                    <a:pt x="1236" y="167"/>
                  </a:lnTo>
                  <a:lnTo>
                    <a:pt x="1229" y="154"/>
                  </a:lnTo>
                  <a:lnTo>
                    <a:pt x="1220" y="140"/>
                  </a:lnTo>
                  <a:lnTo>
                    <a:pt x="1212" y="128"/>
                  </a:lnTo>
                  <a:lnTo>
                    <a:pt x="1201" y="117"/>
                  </a:lnTo>
                  <a:lnTo>
                    <a:pt x="1192" y="105"/>
                  </a:lnTo>
                  <a:lnTo>
                    <a:pt x="1181" y="94"/>
                  </a:lnTo>
                  <a:lnTo>
                    <a:pt x="1171" y="83"/>
                  </a:lnTo>
                  <a:lnTo>
                    <a:pt x="1159" y="73"/>
                  </a:lnTo>
                  <a:lnTo>
                    <a:pt x="1147" y="63"/>
                  </a:lnTo>
                  <a:lnTo>
                    <a:pt x="1133" y="54"/>
                  </a:lnTo>
                  <a:lnTo>
                    <a:pt x="1121" y="46"/>
                  </a:lnTo>
                  <a:lnTo>
                    <a:pt x="1108" y="38"/>
                  </a:lnTo>
                  <a:lnTo>
                    <a:pt x="1094" y="32"/>
                  </a:lnTo>
                  <a:lnTo>
                    <a:pt x="1080" y="25"/>
                  </a:lnTo>
                  <a:lnTo>
                    <a:pt x="1066" y="20"/>
                  </a:lnTo>
                  <a:lnTo>
                    <a:pt x="1051" y="14"/>
                  </a:lnTo>
                  <a:lnTo>
                    <a:pt x="1035" y="10"/>
                  </a:lnTo>
                  <a:lnTo>
                    <a:pt x="1020" y="6"/>
                  </a:lnTo>
                  <a:lnTo>
                    <a:pt x="1005" y="4"/>
                  </a:lnTo>
                  <a:lnTo>
                    <a:pt x="989" y="2"/>
                  </a:lnTo>
                  <a:lnTo>
                    <a:pt x="973" y="1"/>
                  </a:lnTo>
                  <a:lnTo>
                    <a:pt x="955" y="0"/>
                  </a:lnTo>
                  <a:lnTo>
                    <a:pt x="318" y="0"/>
                  </a:lnTo>
                  <a:lnTo>
                    <a:pt x="302" y="1"/>
                  </a:lnTo>
                  <a:lnTo>
                    <a:pt x="286" y="2"/>
                  </a:lnTo>
                  <a:lnTo>
                    <a:pt x="270" y="4"/>
                  </a:lnTo>
                  <a:lnTo>
                    <a:pt x="254" y="6"/>
                  </a:lnTo>
                  <a:lnTo>
                    <a:pt x="239" y="10"/>
                  </a:lnTo>
                  <a:lnTo>
                    <a:pt x="224" y="14"/>
                  </a:lnTo>
                  <a:lnTo>
                    <a:pt x="209" y="20"/>
                  </a:lnTo>
                  <a:lnTo>
                    <a:pt x="195" y="25"/>
                  </a:lnTo>
                  <a:lnTo>
                    <a:pt x="180" y="32"/>
                  </a:lnTo>
                  <a:lnTo>
                    <a:pt x="167" y="38"/>
                  </a:lnTo>
                  <a:lnTo>
                    <a:pt x="154" y="46"/>
                  </a:lnTo>
                  <a:lnTo>
                    <a:pt x="140" y="54"/>
                  </a:lnTo>
                  <a:lnTo>
                    <a:pt x="128" y="63"/>
                  </a:lnTo>
                  <a:lnTo>
                    <a:pt x="116" y="73"/>
                  </a:lnTo>
                  <a:lnTo>
                    <a:pt x="104" y="83"/>
                  </a:lnTo>
                  <a:lnTo>
                    <a:pt x="94" y="94"/>
                  </a:lnTo>
                  <a:lnTo>
                    <a:pt x="83" y="105"/>
                  </a:lnTo>
                  <a:lnTo>
                    <a:pt x="73" y="117"/>
                  </a:lnTo>
                  <a:lnTo>
                    <a:pt x="63" y="128"/>
                  </a:lnTo>
                  <a:lnTo>
                    <a:pt x="54" y="140"/>
                  </a:lnTo>
                  <a:lnTo>
                    <a:pt x="46" y="154"/>
                  </a:lnTo>
                  <a:lnTo>
                    <a:pt x="38" y="167"/>
                  </a:lnTo>
                  <a:lnTo>
                    <a:pt x="31" y="180"/>
                  </a:lnTo>
                  <a:lnTo>
                    <a:pt x="25" y="195"/>
                  </a:lnTo>
                  <a:lnTo>
                    <a:pt x="19" y="209"/>
                  </a:lnTo>
                  <a:lnTo>
                    <a:pt x="14" y="224"/>
                  </a:lnTo>
                  <a:lnTo>
                    <a:pt x="10" y="239"/>
                  </a:lnTo>
                  <a:lnTo>
                    <a:pt x="6" y="255"/>
                  </a:lnTo>
                  <a:lnTo>
                    <a:pt x="4" y="271"/>
                  </a:lnTo>
                  <a:lnTo>
                    <a:pt x="2" y="287"/>
                  </a:lnTo>
                  <a:lnTo>
                    <a:pt x="1" y="302"/>
                  </a:lnTo>
                  <a:lnTo>
                    <a:pt x="0" y="318"/>
                  </a:lnTo>
                  <a:lnTo>
                    <a:pt x="1" y="336"/>
                  </a:lnTo>
                  <a:lnTo>
                    <a:pt x="2" y="352"/>
                  </a:lnTo>
                  <a:lnTo>
                    <a:pt x="4" y="368"/>
                  </a:lnTo>
                  <a:lnTo>
                    <a:pt x="6" y="383"/>
                  </a:lnTo>
                  <a:lnTo>
                    <a:pt x="10" y="398"/>
                  </a:lnTo>
                  <a:lnTo>
                    <a:pt x="14" y="414"/>
                  </a:lnTo>
                  <a:lnTo>
                    <a:pt x="19" y="429"/>
                  </a:lnTo>
                  <a:lnTo>
                    <a:pt x="25" y="443"/>
                  </a:lnTo>
                  <a:lnTo>
                    <a:pt x="31" y="456"/>
                  </a:lnTo>
                  <a:lnTo>
                    <a:pt x="38" y="471"/>
                  </a:lnTo>
                  <a:lnTo>
                    <a:pt x="46" y="484"/>
                  </a:lnTo>
                  <a:lnTo>
                    <a:pt x="54" y="496"/>
                  </a:lnTo>
                  <a:lnTo>
                    <a:pt x="63" y="510"/>
                  </a:lnTo>
                  <a:lnTo>
                    <a:pt x="73" y="522"/>
                  </a:lnTo>
                  <a:lnTo>
                    <a:pt x="83" y="533"/>
                  </a:lnTo>
                  <a:lnTo>
                    <a:pt x="94" y="544"/>
                  </a:lnTo>
                  <a:lnTo>
                    <a:pt x="104" y="555"/>
                  </a:lnTo>
                  <a:lnTo>
                    <a:pt x="116" y="564"/>
                  </a:lnTo>
                  <a:lnTo>
                    <a:pt x="128" y="575"/>
                  </a:lnTo>
                  <a:lnTo>
                    <a:pt x="140" y="583"/>
                  </a:lnTo>
                  <a:lnTo>
                    <a:pt x="154" y="592"/>
                  </a:lnTo>
                  <a:lnTo>
                    <a:pt x="167" y="599"/>
                  </a:lnTo>
                  <a:lnTo>
                    <a:pt x="180" y="607"/>
                  </a:lnTo>
                  <a:lnTo>
                    <a:pt x="195" y="612"/>
                  </a:lnTo>
                  <a:lnTo>
                    <a:pt x="209" y="618"/>
                  </a:lnTo>
                  <a:lnTo>
                    <a:pt x="224" y="622"/>
                  </a:lnTo>
                  <a:lnTo>
                    <a:pt x="239" y="628"/>
                  </a:lnTo>
                  <a:lnTo>
                    <a:pt x="254" y="630"/>
                  </a:lnTo>
                  <a:lnTo>
                    <a:pt x="270" y="634"/>
                  </a:lnTo>
                  <a:lnTo>
                    <a:pt x="286" y="636"/>
                  </a:lnTo>
                  <a:lnTo>
                    <a:pt x="302" y="637"/>
                  </a:lnTo>
                  <a:lnTo>
                    <a:pt x="318" y="637"/>
                  </a:lnTo>
                  <a:close/>
                </a:path>
              </a:pathLst>
            </a:custGeom>
            <a:solidFill>
              <a:srgbClr val="FFFFFF"/>
            </a:solidFill>
            <a:ln w="9525">
              <a:no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154" name="Freeform 83"/>
            <p:cNvSpPr>
              <a:spLocks/>
            </p:cNvSpPr>
            <p:nvPr/>
          </p:nvSpPr>
          <p:spPr bwMode="auto">
            <a:xfrm>
              <a:off x="171" y="3109"/>
              <a:ext cx="638" cy="319"/>
            </a:xfrm>
            <a:custGeom>
              <a:avLst/>
              <a:gdLst>
                <a:gd name="T0" fmla="*/ 1 w 1274"/>
                <a:gd name="T1" fmla="*/ 1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0 h 637"/>
                <a:gd name="T44" fmla="*/ 1 w 1274"/>
                <a:gd name="T45" fmla="*/ 0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1 w 1274"/>
                <a:gd name="T67" fmla="*/ 1 h 637"/>
                <a:gd name="T68" fmla="*/ 1 w 1274"/>
                <a:gd name="T69" fmla="*/ 1 h 637"/>
                <a:gd name="T70" fmla="*/ 1 w 1274"/>
                <a:gd name="T71" fmla="*/ 1 h 637"/>
                <a:gd name="T72" fmla="*/ 1 w 1274"/>
                <a:gd name="T73" fmla="*/ 1 h 637"/>
                <a:gd name="T74" fmla="*/ 1 w 1274"/>
                <a:gd name="T75" fmla="*/ 1 h 637"/>
                <a:gd name="T76" fmla="*/ 1 w 1274"/>
                <a:gd name="T77" fmla="*/ 1 h 637"/>
                <a:gd name="T78" fmla="*/ 1 w 1274"/>
                <a:gd name="T79" fmla="*/ 1 h 637"/>
                <a:gd name="T80" fmla="*/ 1 w 1274"/>
                <a:gd name="T81" fmla="*/ 1 h 637"/>
                <a:gd name="T82" fmla="*/ 1 w 1274"/>
                <a:gd name="T83" fmla="*/ 1 h 637"/>
                <a:gd name="T84" fmla="*/ 1 w 1274"/>
                <a:gd name="T85" fmla="*/ 1 h 637"/>
                <a:gd name="T86" fmla="*/ 1 w 1274"/>
                <a:gd name="T87" fmla="*/ 1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4"/>
                <a:gd name="T133" fmla="*/ 0 h 637"/>
                <a:gd name="T134" fmla="*/ 1274 w 1274"/>
                <a:gd name="T135" fmla="*/ 637 h 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4" h="637">
                  <a:moveTo>
                    <a:pt x="318" y="637"/>
                  </a:moveTo>
                  <a:lnTo>
                    <a:pt x="955" y="637"/>
                  </a:lnTo>
                  <a:lnTo>
                    <a:pt x="973" y="637"/>
                  </a:lnTo>
                  <a:lnTo>
                    <a:pt x="989" y="636"/>
                  </a:lnTo>
                  <a:lnTo>
                    <a:pt x="1005" y="634"/>
                  </a:lnTo>
                  <a:lnTo>
                    <a:pt x="1020" y="630"/>
                  </a:lnTo>
                  <a:lnTo>
                    <a:pt x="1035" y="628"/>
                  </a:lnTo>
                  <a:lnTo>
                    <a:pt x="1051" y="622"/>
                  </a:lnTo>
                  <a:lnTo>
                    <a:pt x="1066" y="618"/>
                  </a:lnTo>
                  <a:lnTo>
                    <a:pt x="1080" y="612"/>
                  </a:lnTo>
                  <a:lnTo>
                    <a:pt x="1094" y="607"/>
                  </a:lnTo>
                  <a:lnTo>
                    <a:pt x="1108" y="599"/>
                  </a:lnTo>
                  <a:lnTo>
                    <a:pt x="1121" y="592"/>
                  </a:lnTo>
                  <a:lnTo>
                    <a:pt x="1133" y="583"/>
                  </a:lnTo>
                  <a:lnTo>
                    <a:pt x="1147" y="575"/>
                  </a:lnTo>
                  <a:lnTo>
                    <a:pt x="1159" y="564"/>
                  </a:lnTo>
                  <a:lnTo>
                    <a:pt x="1171" y="555"/>
                  </a:lnTo>
                  <a:lnTo>
                    <a:pt x="1181" y="544"/>
                  </a:lnTo>
                  <a:lnTo>
                    <a:pt x="1192" y="533"/>
                  </a:lnTo>
                  <a:lnTo>
                    <a:pt x="1201" y="522"/>
                  </a:lnTo>
                  <a:lnTo>
                    <a:pt x="1212" y="510"/>
                  </a:lnTo>
                  <a:lnTo>
                    <a:pt x="1220" y="496"/>
                  </a:lnTo>
                  <a:lnTo>
                    <a:pt x="1229" y="484"/>
                  </a:lnTo>
                  <a:lnTo>
                    <a:pt x="1236" y="471"/>
                  </a:lnTo>
                  <a:lnTo>
                    <a:pt x="1244" y="456"/>
                  </a:lnTo>
                  <a:lnTo>
                    <a:pt x="1249" y="443"/>
                  </a:lnTo>
                  <a:lnTo>
                    <a:pt x="1255" y="429"/>
                  </a:lnTo>
                  <a:lnTo>
                    <a:pt x="1259" y="414"/>
                  </a:lnTo>
                  <a:lnTo>
                    <a:pt x="1265" y="398"/>
                  </a:lnTo>
                  <a:lnTo>
                    <a:pt x="1267" y="383"/>
                  </a:lnTo>
                  <a:lnTo>
                    <a:pt x="1271" y="368"/>
                  </a:lnTo>
                  <a:lnTo>
                    <a:pt x="1273" y="352"/>
                  </a:lnTo>
                  <a:lnTo>
                    <a:pt x="1274" y="336"/>
                  </a:lnTo>
                  <a:lnTo>
                    <a:pt x="1274" y="318"/>
                  </a:lnTo>
                  <a:lnTo>
                    <a:pt x="1274" y="302"/>
                  </a:lnTo>
                  <a:lnTo>
                    <a:pt x="1273" y="287"/>
                  </a:lnTo>
                  <a:lnTo>
                    <a:pt x="1271" y="271"/>
                  </a:lnTo>
                  <a:lnTo>
                    <a:pt x="1267" y="255"/>
                  </a:lnTo>
                  <a:lnTo>
                    <a:pt x="1265" y="239"/>
                  </a:lnTo>
                  <a:lnTo>
                    <a:pt x="1259" y="224"/>
                  </a:lnTo>
                  <a:lnTo>
                    <a:pt x="1255" y="209"/>
                  </a:lnTo>
                  <a:lnTo>
                    <a:pt x="1249" y="195"/>
                  </a:lnTo>
                  <a:lnTo>
                    <a:pt x="1244" y="180"/>
                  </a:lnTo>
                  <a:lnTo>
                    <a:pt x="1236" y="167"/>
                  </a:lnTo>
                  <a:lnTo>
                    <a:pt x="1229" y="154"/>
                  </a:lnTo>
                  <a:lnTo>
                    <a:pt x="1220" y="140"/>
                  </a:lnTo>
                  <a:lnTo>
                    <a:pt x="1212" y="128"/>
                  </a:lnTo>
                  <a:lnTo>
                    <a:pt x="1201" y="117"/>
                  </a:lnTo>
                  <a:lnTo>
                    <a:pt x="1192" y="105"/>
                  </a:lnTo>
                  <a:lnTo>
                    <a:pt x="1181" y="94"/>
                  </a:lnTo>
                  <a:lnTo>
                    <a:pt x="1171" y="83"/>
                  </a:lnTo>
                  <a:lnTo>
                    <a:pt x="1159" y="73"/>
                  </a:lnTo>
                  <a:lnTo>
                    <a:pt x="1147" y="63"/>
                  </a:lnTo>
                  <a:lnTo>
                    <a:pt x="1133" y="54"/>
                  </a:lnTo>
                  <a:lnTo>
                    <a:pt x="1121" y="46"/>
                  </a:lnTo>
                  <a:lnTo>
                    <a:pt x="1108" y="38"/>
                  </a:lnTo>
                  <a:lnTo>
                    <a:pt x="1094" y="32"/>
                  </a:lnTo>
                  <a:lnTo>
                    <a:pt x="1080" y="25"/>
                  </a:lnTo>
                  <a:lnTo>
                    <a:pt x="1066" y="20"/>
                  </a:lnTo>
                  <a:lnTo>
                    <a:pt x="1051" y="14"/>
                  </a:lnTo>
                  <a:lnTo>
                    <a:pt x="1035" y="10"/>
                  </a:lnTo>
                  <a:lnTo>
                    <a:pt x="1020" y="6"/>
                  </a:lnTo>
                  <a:lnTo>
                    <a:pt x="1005" y="4"/>
                  </a:lnTo>
                  <a:lnTo>
                    <a:pt x="989" y="2"/>
                  </a:lnTo>
                  <a:lnTo>
                    <a:pt x="973" y="1"/>
                  </a:lnTo>
                  <a:lnTo>
                    <a:pt x="955" y="0"/>
                  </a:lnTo>
                  <a:lnTo>
                    <a:pt x="318" y="0"/>
                  </a:lnTo>
                  <a:lnTo>
                    <a:pt x="302" y="1"/>
                  </a:lnTo>
                  <a:lnTo>
                    <a:pt x="286" y="2"/>
                  </a:lnTo>
                  <a:lnTo>
                    <a:pt x="270" y="4"/>
                  </a:lnTo>
                  <a:lnTo>
                    <a:pt x="254" y="6"/>
                  </a:lnTo>
                  <a:lnTo>
                    <a:pt x="239" y="10"/>
                  </a:lnTo>
                  <a:lnTo>
                    <a:pt x="224" y="14"/>
                  </a:lnTo>
                  <a:lnTo>
                    <a:pt x="209" y="20"/>
                  </a:lnTo>
                  <a:lnTo>
                    <a:pt x="195" y="25"/>
                  </a:lnTo>
                  <a:lnTo>
                    <a:pt x="180" y="32"/>
                  </a:lnTo>
                  <a:lnTo>
                    <a:pt x="167" y="38"/>
                  </a:lnTo>
                  <a:lnTo>
                    <a:pt x="154" y="46"/>
                  </a:lnTo>
                  <a:lnTo>
                    <a:pt x="140" y="54"/>
                  </a:lnTo>
                  <a:lnTo>
                    <a:pt x="128" y="63"/>
                  </a:lnTo>
                  <a:lnTo>
                    <a:pt x="116" y="73"/>
                  </a:lnTo>
                  <a:lnTo>
                    <a:pt x="104" y="83"/>
                  </a:lnTo>
                  <a:lnTo>
                    <a:pt x="94" y="94"/>
                  </a:lnTo>
                  <a:lnTo>
                    <a:pt x="83" y="105"/>
                  </a:lnTo>
                  <a:lnTo>
                    <a:pt x="73" y="117"/>
                  </a:lnTo>
                  <a:lnTo>
                    <a:pt x="63" y="128"/>
                  </a:lnTo>
                  <a:lnTo>
                    <a:pt x="54" y="140"/>
                  </a:lnTo>
                  <a:lnTo>
                    <a:pt x="46" y="154"/>
                  </a:lnTo>
                  <a:lnTo>
                    <a:pt x="38" y="167"/>
                  </a:lnTo>
                  <a:lnTo>
                    <a:pt x="31" y="180"/>
                  </a:lnTo>
                  <a:lnTo>
                    <a:pt x="25" y="195"/>
                  </a:lnTo>
                  <a:lnTo>
                    <a:pt x="19" y="209"/>
                  </a:lnTo>
                  <a:lnTo>
                    <a:pt x="14" y="224"/>
                  </a:lnTo>
                  <a:lnTo>
                    <a:pt x="10" y="239"/>
                  </a:lnTo>
                  <a:lnTo>
                    <a:pt x="6" y="255"/>
                  </a:lnTo>
                  <a:lnTo>
                    <a:pt x="4" y="271"/>
                  </a:lnTo>
                  <a:lnTo>
                    <a:pt x="2" y="287"/>
                  </a:lnTo>
                  <a:lnTo>
                    <a:pt x="1" y="302"/>
                  </a:lnTo>
                  <a:lnTo>
                    <a:pt x="0" y="318"/>
                  </a:lnTo>
                  <a:lnTo>
                    <a:pt x="1" y="336"/>
                  </a:lnTo>
                  <a:lnTo>
                    <a:pt x="2" y="352"/>
                  </a:lnTo>
                  <a:lnTo>
                    <a:pt x="4" y="368"/>
                  </a:lnTo>
                  <a:lnTo>
                    <a:pt x="6" y="383"/>
                  </a:lnTo>
                  <a:lnTo>
                    <a:pt x="10" y="398"/>
                  </a:lnTo>
                  <a:lnTo>
                    <a:pt x="14" y="414"/>
                  </a:lnTo>
                  <a:lnTo>
                    <a:pt x="19" y="429"/>
                  </a:lnTo>
                  <a:lnTo>
                    <a:pt x="25" y="443"/>
                  </a:lnTo>
                  <a:lnTo>
                    <a:pt x="31" y="456"/>
                  </a:lnTo>
                  <a:lnTo>
                    <a:pt x="38" y="471"/>
                  </a:lnTo>
                  <a:lnTo>
                    <a:pt x="46" y="484"/>
                  </a:lnTo>
                  <a:lnTo>
                    <a:pt x="54" y="496"/>
                  </a:lnTo>
                  <a:lnTo>
                    <a:pt x="63" y="510"/>
                  </a:lnTo>
                  <a:lnTo>
                    <a:pt x="73" y="522"/>
                  </a:lnTo>
                  <a:lnTo>
                    <a:pt x="83" y="533"/>
                  </a:lnTo>
                  <a:lnTo>
                    <a:pt x="94" y="544"/>
                  </a:lnTo>
                  <a:lnTo>
                    <a:pt x="104" y="555"/>
                  </a:lnTo>
                  <a:lnTo>
                    <a:pt x="116" y="564"/>
                  </a:lnTo>
                  <a:lnTo>
                    <a:pt x="128" y="575"/>
                  </a:lnTo>
                  <a:lnTo>
                    <a:pt x="140" y="583"/>
                  </a:lnTo>
                  <a:lnTo>
                    <a:pt x="154" y="592"/>
                  </a:lnTo>
                  <a:lnTo>
                    <a:pt x="167" y="599"/>
                  </a:lnTo>
                  <a:lnTo>
                    <a:pt x="180" y="607"/>
                  </a:lnTo>
                  <a:lnTo>
                    <a:pt x="195" y="612"/>
                  </a:lnTo>
                  <a:lnTo>
                    <a:pt x="209" y="618"/>
                  </a:lnTo>
                  <a:lnTo>
                    <a:pt x="224" y="622"/>
                  </a:lnTo>
                  <a:lnTo>
                    <a:pt x="239" y="628"/>
                  </a:lnTo>
                  <a:lnTo>
                    <a:pt x="254" y="630"/>
                  </a:lnTo>
                  <a:lnTo>
                    <a:pt x="270" y="634"/>
                  </a:lnTo>
                  <a:lnTo>
                    <a:pt x="286" y="636"/>
                  </a:lnTo>
                  <a:lnTo>
                    <a:pt x="302" y="637"/>
                  </a:lnTo>
                  <a:lnTo>
                    <a:pt x="318" y="637"/>
                  </a:lnTo>
                </a:path>
              </a:pathLst>
            </a:custGeom>
            <a:noFill/>
            <a:ln w="3175">
              <a:solidFill>
                <a:srgbClr val="000000"/>
              </a:solid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155" name="Freeform 84"/>
            <p:cNvSpPr>
              <a:spLocks/>
            </p:cNvSpPr>
            <p:nvPr/>
          </p:nvSpPr>
          <p:spPr bwMode="auto">
            <a:xfrm>
              <a:off x="171" y="3921"/>
              <a:ext cx="638" cy="319"/>
            </a:xfrm>
            <a:custGeom>
              <a:avLst/>
              <a:gdLst>
                <a:gd name="T0" fmla="*/ 0 w 1274"/>
                <a:gd name="T1" fmla="*/ 0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1 h 637"/>
                <a:gd name="T44" fmla="*/ 1 w 1274"/>
                <a:gd name="T45" fmla="*/ 1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0 w 1274"/>
                <a:gd name="T67" fmla="*/ 1 h 6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4"/>
                <a:gd name="T103" fmla="*/ 0 h 637"/>
                <a:gd name="T104" fmla="*/ 1274 w 1274"/>
                <a:gd name="T105" fmla="*/ 637 h 6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4" h="637">
                  <a:moveTo>
                    <a:pt x="0" y="557"/>
                  </a:moveTo>
                  <a:lnTo>
                    <a:pt x="0" y="0"/>
                  </a:lnTo>
                  <a:lnTo>
                    <a:pt x="1274" y="0"/>
                  </a:lnTo>
                  <a:lnTo>
                    <a:pt x="1274" y="557"/>
                  </a:lnTo>
                  <a:lnTo>
                    <a:pt x="1255" y="548"/>
                  </a:lnTo>
                  <a:lnTo>
                    <a:pt x="1237" y="539"/>
                  </a:lnTo>
                  <a:lnTo>
                    <a:pt x="1217" y="531"/>
                  </a:lnTo>
                  <a:lnTo>
                    <a:pt x="1198" y="523"/>
                  </a:lnTo>
                  <a:lnTo>
                    <a:pt x="1178" y="516"/>
                  </a:lnTo>
                  <a:lnTo>
                    <a:pt x="1159" y="510"/>
                  </a:lnTo>
                  <a:lnTo>
                    <a:pt x="1139" y="503"/>
                  </a:lnTo>
                  <a:lnTo>
                    <a:pt x="1119" y="498"/>
                  </a:lnTo>
                  <a:lnTo>
                    <a:pt x="1099" y="494"/>
                  </a:lnTo>
                  <a:lnTo>
                    <a:pt x="1079" y="490"/>
                  </a:lnTo>
                  <a:lnTo>
                    <a:pt x="1058" y="486"/>
                  </a:lnTo>
                  <a:lnTo>
                    <a:pt x="1038" y="483"/>
                  </a:lnTo>
                  <a:lnTo>
                    <a:pt x="1018" y="480"/>
                  </a:lnTo>
                  <a:lnTo>
                    <a:pt x="997" y="479"/>
                  </a:lnTo>
                  <a:lnTo>
                    <a:pt x="977" y="479"/>
                  </a:lnTo>
                  <a:lnTo>
                    <a:pt x="955" y="478"/>
                  </a:lnTo>
                  <a:lnTo>
                    <a:pt x="936" y="479"/>
                  </a:lnTo>
                  <a:lnTo>
                    <a:pt x="914" y="479"/>
                  </a:lnTo>
                  <a:lnTo>
                    <a:pt x="894" y="480"/>
                  </a:lnTo>
                  <a:lnTo>
                    <a:pt x="874" y="483"/>
                  </a:lnTo>
                  <a:lnTo>
                    <a:pt x="853" y="486"/>
                  </a:lnTo>
                  <a:lnTo>
                    <a:pt x="833" y="490"/>
                  </a:lnTo>
                  <a:lnTo>
                    <a:pt x="813" y="494"/>
                  </a:lnTo>
                  <a:lnTo>
                    <a:pt x="792" y="498"/>
                  </a:lnTo>
                  <a:lnTo>
                    <a:pt x="772" y="503"/>
                  </a:lnTo>
                  <a:lnTo>
                    <a:pt x="752" y="510"/>
                  </a:lnTo>
                  <a:lnTo>
                    <a:pt x="734" y="516"/>
                  </a:lnTo>
                  <a:lnTo>
                    <a:pt x="714" y="523"/>
                  </a:lnTo>
                  <a:lnTo>
                    <a:pt x="694" y="531"/>
                  </a:lnTo>
                  <a:lnTo>
                    <a:pt x="675" y="539"/>
                  </a:lnTo>
                  <a:lnTo>
                    <a:pt x="655" y="548"/>
                  </a:lnTo>
                  <a:lnTo>
                    <a:pt x="637" y="557"/>
                  </a:lnTo>
                  <a:lnTo>
                    <a:pt x="618" y="568"/>
                  </a:lnTo>
                  <a:lnTo>
                    <a:pt x="600" y="576"/>
                  </a:lnTo>
                  <a:lnTo>
                    <a:pt x="580" y="585"/>
                  </a:lnTo>
                  <a:lnTo>
                    <a:pt x="561" y="593"/>
                  </a:lnTo>
                  <a:lnTo>
                    <a:pt x="541" y="600"/>
                  </a:lnTo>
                  <a:lnTo>
                    <a:pt x="521" y="607"/>
                  </a:lnTo>
                  <a:lnTo>
                    <a:pt x="501" y="612"/>
                  </a:lnTo>
                  <a:lnTo>
                    <a:pt x="481" y="617"/>
                  </a:lnTo>
                  <a:lnTo>
                    <a:pt x="462" y="622"/>
                  </a:lnTo>
                  <a:lnTo>
                    <a:pt x="442" y="626"/>
                  </a:lnTo>
                  <a:lnTo>
                    <a:pt x="420" y="629"/>
                  </a:lnTo>
                  <a:lnTo>
                    <a:pt x="400" y="633"/>
                  </a:lnTo>
                  <a:lnTo>
                    <a:pt x="381" y="634"/>
                  </a:lnTo>
                  <a:lnTo>
                    <a:pt x="359" y="636"/>
                  </a:lnTo>
                  <a:lnTo>
                    <a:pt x="339" y="637"/>
                  </a:lnTo>
                  <a:lnTo>
                    <a:pt x="318" y="637"/>
                  </a:lnTo>
                  <a:lnTo>
                    <a:pt x="298" y="637"/>
                  </a:lnTo>
                  <a:lnTo>
                    <a:pt x="277" y="636"/>
                  </a:lnTo>
                  <a:lnTo>
                    <a:pt x="257" y="634"/>
                  </a:lnTo>
                  <a:lnTo>
                    <a:pt x="237" y="633"/>
                  </a:lnTo>
                  <a:lnTo>
                    <a:pt x="216" y="629"/>
                  </a:lnTo>
                  <a:lnTo>
                    <a:pt x="196" y="626"/>
                  </a:lnTo>
                  <a:lnTo>
                    <a:pt x="176" y="622"/>
                  </a:lnTo>
                  <a:lnTo>
                    <a:pt x="155" y="617"/>
                  </a:lnTo>
                  <a:lnTo>
                    <a:pt x="135" y="612"/>
                  </a:lnTo>
                  <a:lnTo>
                    <a:pt x="115" y="607"/>
                  </a:lnTo>
                  <a:lnTo>
                    <a:pt x="96" y="600"/>
                  </a:lnTo>
                  <a:lnTo>
                    <a:pt x="77" y="593"/>
                  </a:lnTo>
                  <a:lnTo>
                    <a:pt x="57" y="585"/>
                  </a:lnTo>
                  <a:lnTo>
                    <a:pt x="38" y="576"/>
                  </a:lnTo>
                  <a:lnTo>
                    <a:pt x="18" y="568"/>
                  </a:lnTo>
                  <a:lnTo>
                    <a:pt x="0" y="557"/>
                  </a:lnTo>
                  <a:close/>
                </a:path>
              </a:pathLst>
            </a:custGeom>
            <a:solidFill>
              <a:srgbClr val="FFFFFF"/>
            </a:solidFill>
            <a:ln w="9525">
              <a:no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156" name="Freeform 85"/>
            <p:cNvSpPr>
              <a:spLocks/>
            </p:cNvSpPr>
            <p:nvPr/>
          </p:nvSpPr>
          <p:spPr bwMode="auto">
            <a:xfrm>
              <a:off x="171" y="3921"/>
              <a:ext cx="638" cy="319"/>
            </a:xfrm>
            <a:custGeom>
              <a:avLst/>
              <a:gdLst>
                <a:gd name="T0" fmla="*/ 0 w 1274"/>
                <a:gd name="T1" fmla="*/ 0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1 h 637"/>
                <a:gd name="T44" fmla="*/ 1 w 1274"/>
                <a:gd name="T45" fmla="*/ 1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0 w 1274"/>
                <a:gd name="T67" fmla="*/ 1 h 6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4"/>
                <a:gd name="T103" fmla="*/ 0 h 637"/>
                <a:gd name="T104" fmla="*/ 1274 w 1274"/>
                <a:gd name="T105" fmla="*/ 637 h 6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4" h="637">
                  <a:moveTo>
                    <a:pt x="0" y="557"/>
                  </a:moveTo>
                  <a:lnTo>
                    <a:pt x="0" y="0"/>
                  </a:lnTo>
                  <a:lnTo>
                    <a:pt x="1274" y="0"/>
                  </a:lnTo>
                  <a:lnTo>
                    <a:pt x="1274" y="557"/>
                  </a:lnTo>
                  <a:lnTo>
                    <a:pt x="1255" y="548"/>
                  </a:lnTo>
                  <a:lnTo>
                    <a:pt x="1237" y="539"/>
                  </a:lnTo>
                  <a:lnTo>
                    <a:pt x="1217" y="531"/>
                  </a:lnTo>
                  <a:lnTo>
                    <a:pt x="1198" y="523"/>
                  </a:lnTo>
                  <a:lnTo>
                    <a:pt x="1178" y="516"/>
                  </a:lnTo>
                  <a:lnTo>
                    <a:pt x="1159" y="510"/>
                  </a:lnTo>
                  <a:lnTo>
                    <a:pt x="1139" y="503"/>
                  </a:lnTo>
                  <a:lnTo>
                    <a:pt x="1119" y="498"/>
                  </a:lnTo>
                  <a:lnTo>
                    <a:pt x="1099" y="494"/>
                  </a:lnTo>
                  <a:lnTo>
                    <a:pt x="1079" y="490"/>
                  </a:lnTo>
                  <a:lnTo>
                    <a:pt x="1058" y="486"/>
                  </a:lnTo>
                  <a:lnTo>
                    <a:pt x="1038" y="483"/>
                  </a:lnTo>
                  <a:lnTo>
                    <a:pt x="1018" y="480"/>
                  </a:lnTo>
                  <a:lnTo>
                    <a:pt x="997" y="479"/>
                  </a:lnTo>
                  <a:lnTo>
                    <a:pt x="977" y="479"/>
                  </a:lnTo>
                  <a:lnTo>
                    <a:pt x="955" y="478"/>
                  </a:lnTo>
                  <a:lnTo>
                    <a:pt x="936" y="479"/>
                  </a:lnTo>
                  <a:lnTo>
                    <a:pt x="914" y="479"/>
                  </a:lnTo>
                  <a:lnTo>
                    <a:pt x="894" y="480"/>
                  </a:lnTo>
                  <a:lnTo>
                    <a:pt x="874" y="483"/>
                  </a:lnTo>
                  <a:lnTo>
                    <a:pt x="853" y="486"/>
                  </a:lnTo>
                  <a:lnTo>
                    <a:pt x="833" y="490"/>
                  </a:lnTo>
                  <a:lnTo>
                    <a:pt x="813" y="494"/>
                  </a:lnTo>
                  <a:lnTo>
                    <a:pt x="792" y="498"/>
                  </a:lnTo>
                  <a:lnTo>
                    <a:pt x="772" y="503"/>
                  </a:lnTo>
                  <a:lnTo>
                    <a:pt x="752" y="510"/>
                  </a:lnTo>
                  <a:lnTo>
                    <a:pt x="734" y="516"/>
                  </a:lnTo>
                  <a:lnTo>
                    <a:pt x="714" y="523"/>
                  </a:lnTo>
                  <a:lnTo>
                    <a:pt x="694" y="531"/>
                  </a:lnTo>
                  <a:lnTo>
                    <a:pt x="675" y="539"/>
                  </a:lnTo>
                  <a:lnTo>
                    <a:pt x="655" y="548"/>
                  </a:lnTo>
                  <a:lnTo>
                    <a:pt x="637" y="557"/>
                  </a:lnTo>
                  <a:lnTo>
                    <a:pt x="618" y="568"/>
                  </a:lnTo>
                  <a:lnTo>
                    <a:pt x="600" y="576"/>
                  </a:lnTo>
                  <a:lnTo>
                    <a:pt x="580" y="585"/>
                  </a:lnTo>
                  <a:lnTo>
                    <a:pt x="561" y="593"/>
                  </a:lnTo>
                  <a:lnTo>
                    <a:pt x="541" y="600"/>
                  </a:lnTo>
                  <a:lnTo>
                    <a:pt x="521" y="607"/>
                  </a:lnTo>
                  <a:lnTo>
                    <a:pt x="501" y="612"/>
                  </a:lnTo>
                  <a:lnTo>
                    <a:pt x="481" y="617"/>
                  </a:lnTo>
                  <a:lnTo>
                    <a:pt x="462" y="622"/>
                  </a:lnTo>
                  <a:lnTo>
                    <a:pt x="442" y="626"/>
                  </a:lnTo>
                  <a:lnTo>
                    <a:pt x="420" y="629"/>
                  </a:lnTo>
                  <a:lnTo>
                    <a:pt x="400" y="633"/>
                  </a:lnTo>
                  <a:lnTo>
                    <a:pt x="381" y="634"/>
                  </a:lnTo>
                  <a:lnTo>
                    <a:pt x="359" y="636"/>
                  </a:lnTo>
                  <a:lnTo>
                    <a:pt x="339" y="637"/>
                  </a:lnTo>
                  <a:lnTo>
                    <a:pt x="318" y="637"/>
                  </a:lnTo>
                  <a:lnTo>
                    <a:pt x="298" y="637"/>
                  </a:lnTo>
                  <a:lnTo>
                    <a:pt x="277" y="636"/>
                  </a:lnTo>
                  <a:lnTo>
                    <a:pt x="257" y="634"/>
                  </a:lnTo>
                  <a:lnTo>
                    <a:pt x="237" y="633"/>
                  </a:lnTo>
                  <a:lnTo>
                    <a:pt x="216" y="629"/>
                  </a:lnTo>
                  <a:lnTo>
                    <a:pt x="196" y="626"/>
                  </a:lnTo>
                  <a:lnTo>
                    <a:pt x="176" y="622"/>
                  </a:lnTo>
                  <a:lnTo>
                    <a:pt x="155" y="617"/>
                  </a:lnTo>
                  <a:lnTo>
                    <a:pt x="135" y="612"/>
                  </a:lnTo>
                  <a:lnTo>
                    <a:pt x="115" y="607"/>
                  </a:lnTo>
                  <a:lnTo>
                    <a:pt x="96" y="600"/>
                  </a:lnTo>
                  <a:lnTo>
                    <a:pt x="77" y="593"/>
                  </a:lnTo>
                  <a:lnTo>
                    <a:pt x="57" y="585"/>
                  </a:lnTo>
                  <a:lnTo>
                    <a:pt x="38" y="576"/>
                  </a:lnTo>
                  <a:lnTo>
                    <a:pt x="18" y="568"/>
                  </a:lnTo>
                  <a:lnTo>
                    <a:pt x="0" y="557"/>
                  </a:lnTo>
                </a:path>
              </a:pathLst>
            </a:custGeom>
            <a:noFill/>
            <a:ln w="3175">
              <a:solidFill>
                <a:srgbClr val="000000"/>
              </a:solid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157" name="Text Box 86"/>
            <p:cNvSpPr txBox="1">
              <a:spLocks noChangeArrowheads="1"/>
            </p:cNvSpPr>
            <p:nvPr/>
          </p:nvSpPr>
          <p:spPr bwMode="auto">
            <a:xfrm>
              <a:off x="200" y="3950"/>
              <a:ext cx="582" cy="194"/>
            </a:xfrm>
            <a:prstGeom prst="rect">
              <a:avLst/>
            </a:prstGeom>
            <a:noFill/>
            <a:ln w="9525">
              <a:noFill/>
              <a:miter lim="800000"/>
              <a:headEnd/>
              <a:tailEnd/>
            </a:ln>
          </p:spPr>
          <p:txBody>
            <a:bodyPr wrap="none">
              <a:spAutoFit/>
            </a:bodyPr>
            <a:lstStyle/>
            <a:p>
              <a:pPr algn="ctr" rtl="1" fontAlgn="auto">
                <a:spcBef>
                  <a:spcPts val="0"/>
                </a:spcBef>
                <a:spcAft>
                  <a:spcPts val="0"/>
                </a:spcAft>
              </a:pPr>
              <a:r>
                <a:rPr lang="ar-OM" sz="1400" dirty="0" smtClean="0">
                  <a:solidFill>
                    <a:prstClr val="black"/>
                  </a:solidFill>
                  <a:latin typeface="Calibri"/>
                  <a:cs typeface="Arial"/>
                </a:rPr>
                <a:t>وثيقة / مستند</a:t>
              </a:r>
              <a:endParaRPr lang="en-US" sz="1400" dirty="0">
                <a:solidFill>
                  <a:prstClr val="black"/>
                </a:solidFill>
                <a:latin typeface="Calibri"/>
                <a:cs typeface="+mn-cs"/>
              </a:endParaRPr>
            </a:p>
          </p:txBody>
        </p:sp>
        <p:sp>
          <p:nvSpPr>
            <p:cNvPr id="158" name="Text Box 87"/>
            <p:cNvSpPr txBox="1">
              <a:spLocks noChangeArrowheads="1"/>
            </p:cNvSpPr>
            <p:nvPr/>
          </p:nvSpPr>
          <p:spPr bwMode="auto">
            <a:xfrm>
              <a:off x="237" y="3172"/>
              <a:ext cx="505" cy="194"/>
            </a:xfrm>
            <a:prstGeom prst="rect">
              <a:avLst/>
            </a:prstGeom>
            <a:noFill/>
            <a:ln w="9525">
              <a:noFill/>
              <a:miter lim="800000"/>
              <a:headEnd/>
              <a:tailEnd/>
            </a:ln>
          </p:spPr>
          <p:txBody>
            <a:bodyPr wrap="none">
              <a:spAutoFit/>
            </a:bodyPr>
            <a:lstStyle/>
            <a:p>
              <a:pPr algn="ctr" fontAlgn="auto">
                <a:spcBef>
                  <a:spcPts val="0"/>
                </a:spcBef>
                <a:spcAft>
                  <a:spcPts val="0"/>
                </a:spcAft>
              </a:pPr>
              <a:r>
                <a:rPr lang="ar-OM" sz="1400" dirty="0">
                  <a:solidFill>
                    <a:prstClr val="black"/>
                  </a:solidFill>
                  <a:latin typeface="Calibri"/>
                  <a:cs typeface="Arial"/>
                </a:rPr>
                <a:t>بداية/ نهاية</a:t>
              </a:r>
              <a:endParaRPr lang="en-US" sz="1400" dirty="0">
                <a:solidFill>
                  <a:prstClr val="black"/>
                </a:solidFill>
                <a:latin typeface="Calibri"/>
                <a:cs typeface="+mn-cs"/>
              </a:endParaRPr>
            </a:p>
          </p:txBody>
        </p:sp>
        <p:sp>
          <p:nvSpPr>
            <p:cNvPr id="159" name="Text Box 88"/>
            <p:cNvSpPr txBox="1">
              <a:spLocks noChangeArrowheads="1"/>
            </p:cNvSpPr>
            <p:nvPr/>
          </p:nvSpPr>
          <p:spPr bwMode="auto">
            <a:xfrm>
              <a:off x="330" y="2918"/>
              <a:ext cx="321" cy="194"/>
            </a:xfrm>
            <a:prstGeom prst="rect">
              <a:avLst/>
            </a:prstGeom>
            <a:noFill/>
            <a:ln w="9525">
              <a:noFill/>
              <a:miter lim="800000"/>
              <a:headEnd/>
              <a:tailEnd/>
            </a:ln>
          </p:spPr>
          <p:txBody>
            <a:bodyPr wrap="none">
              <a:spAutoFit/>
            </a:bodyPr>
            <a:lstStyle/>
            <a:p>
              <a:pPr algn="ctr" fontAlgn="auto">
                <a:spcBef>
                  <a:spcPts val="0"/>
                </a:spcBef>
                <a:spcAft>
                  <a:spcPts val="0"/>
                </a:spcAft>
              </a:pPr>
              <a:r>
                <a:rPr lang="ar-OM" sz="1400" b="1">
                  <a:solidFill>
                    <a:prstClr val="white"/>
                  </a:solidFill>
                  <a:latin typeface="Calibri"/>
                  <a:cs typeface="Arial"/>
                </a:rPr>
                <a:t>مفتاح</a:t>
              </a:r>
              <a:endParaRPr lang="en-US" sz="1400" b="1">
                <a:solidFill>
                  <a:prstClr val="white"/>
                </a:solidFill>
                <a:latin typeface="Calibri"/>
                <a:cs typeface="+mn-cs"/>
              </a:endParaRPr>
            </a:p>
          </p:txBody>
        </p:sp>
      </p:grpSp>
      <p:grpSp>
        <p:nvGrpSpPr>
          <p:cNvPr id="160" name="Group 89"/>
          <p:cNvGrpSpPr>
            <a:grpSpLocks/>
          </p:cNvGrpSpPr>
          <p:nvPr/>
        </p:nvGrpSpPr>
        <p:grpSpPr bwMode="auto">
          <a:xfrm>
            <a:off x="4800603" y="4548188"/>
            <a:ext cx="992188" cy="968375"/>
            <a:chOff x="3000" y="2833"/>
            <a:chExt cx="625" cy="610"/>
          </a:xfrm>
        </p:grpSpPr>
        <p:sp>
          <p:nvSpPr>
            <p:cNvPr id="161" name="Rectangle 90"/>
            <p:cNvSpPr>
              <a:spLocks noChangeArrowheads="1"/>
            </p:cNvSpPr>
            <p:nvPr/>
          </p:nvSpPr>
          <p:spPr bwMode="auto">
            <a:xfrm>
              <a:off x="3155" y="2833"/>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black"/>
                </a:solidFill>
                <a:latin typeface="Calibri"/>
                <a:cs typeface="Arial"/>
              </a:endParaRPr>
            </a:p>
          </p:txBody>
        </p:sp>
        <p:sp>
          <p:nvSpPr>
            <p:cNvPr id="162" name="Line 91"/>
            <p:cNvSpPr>
              <a:spLocks noChangeShapeType="1"/>
            </p:cNvSpPr>
            <p:nvPr/>
          </p:nvSpPr>
          <p:spPr bwMode="auto">
            <a:xfrm>
              <a:off x="3118" y="2981"/>
              <a:ext cx="2" cy="409"/>
            </a:xfrm>
            <a:prstGeom prst="line">
              <a:avLst/>
            </a:prstGeom>
            <a:noFill/>
            <a:ln w="3175">
              <a:solidFill>
                <a:srgbClr val="000080"/>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63" name="Freeform 92"/>
            <p:cNvSpPr>
              <a:spLocks/>
            </p:cNvSpPr>
            <p:nvPr/>
          </p:nvSpPr>
          <p:spPr bwMode="auto">
            <a:xfrm>
              <a:off x="3088" y="3382"/>
              <a:ext cx="62" cy="61"/>
            </a:xfrm>
            <a:custGeom>
              <a:avLst/>
              <a:gdLst>
                <a:gd name="T0" fmla="*/ 1 w 124"/>
                <a:gd name="T1" fmla="*/ 0 h 122"/>
                <a:gd name="T2" fmla="*/ 1 w 124"/>
                <a:gd name="T3" fmla="*/ 1 h 122"/>
                <a:gd name="T4" fmla="*/ 0 w 124"/>
                <a:gd name="T5" fmla="*/ 0 h 122"/>
                <a:gd name="T6" fmla="*/ 1 w 124"/>
                <a:gd name="T7" fmla="*/ 0 h 122"/>
                <a:gd name="T8" fmla="*/ 0 60000 65536"/>
                <a:gd name="T9" fmla="*/ 0 60000 65536"/>
                <a:gd name="T10" fmla="*/ 0 60000 65536"/>
                <a:gd name="T11" fmla="*/ 0 60000 65536"/>
                <a:gd name="T12" fmla="*/ 0 w 124"/>
                <a:gd name="T13" fmla="*/ 0 h 122"/>
                <a:gd name="T14" fmla="*/ 124 w 124"/>
                <a:gd name="T15" fmla="*/ 122 h 122"/>
              </a:gdLst>
              <a:ahLst/>
              <a:cxnLst>
                <a:cxn ang="T8">
                  <a:pos x="T0" y="T1"/>
                </a:cxn>
                <a:cxn ang="T9">
                  <a:pos x="T2" y="T3"/>
                </a:cxn>
                <a:cxn ang="T10">
                  <a:pos x="T4" y="T5"/>
                </a:cxn>
                <a:cxn ang="T11">
                  <a:pos x="T6" y="T7"/>
                </a:cxn>
              </a:cxnLst>
              <a:rect l="T12" t="T13" r="T14" b="T15"/>
              <a:pathLst>
                <a:path w="124" h="122">
                  <a:moveTo>
                    <a:pt x="124" y="0"/>
                  </a:moveTo>
                  <a:lnTo>
                    <a:pt x="61" y="122"/>
                  </a:lnTo>
                  <a:lnTo>
                    <a:pt x="0" y="0"/>
                  </a:lnTo>
                  <a:lnTo>
                    <a:pt x="124" y="0"/>
                  </a:lnTo>
                  <a:close/>
                </a:path>
              </a:pathLst>
            </a:custGeom>
            <a:solidFill>
              <a:srgbClr val="000080"/>
            </a:solidFill>
            <a:ln w="9525">
              <a:no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64" name="Text Box 93"/>
            <p:cNvSpPr txBox="1">
              <a:spLocks noChangeArrowheads="1"/>
            </p:cNvSpPr>
            <p:nvPr/>
          </p:nvSpPr>
          <p:spPr bwMode="auto">
            <a:xfrm>
              <a:off x="3000" y="3044"/>
              <a:ext cx="625" cy="320"/>
            </a:xfrm>
            <a:prstGeom prst="rect">
              <a:avLst/>
            </a:prstGeom>
            <a:noFill/>
            <a:ln w="9525">
              <a:noFill/>
              <a:miter lim="800000"/>
              <a:headEnd/>
              <a:tailEnd/>
            </a:ln>
          </p:spPr>
          <p:txBody>
            <a:bodyPr wrap="square" lIns="0" tIns="0" rIns="0" bIns="0">
              <a:spAutoFit/>
            </a:bodyPr>
            <a:lstStyle/>
            <a:p>
              <a:pPr algn="r" rtl="1" fontAlgn="auto">
                <a:spcBef>
                  <a:spcPts val="0"/>
                </a:spcBef>
                <a:spcAft>
                  <a:spcPts val="0"/>
                </a:spcAft>
              </a:pPr>
              <a:r>
                <a:rPr lang="ar-OM" sz="1100" b="1" dirty="0" smtClean="0">
                  <a:solidFill>
                    <a:prstClr val="black"/>
                  </a:solidFill>
                  <a:latin typeface="Calibri"/>
                  <a:cs typeface="Arial"/>
                </a:rPr>
                <a:t>لم</a:t>
              </a:r>
              <a:r>
                <a:rPr lang="ar-OM" sz="1100" b="1" dirty="0" smtClean="0">
                  <a:solidFill>
                    <a:prstClr val="white"/>
                  </a:solidFill>
                  <a:latin typeface="Calibri"/>
                  <a:cs typeface="Arial"/>
                </a:rPr>
                <a:t> </a:t>
              </a:r>
              <a:r>
                <a:rPr lang="ar-OM" sz="1100" b="1" dirty="0" smtClean="0">
                  <a:solidFill>
                    <a:prstClr val="black"/>
                  </a:solidFill>
                  <a:latin typeface="Calibri"/>
                  <a:cs typeface="Arial"/>
                </a:rPr>
                <a:t>يتم استيفاء المعايير، الوضع</a:t>
              </a:r>
            </a:p>
            <a:p>
              <a:pPr algn="r" rtl="1" fontAlgn="auto">
                <a:spcBef>
                  <a:spcPts val="0"/>
                </a:spcBef>
                <a:spcAft>
                  <a:spcPts val="0"/>
                </a:spcAft>
              </a:pPr>
              <a:r>
                <a:rPr lang="ar-OM" sz="1100" b="1" dirty="0" smtClean="0">
                  <a:solidFill>
                    <a:prstClr val="white"/>
                  </a:solidFill>
                  <a:latin typeface="Calibri"/>
                  <a:cs typeface="Arial"/>
                </a:rPr>
                <a:t> </a:t>
              </a:r>
              <a:r>
                <a:rPr lang="ar-OM" sz="1100" b="1" dirty="0" smtClean="0">
                  <a:solidFill>
                    <a:prstClr val="black"/>
                  </a:solidFill>
                  <a:latin typeface="Calibri"/>
                  <a:cs typeface="Arial"/>
                </a:rPr>
                <a:t>تحت الملاحظة</a:t>
              </a:r>
              <a:endParaRPr lang="en-US" sz="1100" b="1" dirty="0">
                <a:solidFill>
                  <a:prstClr val="black"/>
                </a:solidFill>
                <a:latin typeface="Calibri"/>
                <a:cs typeface="+mn-cs"/>
              </a:endParaRPr>
            </a:p>
          </p:txBody>
        </p:sp>
      </p:grpSp>
      <p:sp>
        <p:nvSpPr>
          <p:cNvPr id="165" name="Line 97"/>
          <p:cNvSpPr>
            <a:spLocks noChangeShapeType="1"/>
          </p:cNvSpPr>
          <p:nvPr/>
        </p:nvSpPr>
        <p:spPr bwMode="auto">
          <a:xfrm>
            <a:off x="2578100" y="5768975"/>
            <a:ext cx="754063" cy="14288"/>
          </a:xfrm>
          <a:prstGeom prst="line">
            <a:avLst/>
          </a:prstGeom>
          <a:noFill/>
          <a:ln w="9525">
            <a:solidFill>
              <a:schemeClr val="accent2"/>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graphicFrame>
        <p:nvGraphicFramePr>
          <p:cNvPr id="166" name="Object 98"/>
          <p:cNvGraphicFramePr>
            <a:graphicFrameLocks noChangeAspect="1"/>
          </p:cNvGraphicFramePr>
          <p:nvPr/>
        </p:nvGraphicFramePr>
        <p:xfrm>
          <a:off x="3033713" y="4754563"/>
          <a:ext cx="1152525" cy="730250"/>
        </p:xfrm>
        <a:graphic>
          <a:graphicData uri="http://schemas.openxmlformats.org/presentationml/2006/ole">
            <mc:AlternateContent xmlns:mc="http://schemas.openxmlformats.org/markup-compatibility/2006">
              <mc:Choice xmlns:v="urn:schemas-microsoft-com:vml" Requires="v">
                <p:oleObj spid="_x0000_s49356" name="Visio" r:id="rId5" imgW="1347275" imgH="882683" progId="Visio.Drawing.11">
                  <p:embed/>
                </p:oleObj>
              </mc:Choice>
              <mc:Fallback>
                <p:oleObj name="Visio" r:id="rId5" imgW="1347275" imgH="882683"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4754563"/>
                        <a:ext cx="11525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 name="Line 99"/>
          <p:cNvSpPr>
            <a:spLocks noChangeShapeType="1"/>
          </p:cNvSpPr>
          <p:nvPr/>
        </p:nvSpPr>
        <p:spPr bwMode="auto">
          <a:xfrm flipV="1">
            <a:off x="4232275" y="5014913"/>
            <a:ext cx="0" cy="479425"/>
          </a:xfrm>
          <a:prstGeom prst="line">
            <a:avLst/>
          </a:prstGeom>
          <a:noFill/>
          <a:ln w="9525">
            <a:solidFill>
              <a:schemeClr val="accent2"/>
            </a:solidFill>
            <a:round/>
            <a:headEnd/>
            <a:tailEnd/>
          </a:ln>
        </p:spPr>
        <p:txBody>
          <a:bodyPr/>
          <a:lstStyle/>
          <a:p>
            <a:pPr fontAlgn="auto">
              <a:spcBef>
                <a:spcPts val="0"/>
              </a:spcBef>
              <a:spcAft>
                <a:spcPts val="0"/>
              </a:spcAft>
            </a:pPr>
            <a:endParaRPr lang="ar-OM">
              <a:solidFill>
                <a:prstClr val="black"/>
              </a:solidFill>
              <a:latin typeface="Calibri"/>
              <a:cs typeface="Arial"/>
            </a:endParaRPr>
          </a:p>
        </p:txBody>
      </p:sp>
      <p:sp>
        <p:nvSpPr>
          <p:cNvPr id="168" name="Line 100"/>
          <p:cNvSpPr>
            <a:spLocks noChangeShapeType="1"/>
          </p:cNvSpPr>
          <p:nvPr/>
        </p:nvSpPr>
        <p:spPr bwMode="auto">
          <a:xfrm>
            <a:off x="4232275" y="5014913"/>
            <a:ext cx="668338" cy="0"/>
          </a:xfrm>
          <a:prstGeom prst="line">
            <a:avLst/>
          </a:prstGeom>
          <a:noFill/>
          <a:ln w="9525">
            <a:solidFill>
              <a:schemeClr val="accent2"/>
            </a:solidFill>
            <a:round/>
            <a:headEnd/>
            <a:tailEnd type="triangle" w="med" len="med"/>
          </a:ln>
        </p:spPr>
        <p:txBody>
          <a:bodyPr/>
          <a:lstStyle/>
          <a:p>
            <a:pPr fontAlgn="auto">
              <a:spcBef>
                <a:spcPts val="0"/>
              </a:spcBef>
              <a:spcAft>
                <a:spcPts val="0"/>
              </a:spcAft>
            </a:pPr>
            <a:endParaRPr lang="ar-OM">
              <a:solidFill>
                <a:prstClr val="black"/>
              </a:solidFill>
              <a:latin typeface="Calibri"/>
              <a:cs typeface="Arial"/>
            </a:endParaRPr>
          </a:p>
        </p:txBody>
      </p:sp>
      <p:graphicFrame>
        <p:nvGraphicFramePr>
          <p:cNvPr id="169" name="Object 101"/>
          <p:cNvGraphicFramePr>
            <a:graphicFrameLocks noChangeAspect="1"/>
          </p:cNvGraphicFramePr>
          <p:nvPr/>
        </p:nvGraphicFramePr>
        <p:xfrm>
          <a:off x="5140325" y="5830888"/>
          <a:ext cx="1406525" cy="320675"/>
        </p:xfrm>
        <a:graphic>
          <a:graphicData uri="http://schemas.openxmlformats.org/presentationml/2006/ole">
            <mc:AlternateContent xmlns:mc="http://schemas.openxmlformats.org/markup-compatibility/2006">
              <mc:Choice xmlns:v="urn:schemas-microsoft-com:vml" Requires="v">
                <p:oleObj spid="_x0000_s49357" name="Visio" r:id="rId7" imgW="1532724" imgH="389784" progId="Visio.Drawing.11">
                  <p:embed/>
                </p:oleObj>
              </mc:Choice>
              <mc:Fallback>
                <p:oleObj name="Visio" r:id="rId7" imgW="1532724" imgH="389784"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0325" y="5830888"/>
                        <a:ext cx="14065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0" name="Line 102"/>
          <p:cNvSpPr>
            <a:spLocks noChangeShapeType="1"/>
          </p:cNvSpPr>
          <p:nvPr/>
        </p:nvSpPr>
        <p:spPr bwMode="auto">
          <a:xfrm flipV="1">
            <a:off x="5103813" y="6189663"/>
            <a:ext cx="1987550" cy="30162"/>
          </a:xfrm>
          <a:prstGeom prst="line">
            <a:avLst/>
          </a:prstGeom>
          <a:noFill/>
          <a:ln w="9525">
            <a:solidFill>
              <a:schemeClr val="accent2"/>
            </a:solidFill>
            <a:round/>
            <a:headEnd/>
            <a:tailEnd type="triangle" w="med" len="med"/>
          </a:ln>
        </p:spPr>
        <p:txBody>
          <a:bodyPr/>
          <a:lstStyle/>
          <a:p>
            <a:pPr fontAlgn="auto">
              <a:spcBef>
                <a:spcPts val="0"/>
              </a:spcBef>
              <a:spcAft>
                <a:spcPts val="0"/>
              </a:spcAft>
            </a:pPr>
            <a:endParaRPr lang="ar-OM">
              <a:solidFill>
                <a:prstClr val="black"/>
              </a:solidFill>
              <a:latin typeface="Calibri"/>
              <a:cs typeface="Arial"/>
            </a:endParaRPr>
          </a:p>
        </p:txBody>
      </p:sp>
      <p:grpSp>
        <p:nvGrpSpPr>
          <p:cNvPr id="171" name="Group 170"/>
          <p:cNvGrpSpPr/>
          <p:nvPr/>
        </p:nvGrpSpPr>
        <p:grpSpPr>
          <a:xfrm>
            <a:off x="7239000" y="257721"/>
            <a:ext cx="1676400" cy="1262063"/>
            <a:chOff x="7610475" y="533400"/>
            <a:chExt cx="1676400" cy="1262063"/>
          </a:xfrm>
        </p:grpSpPr>
        <p:pic>
          <p:nvPicPr>
            <p:cNvPr id="173" name="Picture 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sp>
          <p:nvSpPr>
            <p:cNvPr id="172"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الهيئة العمانية </a:t>
              </a:r>
            </a:p>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للاعتماد الأكاديمي</a:t>
              </a:r>
              <a:endParaRPr lang="en-GB" sz="1600" b="1" dirty="0">
                <a:solidFill>
                  <a:prstClr val="black"/>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12536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fltVal val="0"/>
                                          </p:val>
                                        </p:tav>
                                        <p:tav tm="100000">
                                          <p:val>
                                            <p:strVal val="#ppt_h"/>
                                          </p:val>
                                        </p:tav>
                                      </p:tavLst>
                                    </p:anim>
                                    <p:animEffect transition="in" filter="fade">
                                      <p:cBhvr>
                                        <p:cTn id="9" dur="500"/>
                                        <p:tgtEl>
                                          <p:spTgt spid="1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wipe(left)">
                                      <p:cBhvr>
                                        <p:cTn id="14" dur="500"/>
                                        <p:tgtEl>
                                          <p:spTgt spid="1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ppt_w</p:attrName>
                                        </p:attrNameLst>
                                      </p:cBhvr>
                                      <p:tavLst>
                                        <p:tav tm="0">
                                          <p:val>
                                            <p:fltVal val="0"/>
                                          </p:val>
                                        </p:tav>
                                        <p:tav tm="100000">
                                          <p:val>
                                            <p:strVal val="#ppt_w"/>
                                          </p:val>
                                        </p:tav>
                                      </p:tavLst>
                                    </p:anim>
                                    <p:anim calcmode="lin" valueType="num">
                                      <p:cBhvr>
                                        <p:cTn id="20" dur="500" fill="hold"/>
                                        <p:tgtEl>
                                          <p:spTgt spid="93"/>
                                        </p:tgtEl>
                                        <p:attrNameLst>
                                          <p:attrName>ppt_h</p:attrName>
                                        </p:attrNameLst>
                                      </p:cBhvr>
                                      <p:tavLst>
                                        <p:tav tm="0">
                                          <p:val>
                                            <p:fltVal val="0"/>
                                          </p:val>
                                        </p:tav>
                                        <p:tav tm="100000">
                                          <p:val>
                                            <p:strVal val="#ppt_h"/>
                                          </p:val>
                                        </p:tav>
                                      </p:tavLst>
                                    </p:anim>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up)">
                                      <p:cBhvr>
                                        <p:cTn id="26" dur="500"/>
                                        <p:tgtEl>
                                          <p:spTgt spid="14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wipe(right)">
                                      <p:cBhvr>
                                        <p:cTn id="38" dur="500"/>
                                        <p:tgtEl>
                                          <p:spTgt spid="13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fltVal val="0"/>
                                          </p:val>
                                        </p:tav>
                                        <p:tav tm="100000">
                                          <p:val>
                                            <p:strVal val="#ppt_w"/>
                                          </p:val>
                                        </p:tav>
                                      </p:tavLst>
                                    </p:anim>
                                    <p:anim calcmode="lin" valueType="num">
                                      <p:cBhvr>
                                        <p:cTn id="44" dur="500" fill="hold"/>
                                        <p:tgtEl>
                                          <p:spTgt spid="127"/>
                                        </p:tgtEl>
                                        <p:attrNameLst>
                                          <p:attrName>ppt_h</p:attrName>
                                        </p:attrNameLst>
                                      </p:cBhvr>
                                      <p:tavLst>
                                        <p:tav tm="0">
                                          <p:val>
                                            <p:fltVal val="0"/>
                                          </p:val>
                                        </p:tav>
                                        <p:tav tm="100000">
                                          <p:val>
                                            <p:strVal val="#ppt_h"/>
                                          </p:val>
                                        </p:tav>
                                      </p:tavLst>
                                    </p:anim>
                                    <p:animEffect transition="in" filter="fade">
                                      <p:cBhvr>
                                        <p:cTn id="45" dur="500"/>
                                        <p:tgtEl>
                                          <p:spTgt spid="1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wipe(down)">
                                      <p:cBhvr>
                                        <p:cTn id="50" dur="500"/>
                                        <p:tgtEl>
                                          <p:spTgt spid="14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2000" fill="hold"/>
                                        <p:tgtEl>
                                          <p:spTgt spid="88"/>
                                        </p:tgtEl>
                                        <p:attrNameLst>
                                          <p:attrName>ppt_w</p:attrName>
                                        </p:attrNameLst>
                                      </p:cBhvr>
                                      <p:tavLst>
                                        <p:tav tm="0">
                                          <p:val>
                                            <p:fltVal val="0"/>
                                          </p:val>
                                        </p:tav>
                                        <p:tav tm="100000">
                                          <p:val>
                                            <p:strVal val="#ppt_w"/>
                                          </p:val>
                                        </p:tav>
                                      </p:tavLst>
                                    </p:anim>
                                    <p:anim calcmode="lin" valueType="num">
                                      <p:cBhvr>
                                        <p:cTn id="56" dur="2000" fill="hold"/>
                                        <p:tgtEl>
                                          <p:spTgt spid="88"/>
                                        </p:tgtEl>
                                        <p:attrNameLst>
                                          <p:attrName>ppt_h</p:attrName>
                                        </p:attrNameLst>
                                      </p:cBhvr>
                                      <p:tavLst>
                                        <p:tav tm="0">
                                          <p:val>
                                            <p:fltVal val="0"/>
                                          </p:val>
                                        </p:tav>
                                        <p:tav tm="100000">
                                          <p:val>
                                            <p:strVal val="#ppt_h"/>
                                          </p:val>
                                        </p:tav>
                                      </p:tavLst>
                                    </p:anim>
                                    <p:animEffect transition="in" filter="fade">
                                      <p:cBhvr>
                                        <p:cTn id="57" dur="2000"/>
                                        <p:tgtEl>
                                          <p:spTgt spid="88"/>
                                        </p:tgtEl>
                                      </p:cBhvr>
                                    </p:animEffect>
                                  </p:childTnLst>
                                </p:cTn>
                              </p:par>
                              <p:par>
                                <p:cTn id="58" presetID="8" presetClass="emph" presetSubtype="0" repeatCount="indefinite" fill="hold" grpId="1" nodeType="withEffect">
                                  <p:stCondLst>
                                    <p:cond delay="0"/>
                                  </p:stCondLst>
                                  <p:childTnLst>
                                    <p:animRot by="21600000">
                                      <p:cBhvr>
                                        <p:cTn id="59" dur="2000" fill="hold"/>
                                        <p:tgtEl>
                                          <p:spTgt spid="88"/>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wipe(up)">
                                      <p:cBhvr>
                                        <p:cTn id="64" dur="500"/>
                                        <p:tgtEl>
                                          <p:spTgt spid="16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34"/>
                                        </p:tgtEl>
                                        <p:attrNameLst>
                                          <p:attrName>style.visibility</p:attrName>
                                        </p:attrNameLst>
                                      </p:cBhvr>
                                      <p:to>
                                        <p:strVal val="visible"/>
                                      </p:to>
                                    </p:set>
                                    <p:animEffect transition="in" filter="wipe(down)">
                                      <p:cBhvr>
                                        <p:cTn id="76" dur="500"/>
                                        <p:tgtEl>
                                          <p:spTgt spid="13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65"/>
                                        </p:tgtEl>
                                        <p:attrNameLst>
                                          <p:attrName>style.visibility</p:attrName>
                                        </p:attrNameLst>
                                      </p:cBhvr>
                                      <p:to>
                                        <p:strVal val="visible"/>
                                      </p:to>
                                    </p:set>
                                    <p:animEffect transition="in" filter="wipe(down)">
                                      <p:cBhvr>
                                        <p:cTn id="79" dur="500"/>
                                        <p:tgtEl>
                                          <p:spTgt spid="16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66"/>
                                        </p:tgtEl>
                                        <p:attrNameLst>
                                          <p:attrName>style.visibility</p:attrName>
                                        </p:attrNameLst>
                                      </p:cBhvr>
                                      <p:to>
                                        <p:strVal val="visible"/>
                                      </p:to>
                                    </p:set>
                                    <p:animEffect transition="in" filter="wipe(down)">
                                      <p:cBhvr>
                                        <p:cTn id="84" dur="500"/>
                                        <p:tgtEl>
                                          <p:spTgt spid="166"/>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68"/>
                                        </p:tgtEl>
                                        <p:attrNameLst>
                                          <p:attrName>style.visibility</p:attrName>
                                        </p:attrNameLst>
                                      </p:cBhvr>
                                      <p:to>
                                        <p:strVal val="visible"/>
                                      </p:to>
                                    </p:set>
                                    <p:animEffect transition="in" filter="wipe(down)">
                                      <p:cBhvr>
                                        <p:cTn id="87" dur="500"/>
                                        <p:tgtEl>
                                          <p:spTgt spid="168"/>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67"/>
                                        </p:tgtEl>
                                        <p:attrNameLst>
                                          <p:attrName>style.visibility</p:attrName>
                                        </p:attrNameLst>
                                      </p:cBhvr>
                                      <p:to>
                                        <p:strVal val="visible"/>
                                      </p:to>
                                    </p:set>
                                    <p:animEffect transition="in" filter="wipe(down)">
                                      <p:cBhvr>
                                        <p:cTn id="90" dur="500"/>
                                        <p:tgtEl>
                                          <p:spTgt spid="16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nodeType="clickEffect">
                                  <p:stCondLst>
                                    <p:cond delay="0"/>
                                  </p:stCondLst>
                                  <p:childTnLst>
                                    <p:set>
                                      <p:cBhvr>
                                        <p:cTn id="94" dur="1" fill="hold">
                                          <p:stCondLst>
                                            <p:cond delay="0"/>
                                          </p:stCondLst>
                                        </p:cTn>
                                        <p:tgtEl>
                                          <p:spTgt spid="107"/>
                                        </p:tgtEl>
                                        <p:attrNameLst>
                                          <p:attrName>style.visibility</p:attrName>
                                        </p:attrNameLst>
                                      </p:cBhvr>
                                      <p:to>
                                        <p:strVal val="visible"/>
                                      </p:to>
                                    </p:set>
                                    <p:anim calcmode="lin" valueType="num">
                                      <p:cBhvr>
                                        <p:cTn id="95" dur="500" fill="hold"/>
                                        <p:tgtEl>
                                          <p:spTgt spid="107"/>
                                        </p:tgtEl>
                                        <p:attrNameLst>
                                          <p:attrName>ppt_w</p:attrName>
                                        </p:attrNameLst>
                                      </p:cBhvr>
                                      <p:tavLst>
                                        <p:tav tm="0">
                                          <p:val>
                                            <p:fltVal val="0"/>
                                          </p:val>
                                        </p:tav>
                                        <p:tav tm="100000">
                                          <p:val>
                                            <p:strVal val="#ppt_w"/>
                                          </p:val>
                                        </p:tav>
                                      </p:tavLst>
                                    </p:anim>
                                    <p:anim calcmode="lin" valueType="num">
                                      <p:cBhvr>
                                        <p:cTn id="96" dur="500" fill="hold"/>
                                        <p:tgtEl>
                                          <p:spTgt spid="107"/>
                                        </p:tgtEl>
                                        <p:attrNameLst>
                                          <p:attrName>ppt_h</p:attrName>
                                        </p:attrNameLst>
                                      </p:cBhvr>
                                      <p:tavLst>
                                        <p:tav tm="0">
                                          <p:val>
                                            <p:fltVal val="0"/>
                                          </p:val>
                                        </p:tav>
                                        <p:tav tm="100000">
                                          <p:val>
                                            <p:strVal val="#ppt_h"/>
                                          </p:val>
                                        </p:tav>
                                      </p:tavLst>
                                    </p:anim>
                                    <p:animEffect transition="in" filter="fade">
                                      <p:cBhvr>
                                        <p:cTn id="97" dur="500"/>
                                        <p:tgtEl>
                                          <p:spTgt spid="107"/>
                                        </p:tgtEl>
                                      </p:cBhvr>
                                    </p:animEffect>
                                  </p:childTnLst>
                                </p:cTn>
                              </p:par>
                              <p:par>
                                <p:cTn id="98" presetID="22" presetClass="entr" presetSubtype="4" fill="hold" nodeType="withEffect">
                                  <p:stCondLst>
                                    <p:cond delay="0"/>
                                  </p:stCondLst>
                                  <p:childTnLst>
                                    <p:set>
                                      <p:cBhvr>
                                        <p:cTn id="99" dur="1" fill="hold">
                                          <p:stCondLst>
                                            <p:cond delay="0"/>
                                          </p:stCondLst>
                                        </p:cTn>
                                        <p:tgtEl>
                                          <p:spTgt spid="169"/>
                                        </p:tgtEl>
                                        <p:attrNameLst>
                                          <p:attrName>style.visibility</p:attrName>
                                        </p:attrNameLst>
                                      </p:cBhvr>
                                      <p:to>
                                        <p:strVal val="visible"/>
                                      </p:to>
                                    </p:set>
                                    <p:animEffect transition="in" filter="wipe(down)">
                                      <p:cBhvr>
                                        <p:cTn id="100" dur="500"/>
                                        <p:tgtEl>
                                          <p:spTgt spid="169"/>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70"/>
                                        </p:tgtEl>
                                        <p:attrNameLst>
                                          <p:attrName>style.visibility</p:attrName>
                                        </p:attrNameLst>
                                      </p:cBhvr>
                                      <p:to>
                                        <p:strVal val="visible"/>
                                      </p:to>
                                    </p:set>
                                    <p:animEffect transition="in" filter="wipe(down)">
                                      <p:cBhvr>
                                        <p:cTn id="103" dur="500"/>
                                        <p:tgtEl>
                                          <p:spTgt spid="17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11"/>
                                        </p:tgtEl>
                                        <p:attrNameLst>
                                          <p:attrName>style.visibility</p:attrName>
                                        </p:attrNameLst>
                                      </p:cBhvr>
                                      <p:to>
                                        <p:strVal val="visible"/>
                                      </p:to>
                                    </p:set>
                                    <p:animEffect transition="in" filter="wipe(left)">
                                      <p:cBhvr>
                                        <p:cTn id="108" dur="500"/>
                                        <p:tgtEl>
                                          <p:spTgt spid="111"/>
                                        </p:tgtEl>
                                      </p:cBhvr>
                                    </p:animEffect>
                                  </p:childTnLst>
                                </p:cTn>
                              </p:par>
                            </p:childTnLst>
                          </p:cTn>
                        </p:par>
                        <p:par>
                          <p:cTn id="109" fill="hold">
                            <p:stCondLst>
                              <p:cond delay="500"/>
                            </p:stCondLst>
                            <p:childTnLst>
                              <p:par>
                                <p:cTn id="110" presetID="53" presetClass="entr" presetSubtype="0" fill="hold" nodeType="afterEffect">
                                  <p:stCondLst>
                                    <p:cond delay="0"/>
                                  </p:stCondLst>
                                  <p:childTnLst>
                                    <p:set>
                                      <p:cBhvr>
                                        <p:cTn id="111" dur="1" fill="hold">
                                          <p:stCondLst>
                                            <p:cond delay="0"/>
                                          </p:stCondLst>
                                        </p:cTn>
                                        <p:tgtEl>
                                          <p:spTgt spid="104"/>
                                        </p:tgtEl>
                                        <p:attrNameLst>
                                          <p:attrName>style.visibility</p:attrName>
                                        </p:attrNameLst>
                                      </p:cBhvr>
                                      <p:to>
                                        <p:strVal val="visible"/>
                                      </p:to>
                                    </p:set>
                                    <p:anim calcmode="lin" valueType="num">
                                      <p:cBhvr>
                                        <p:cTn id="112" dur="500" fill="hold"/>
                                        <p:tgtEl>
                                          <p:spTgt spid="104"/>
                                        </p:tgtEl>
                                        <p:attrNameLst>
                                          <p:attrName>ppt_w</p:attrName>
                                        </p:attrNameLst>
                                      </p:cBhvr>
                                      <p:tavLst>
                                        <p:tav tm="0">
                                          <p:val>
                                            <p:fltVal val="0"/>
                                          </p:val>
                                        </p:tav>
                                        <p:tav tm="100000">
                                          <p:val>
                                            <p:strVal val="#ppt_w"/>
                                          </p:val>
                                        </p:tav>
                                      </p:tavLst>
                                    </p:anim>
                                    <p:anim calcmode="lin" valueType="num">
                                      <p:cBhvr>
                                        <p:cTn id="113" dur="500" fill="hold"/>
                                        <p:tgtEl>
                                          <p:spTgt spid="104"/>
                                        </p:tgtEl>
                                        <p:attrNameLst>
                                          <p:attrName>ppt_h</p:attrName>
                                        </p:attrNameLst>
                                      </p:cBhvr>
                                      <p:tavLst>
                                        <p:tav tm="0">
                                          <p:val>
                                            <p:fltVal val="0"/>
                                          </p:val>
                                        </p:tav>
                                        <p:tav tm="100000">
                                          <p:val>
                                            <p:strVal val="#ppt_h"/>
                                          </p:val>
                                        </p:tav>
                                      </p:tavLst>
                                    </p:anim>
                                    <p:animEffect transition="in" filter="fade">
                                      <p:cBhvr>
                                        <p:cTn id="114" dur="500"/>
                                        <p:tgtEl>
                                          <p:spTgt spid="104"/>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165" grpId="0" animBg="1"/>
      <p:bldP spid="167" grpId="0" animBg="1"/>
      <p:bldP spid="168" grpId="0" animBg="1"/>
      <p:bldP spid="1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r>
              <a:rPr lang="ar-OM" sz="4000" b="1" dirty="0" smtClean="0"/>
              <a:t>اعتماد مؤسسات التعليم العالي</a:t>
            </a:r>
            <a:r>
              <a:rPr lang="ar-OM" b="1" dirty="0" smtClean="0"/>
              <a:t/>
            </a:r>
            <a:br>
              <a:rPr lang="ar-OM" b="1" dirty="0" smtClean="0"/>
            </a:br>
            <a:r>
              <a:rPr lang="ar-OM" sz="3600" b="1" dirty="0" smtClean="0"/>
              <a:t>مجالات الاعتماد المؤسسي</a:t>
            </a:r>
            <a:endParaRPr lang="en-US" sz="3600" dirty="0"/>
          </a:p>
        </p:txBody>
      </p:sp>
      <p:sp>
        <p:nvSpPr>
          <p:cNvPr id="3" name="Subtitle 2"/>
          <p:cNvSpPr>
            <a:spLocks noGrp="1"/>
          </p:cNvSpPr>
          <p:nvPr>
            <p:ph type="subTitle" idx="1"/>
          </p:nvPr>
        </p:nvSpPr>
        <p:spPr>
          <a:xfrm>
            <a:off x="1295400" y="1752600"/>
            <a:ext cx="7086600" cy="4876800"/>
          </a:xfrm>
        </p:spPr>
        <p:txBody>
          <a:bodyPr>
            <a:normAutofit fontScale="70000" lnSpcReduction="20000"/>
          </a:bodyPr>
          <a:lstStyle/>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حاكمية المؤسسة وإدارتها</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تعلم الطلبة بطريقة المقررات الدراسية</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تعلم الطلبة بطريقة البرامج الأكاديمية البحثية</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أبحاث الأكاديميين والخدمات الاستشارية</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 المشاركة في المجتمع المحلي والقطاع الصناعي</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خدمات الدعم الأكاديمي</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الطلبة وخدمات الدعم الطالبي</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 الموظفون وخدمات الدعم الوظيفي </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خدمات الدعم العامة</a:t>
            </a:r>
            <a:endParaRPr lang="en-GB" sz="4000" b="1" dirty="0" smtClean="0">
              <a:solidFill>
                <a:srgbClr val="A50021"/>
              </a:solidFill>
            </a:endParaRPr>
          </a:p>
          <a:p>
            <a:endParaRPr lang="en-US" dirty="0"/>
          </a:p>
        </p:txBody>
      </p:sp>
      <p:pic>
        <p:nvPicPr>
          <p:cNvPr id="5"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grpSp>
        <p:nvGrpSpPr>
          <p:cNvPr id="6" name="Group 5"/>
          <p:cNvGrpSpPr/>
          <p:nvPr/>
        </p:nvGrpSpPr>
        <p:grpSpPr>
          <a:xfrm>
            <a:off x="-76200" y="109537"/>
            <a:ext cx="1676400" cy="1262063"/>
            <a:chOff x="7610475" y="533400"/>
            <a:chExt cx="1676400" cy="1262063"/>
          </a:xfrm>
        </p:grpSpPr>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sp>
          <p:nvSpPr>
            <p:cNvPr id="8"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الهيئة العمانية </a:t>
              </a:r>
            </a:p>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للاعتماد الأكاديمي</a:t>
              </a:r>
              <a:endParaRPr lang="en-GB" sz="1600" b="1" dirty="0">
                <a:solidFill>
                  <a:prstClr val="black"/>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5008833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p:spPr>
        <p:txBody>
          <a:bodyPr/>
          <a:lstStyle/>
          <a:p>
            <a:fld id="{37D231E6-5D60-4154-8B59-0CBC6FFD4AA4}" type="slidenum">
              <a:rPr lang="ar-OM" smtClean="0">
                <a:latin typeface="Arial" charset="0"/>
                <a:cs typeface="Arial" charset="0"/>
              </a:rPr>
              <a:pPr/>
              <a:t>14</a:t>
            </a:fld>
            <a:endParaRPr lang="en-US" smtClean="0">
              <a:latin typeface="Arial" charset="0"/>
              <a:cs typeface="Arial" charset="0"/>
            </a:endParaRPr>
          </a:p>
        </p:txBody>
      </p:sp>
      <p:pic>
        <p:nvPicPr>
          <p:cNvPr id="25603"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147459" name="Rectangle 3"/>
          <p:cNvSpPr>
            <a:spLocks noGrp="1" noChangeArrowheads="1"/>
          </p:cNvSpPr>
          <p:nvPr>
            <p:ph type="title"/>
          </p:nvPr>
        </p:nvSpPr>
        <p:spPr>
          <a:xfrm>
            <a:off x="914400" y="0"/>
            <a:ext cx="8229600" cy="1146175"/>
          </a:xfrm>
        </p:spPr>
        <p:txBody>
          <a:bodyPr/>
          <a:lstStyle/>
          <a:p>
            <a:pPr>
              <a:defRPr/>
            </a:pPr>
            <a:r>
              <a:rPr lang="en-US" sz="4000" b="1" dirty="0" smtClean="0">
                <a:effectLst>
                  <a:outerShdw blurRad="38100" dist="38100" dir="2700000" algn="tl">
                    <a:srgbClr val="C0C0C0"/>
                  </a:outerShdw>
                </a:effectLst>
              </a:rPr>
              <a:t>HEI Accreditation Scope</a:t>
            </a:r>
          </a:p>
        </p:txBody>
      </p:sp>
      <p:grpSp>
        <p:nvGrpSpPr>
          <p:cNvPr id="2" name="Group 7"/>
          <p:cNvGrpSpPr>
            <a:grpSpLocks/>
          </p:cNvGrpSpPr>
          <p:nvPr/>
        </p:nvGrpSpPr>
        <p:grpSpPr bwMode="auto">
          <a:xfrm>
            <a:off x="282575" y="112713"/>
            <a:ext cx="1414463" cy="1338262"/>
            <a:chOff x="388031" y="112712"/>
            <a:chExt cx="1137476" cy="1117144"/>
          </a:xfrm>
        </p:grpSpPr>
        <p:pic>
          <p:nvPicPr>
            <p:cNvPr id="2560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5606" name="Rectangle 7"/>
          <p:cNvSpPr>
            <a:spLocks noGrp="1" noChangeArrowheads="1"/>
          </p:cNvSpPr>
          <p:nvPr>
            <p:ph type="body" idx="1"/>
          </p:nvPr>
        </p:nvSpPr>
        <p:spPr>
          <a:xfrm>
            <a:off x="381000" y="1422400"/>
            <a:ext cx="8470900" cy="4970463"/>
          </a:xfrm>
          <a:solidFill>
            <a:schemeClr val="accent2">
              <a:lumMod val="20000"/>
              <a:lumOff val="80000"/>
            </a:schemeClr>
          </a:solidFill>
          <a:scene3d>
            <a:camera prst="orthographicFront"/>
            <a:lightRig rig="threePt" dir="t"/>
          </a:scene3d>
          <a:sp3d>
            <a:bevelT/>
          </a:sp3d>
        </p:spPr>
        <p:txBody>
          <a:bodyPr/>
          <a:lstStyle/>
          <a:p>
            <a:pPr>
              <a:lnSpc>
                <a:spcPct val="90000"/>
              </a:lnSpc>
              <a:buFontTx/>
              <a:buNone/>
            </a:pPr>
            <a:r>
              <a:rPr lang="en-US" dirty="0" smtClean="0"/>
              <a:t>1. Governance and Management</a:t>
            </a:r>
          </a:p>
          <a:p>
            <a:pPr>
              <a:lnSpc>
                <a:spcPct val="90000"/>
              </a:lnSpc>
              <a:buFontTx/>
              <a:buNone/>
            </a:pPr>
            <a:r>
              <a:rPr lang="en-US" dirty="0" smtClean="0"/>
              <a:t>2. Student Learning by Coursework</a:t>
            </a:r>
          </a:p>
          <a:p>
            <a:pPr>
              <a:lnSpc>
                <a:spcPct val="90000"/>
              </a:lnSpc>
              <a:buFontTx/>
              <a:buNone/>
            </a:pPr>
            <a:r>
              <a:rPr lang="en-US" dirty="0" smtClean="0"/>
              <a:t>3. Student Learning by Research</a:t>
            </a:r>
          </a:p>
          <a:p>
            <a:pPr>
              <a:lnSpc>
                <a:spcPct val="90000"/>
              </a:lnSpc>
              <a:buFontTx/>
              <a:buNone/>
            </a:pPr>
            <a:r>
              <a:rPr lang="en-US" dirty="0" smtClean="0"/>
              <a:t>4. Staff Research and Consultancy</a:t>
            </a:r>
          </a:p>
          <a:p>
            <a:pPr>
              <a:lnSpc>
                <a:spcPct val="90000"/>
              </a:lnSpc>
              <a:buFontTx/>
              <a:buNone/>
            </a:pPr>
            <a:r>
              <a:rPr lang="en-US" dirty="0" smtClean="0"/>
              <a:t>5. Industry and Community Engagement</a:t>
            </a:r>
          </a:p>
          <a:p>
            <a:pPr>
              <a:lnSpc>
                <a:spcPct val="90000"/>
              </a:lnSpc>
              <a:buFontTx/>
              <a:buNone/>
            </a:pPr>
            <a:r>
              <a:rPr lang="en-US" dirty="0" smtClean="0"/>
              <a:t>6. Academic Support Services</a:t>
            </a:r>
          </a:p>
          <a:p>
            <a:pPr>
              <a:lnSpc>
                <a:spcPct val="90000"/>
              </a:lnSpc>
              <a:buFontTx/>
              <a:buNone/>
            </a:pPr>
            <a:r>
              <a:rPr lang="en-US" dirty="0" smtClean="0"/>
              <a:t>7. Students and Student Support Services</a:t>
            </a:r>
          </a:p>
          <a:p>
            <a:pPr>
              <a:lnSpc>
                <a:spcPct val="90000"/>
              </a:lnSpc>
              <a:buFontTx/>
              <a:buNone/>
            </a:pPr>
            <a:r>
              <a:rPr lang="en-US" dirty="0" smtClean="0"/>
              <a:t>8. Staff and Staff Support Services</a:t>
            </a:r>
          </a:p>
          <a:p>
            <a:pPr>
              <a:lnSpc>
                <a:spcPct val="90000"/>
              </a:lnSpc>
              <a:buFontTx/>
              <a:buNone/>
            </a:pPr>
            <a:r>
              <a:rPr lang="en-US" dirty="0" smtClean="0"/>
              <a:t>9. General Support Services and Facilities</a:t>
            </a:r>
          </a:p>
          <a:p>
            <a:pPr>
              <a:lnSpc>
                <a:spcPct val="90000"/>
              </a:lnSpc>
            </a:pPr>
            <a:endParaRPr lang="en-US" dirty="0" smtClean="0"/>
          </a:p>
          <a:p>
            <a:pPr>
              <a:lnSpc>
                <a:spcPct val="90000"/>
              </a:lnSpc>
              <a:buFontTx/>
              <a:buNone/>
            </a:pPr>
            <a:endParaRPr lang="en-US" dirty="0" smtClean="0"/>
          </a:p>
          <a:p>
            <a:pPr>
              <a:lnSpc>
                <a:spcPct val="90000"/>
              </a:lnSpc>
              <a:buFontTx/>
              <a:buNone/>
            </a:pPr>
            <a:endParaRPr lang="en-GB" sz="3600" dirty="0" smtClean="0"/>
          </a:p>
        </p:txBody>
      </p:sp>
    </p:spTree>
    <p:extLst>
      <p:ext uri="{BB962C8B-B14F-4D97-AF65-F5344CB8AC3E}">
        <p14:creationId xmlns:p14="http://schemas.microsoft.com/office/powerpoint/2010/main" val="2548107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IMG_060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00" y="914400"/>
            <a:ext cx="6934200" cy="5334000"/>
          </a:xfrm>
          <a:prstGeom prst="rect">
            <a:avLst/>
          </a:prstGeom>
          <a:noFill/>
          <a:ln w="9525">
            <a:noFill/>
            <a:miter lim="800000"/>
            <a:headEnd/>
            <a:tailEnd/>
          </a:ln>
        </p:spPr>
      </p:pic>
      <p:sp>
        <p:nvSpPr>
          <p:cNvPr id="3" name="Text Box 5"/>
          <p:cNvSpPr txBox="1">
            <a:spLocks noChangeArrowheads="1"/>
          </p:cNvSpPr>
          <p:nvPr/>
        </p:nvSpPr>
        <p:spPr bwMode="auto">
          <a:xfrm>
            <a:off x="152400" y="1530727"/>
            <a:ext cx="1676400" cy="4031873"/>
          </a:xfrm>
          <a:prstGeom prst="rect">
            <a:avLst/>
          </a:prstGeom>
          <a:solidFill>
            <a:srgbClr val="4D4D4D"/>
          </a:solidFill>
          <a:ln w="9525">
            <a:solidFill>
              <a:srgbClr val="4D4D4D"/>
            </a:solidFill>
            <a:miter lim="800000"/>
            <a:headEnd/>
            <a:tailEnd/>
          </a:ln>
        </p:spPr>
        <p:txBody>
          <a:bodyPr wrap="square">
            <a:spAutoFit/>
          </a:bodyPr>
          <a:lstStyle/>
          <a:p>
            <a:pPr algn="ctr" rtl="1">
              <a:spcBef>
                <a:spcPts val="1200"/>
              </a:spcBef>
            </a:pPr>
            <a:r>
              <a:rPr lang="ar-OM" sz="2400" b="1" dirty="0" smtClean="0">
                <a:solidFill>
                  <a:schemeClr val="bg1"/>
                </a:solidFill>
              </a:rPr>
              <a:t>دليل تدقيق الجودة</a:t>
            </a:r>
            <a:r>
              <a:rPr lang="ar-OM" sz="2400" b="1" dirty="0">
                <a:solidFill>
                  <a:schemeClr val="bg1"/>
                </a:solidFill>
              </a:rPr>
              <a:t> </a:t>
            </a:r>
            <a:r>
              <a:rPr lang="ar-OM" sz="2400" b="1" dirty="0" smtClean="0">
                <a:solidFill>
                  <a:schemeClr val="bg1"/>
                </a:solidFill>
              </a:rPr>
              <a:t>تم تدشينه في مارس 2008م</a:t>
            </a:r>
            <a:endParaRPr lang="en-US" sz="2400" b="1" dirty="0" smtClean="0">
              <a:solidFill>
                <a:schemeClr val="bg1"/>
              </a:solidFill>
            </a:endParaRPr>
          </a:p>
          <a:p>
            <a:pPr algn="ctr">
              <a:spcBef>
                <a:spcPts val="0"/>
              </a:spcBef>
            </a:pPr>
            <a:endParaRPr lang="en-US" sz="2000" b="1" dirty="0" smtClean="0">
              <a:solidFill>
                <a:schemeClr val="bg1"/>
              </a:solidFill>
            </a:endParaRPr>
          </a:p>
          <a:p>
            <a:pPr algn="ctr">
              <a:spcBef>
                <a:spcPts val="0"/>
              </a:spcBef>
            </a:pPr>
            <a:r>
              <a:rPr lang="en-US" sz="2000" b="1" dirty="0" smtClean="0">
                <a:solidFill>
                  <a:schemeClr val="bg1"/>
                </a:solidFill>
              </a:rPr>
              <a:t>The </a:t>
            </a:r>
            <a:r>
              <a:rPr lang="en-US" sz="2000" b="1" i="1" dirty="0" smtClean="0">
                <a:solidFill>
                  <a:schemeClr val="bg1"/>
                </a:solidFill>
              </a:rPr>
              <a:t>Quality Audit Manual </a:t>
            </a:r>
            <a:r>
              <a:rPr lang="en-US" sz="2000" b="1" dirty="0" smtClean="0">
                <a:solidFill>
                  <a:schemeClr val="bg1"/>
                </a:solidFill>
              </a:rPr>
              <a:t>was launched in March 2008</a:t>
            </a:r>
          </a:p>
          <a:p>
            <a:pPr algn="ctr">
              <a:spcBef>
                <a:spcPts val="1200"/>
              </a:spcBef>
            </a:pPr>
            <a:endParaRPr lang="en-GB" sz="3000" dirty="0">
              <a:solidFill>
                <a:schemeClr val="bg1"/>
              </a:solidFill>
            </a:endParaRPr>
          </a:p>
        </p:txBody>
      </p:sp>
      <p:sp>
        <p:nvSpPr>
          <p:cNvPr id="4" name="Rectangle 3"/>
          <p:cNvSpPr/>
          <p:nvPr/>
        </p:nvSpPr>
        <p:spPr>
          <a:xfrm>
            <a:off x="1793966" y="0"/>
            <a:ext cx="6359434" cy="523220"/>
          </a:xfrm>
          <a:prstGeom prst="rect">
            <a:avLst/>
          </a:prstGeom>
        </p:spPr>
        <p:txBody>
          <a:bodyPr wrap="none">
            <a:spAutoFit/>
          </a:bodyPr>
          <a:lstStyle/>
          <a:p>
            <a:pPr algn="ctr">
              <a:spcBef>
                <a:spcPts val="1200"/>
              </a:spcBef>
            </a:pPr>
            <a:r>
              <a:rPr lang="ar-OM" sz="2800" b="1" dirty="0">
                <a:solidFill>
                  <a:srgbClr val="C00000"/>
                </a:solidFill>
              </a:rPr>
              <a:t>المرحلة </a:t>
            </a:r>
            <a:r>
              <a:rPr lang="ar-OM" sz="2800" b="1" dirty="0" smtClean="0">
                <a:solidFill>
                  <a:srgbClr val="C00000"/>
                </a:solidFill>
              </a:rPr>
              <a:t>الأولى من الاعتماد المؤسسي : تدقيق الجودة</a:t>
            </a:r>
            <a:endParaRPr lang="ar-OM" sz="2800" b="1" dirty="0">
              <a:solidFill>
                <a:srgbClr val="C00000"/>
              </a:solidFill>
            </a:endParaRPr>
          </a:p>
        </p:txBody>
      </p:sp>
      <p:sp>
        <p:nvSpPr>
          <p:cNvPr id="5" name="Rectangle 4"/>
          <p:cNvSpPr/>
          <p:nvPr/>
        </p:nvSpPr>
        <p:spPr>
          <a:xfrm>
            <a:off x="1941187" y="457200"/>
            <a:ext cx="6212213" cy="400110"/>
          </a:xfrm>
          <a:prstGeom prst="rect">
            <a:avLst/>
          </a:prstGeom>
        </p:spPr>
        <p:txBody>
          <a:bodyPr wrap="none">
            <a:spAutoFit/>
          </a:bodyPr>
          <a:lstStyle/>
          <a:p>
            <a:r>
              <a:rPr lang="en-US" sz="2000" b="1" dirty="0">
                <a:solidFill>
                  <a:srgbClr val="C00000"/>
                </a:solidFill>
              </a:rPr>
              <a:t>Institutional </a:t>
            </a:r>
            <a:r>
              <a:rPr lang="en-US" sz="2000" b="1" dirty="0" smtClean="0">
                <a:solidFill>
                  <a:srgbClr val="C00000"/>
                </a:solidFill>
              </a:rPr>
              <a:t>Accreditation </a:t>
            </a:r>
            <a:r>
              <a:rPr lang="en-US" sz="2000" b="1" dirty="0">
                <a:solidFill>
                  <a:srgbClr val="C00000"/>
                </a:solidFill>
              </a:rPr>
              <a:t>Stage </a:t>
            </a:r>
            <a:r>
              <a:rPr lang="en-US" sz="2000" b="1" dirty="0" smtClean="0">
                <a:solidFill>
                  <a:srgbClr val="C00000"/>
                </a:solidFill>
              </a:rPr>
              <a:t>1: Quality Audit</a:t>
            </a:r>
            <a:r>
              <a:rPr lang="en-US" sz="2000" b="1" dirty="0" smtClean="0">
                <a:solidFill>
                  <a:schemeClr val="bg1"/>
                </a:solidFill>
              </a:rPr>
              <a:t> </a:t>
            </a:r>
            <a:endParaRPr lang="ar-OM"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Arrow Connector 77"/>
          <p:cNvCxnSpPr/>
          <p:nvPr/>
        </p:nvCxnSpPr>
        <p:spPr>
          <a:xfrm>
            <a:off x="3808191" y="2515364"/>
            <a:ext cx="1628706" cy="1866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112991" y="3588128"/>
            <a:ext cx="1704906" cy="0"/>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pic>
        <p:nvPicPr>
          <p:cNvPr id="72"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 name="Title 1"/>
          <p:cNvSpPr>
            <a:spLocks noGrp="1"/>
          </p:cNvSpPr>
          <p:nvPr>
            <p:ph type="ctrTitle"/>
          </p:nvPr>
        </p:nvSpPr>
        <p:spPr>
          <a:xfrm>
            <a:off x="4391581" y="685800"/>
            <a:ext cx="4523819" cy="1051719"/>
          </a:xfrm>
        </p:spPr>
        <p:txBody>
          <a:bodyPr>
            <a:noAutofit/>
          </a:bodyPr>
          <a:lstStyle/>
          <a:p>
            <a:r>
              <a:rPr lang="ar-OM" sz="3200" b="1" dirty="0" smtClean="0"/>
              <a:t>الاعتماد المؤسسي</a:t>
            </a:r>
            <a:br>
              <a:rPr lang="ar-OM" sz="3200" b="1" dirty="0" smtClean="0"/>
            </a:br>
            <a:r>
              <a:rPr lang="ar-OM" sz="2400" b="1" dirty="0" smtClean="0"/>
              <a:t>المرحلة الأولى: تدقيق الجودة</a:t>
            </a:r>
            <a:r>
              <a:rPr lang="ar-OM" sz="3200" b="1" dirty="0" smtClean="0">
                <a:solidFill>
                  <a:schemeClr val="bg1"/>
                </a:solidFill>
              </a:rPr>
              <a:t/>
            </a:r>
            <a:br>
              <a:rPr lang="ar-OM" sz="3200" b="1" dirty="0" smtClean="0">
                <a:solidFill>
                  <a:schemeClr val="bg1"/>
                </a:solidFill>
              </a:rPr>
            </a:br>
            <a:endParaRPr lang="en-US" sz="3200" dirty="0"/>
          </a:p>
        </p:txBody>
      </p:sp>
      <p:grpSp>
        <p:nvGrpSpPr>
          <p:cNvPr id="5" name="Group 2"/>
          <p:cNvGrpSpPr>
            <a:grpSpLocks/>
          </p:cNvGrpSpPr>
          <p:nvPr/>
        </p:nvGrpSpPr>
        <p:grpSpPr bwMode="auto">
          <a:xfrm>
            <a:off x="304800" y="4038600"/>
            <a:ext cx="8991600" cy="2225675"/>
            <a:chOff x="192" y="2918"/>
            <a:chExt cx="5808" cy="1402"/>
          </a:xfrm>
        </p:grpSpPr>
        <p:sp>
          <p:nvSpPr>
            <p:cNvPr id="6" name="Rectangle 3"/>
            <p:cNvSpPr>
              <a:spLocks noChangeArrowheads="1"/>
            </p:cNvSpPr>
            <p:nvPr/>
          </p:nvSpPr>
          <p:spPr bwMode="auto">
            <a:xfrm>
              <a:off x="192" y="2918"/>
              <a:ext cx="5568" cy="1402"/>
            </a:xfrm>
            <a:prstGeom prst="rect">
              <a:avLst/>
            </a:prstGeom>
            <a:solidFill>
              <a:srgbClr val="990000"/>
            </a:solidFill>
            <a:ln w="9525">
              <a:noFill/>
              <a:miter lim="800000"/>
              <a:headEnd/>
              <a:tailEnd/>
            </a:ln>
          </p:spPr>
          <p:txBody>
            <a:bodyPr/>
            <a:lstStyle/>
            <a:p>
              <a:pPr algn="r" rtl="1" fontAlgn="auto">
                <a:spcBef>
                  <a:spcPts val="0"/>
                </a:spcBef>
                <a:spcAft>
                  <a:spcPts val="0"/>
                </a:spcAft>
              </a:pPr>
              <a:r>
                <a:rPr lang="ar-OM" sz="2000" b="1" dirty="0">
                  <a:solidFill>
                    <a:prstClr val="white"/>
                  </a:solidFill>
                  <a:latin typeface="Calibri"/>
                  <a:cs typeface="Arial"/>
                </a:rPr>
                <a:t>المرحلة الأولى: تدقيق الجودة </a:t>
              </a:r>
              <a:endParaRPr lang="en-GB" sz="2000" b="1" dirty="0">
                <a:solidFill>
                  <a:prstClr val="white"/>
                </a:solidFill>
                <a:latin typeface="Calibri"/>
                <a:cs typeface="+mn-cs"/>
              </a:endParaRPr>
            </a:p>
          </p:txBody>
        </p:sp>
        <p:sp>
          <p:nvSpPr>
            <p:cNvPr id="7" name="Rectangle 4"/>
            <p:cNvSpPr>
              <a:spLocks noChangeArrowheads="1"/>
            </p:cNvSpPr>
            <p:nvPr/>
          </p:nvSpPr>
          <p:spPr bwMode="auto">
            <a:xfrm>
              <a:off x="240" y="3005"/>
              <a:ext cx="5760" cy="154"/>
            </a:xfrm>
            <a:prstGeom prst="rect">
              <a:avLst/>
            </a:prstGeom>
            <a:noFill/>
            <a:ln w="9525">
              <a:noFill/>
              <a:miter lim="800000"/>
              <a:headEnd/>
              <a:tailEnd/>
            </a:ln>
          </p:spPr>
          <p:txBody>
            <a:bodyPr lIns="0" tIns="0" rIns="0" bIns="0">
              <a:spAutoFit/>
            </a:bodyPr>
            <a:lstStyle/>
            <a:p>
              <a:pPr fontAlgn="auto">
                <a:spcBef>
                  <a:spcPts val="0"/>
                </a:spcBef>
                <a:spcAft>
                  <a:spcPts val="0"/>
                </a:spcAft>
              </a:pPr>
              <a:r>
                <a:rPr lang="en-US" sz="1600" b="1" dirty="0">
                  <a:solidFill>
                    <a:prstClr val="black"/>
                  </a:solidFill>
                  <a:latin typeface="Calibri"/>
                  <a:cs typeface="+mn-cs"/>
                </a:rPr>
                <a:t>  </a:t>
              </a:r>
              <a:r>
                <a:rPr lang="en-US" sz="1600" b="1" dirty="0">
                  <a:solidFill>
                    <a:prstClr val="white"/>
                  </a:solidFill>
                  <a:latin typeface="Calibri"/>
                  <a:cs typeface="+mn-cs"/>
                </a:rPr>
                <a:t>STAGE 1: QUALITY AUDIT  </a:t>
              </a:r>
            </a:p>
          </p:txBody>
        </p:sp>
      </p:grpSp>
      <p:sp>
        <p:nvSpPr>
          <p:cNvPr id="8" name="Line 5"/>
          <p:cNvSpPr>
            <a:spLocks noChangeShapeType="1"/>
          </p:cNvSpPr>
          <p:nvPr/>
        </p:nvSpPr>
        <p:spPr bwMode="auto">
          <a:xfrm>
            <a:off x="3810000" y="5349875"/>
            <a:ext cx="1905000" cy="0"/>
          </a:xfrm>
          <a:prstGeom prst="line">
            <a:avLst/>
          </a:prstGeom>
          <a:noFill/>
          <a:ln w="57150">
            <a:solidFill>
              <a:schemeClr val="bg1"/>
            </a:solidFill>
            <a:round/>
            <a:headEnd/>
            <a:tailEnd type="triangle" w="lg" len="med"/>
          </a:ln>
        </p:spPr>
        <p:txBody>
          <a:bodyPr/>
          <a:lstStyle/>
          <a:p>
            <a:pPr fontAlgn="auto">
              <a:spcBef>
                <a:spcPts val="0"/>
              </a:spcBef>
              <a:spcAft>
                <a:spcPts val="0"/>
              </a:spcAft>
            </a:pPr>
            <a:endParaRPr lang="ar-OM">
              <a:solidFill>
                <a:prstClr val="white"/>
              </a:solidFill>
              <a:latin typeface="Calibri"/>
              <a:cs typeface="Arial"/>
            </a:endParaRPr>
          </a:p>
        </p:txBody>
      </p:sp>
      <p:sp>
        <p:nvSpPr>
          <p:cNvPr id="9" name="AutoShape 7"/>
          <p:cNvSpPr>
            <a:spLocks noChangeArrowheads="1"/>
          </p:cNvSpPr>
          <p:nvPr/>
        </p:nvSpPr>
        <p:spPr bwMode="auto">
          <a:xfrm>
            <a:off x="4370097" y="2768982"/>
            <a:ext cx="774700" cy="812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35" y="5399"/>
                  <a:pt x="7748" y="6078"/>
                  <a:pt x="6722" y="7259"/>
                </a:cubicBezTo>
                <a:lnTo>
                  <a:pt x="2645" y="3718"/>
                </a:lnTo>
                <a:cubicBezTo>
                  <a:pt x="4696" y="1356"/>
                  <a:pt x="76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noFill/>
            <a:miter lim="800000"/>
            <a:headEnd/>
            <a:tailEnd/>
          </a:ln>
        </p:spPr>
        <p:txBody>
          <a:bodyPr wrap="none" anchor="ctr"/>
          <a:lstStyle/>
          <a:p>
            <a:pPr fontAlgn="auto">
              <a:spcBef>
                <a:spcPts val="0"/>
              </a:spcBef>
              <a:spcAft>
                <a:spcPts val="0"/>
              </a:spcAft>
            </a:pPr>
            <a:endParaRPr lang="ar-OM">
              <a:solidFill>
                <a:prstClr val="white"/>
              </a:solidFill>
              <a:latin typeface="Calibri"/>
              <a:cs typeface="Arial"/>
            </a:endParaRPr>
          </a:p>
        </p:txBody>
      </p:sp>
      <p:grpSp>
        <p:nvGrpSpPr>
          <p:cNvPr id="10" name="Group 8"/>
          <p:cNvGrpSpPr>
            <a:grpSpLocks/>
          </p:cNvGrpSpPr>
          <p:nvPr/>
        </p:nvGrpSpPr>
        <p:grpSpPr bwMode="auto">
          <a:xfrm>
            <a:off x="2007897" y="2362581"/>
            <a:ext cx="2098456" cy="1371601"/>
            <a:chOff x="2880" y="2009"/>
            <a:chExt cx="1115" cy="797"/>
          </a:xfrm>
        </p:grpSpPr>
        <p:sp>
          <p:nvSpPr>
            <p:cNvPr id="11" name="Rectangle 9"/>
            <p:cNvSpPr>
              <a:spLocks noChangeArrowheads="1"/>
            </p:cNvSpPr>
            <p:nvPr/>
          </p:nvSpPr>
          <p:spPr bwMode="auto">
            <a:xfrm>
              <a:off x="2880" y="2009"/>
              <a:ext cx="1115" cy="797"/>
            </a:xfrm>
            <a:prstGeom prst="rect">
              <a:avLst/>
            </a:prstGeom>
            <a:solidFill>
              <a:srgbClr val="CCECFF"/>
            </a:solidFill>
            <a:ln w="9525">
              <a:noFill/>
              <a:miter lim="800000"/>
              <a:headEnd/>
              <a:tailEnd/>
            </a:ln>
          </p:spPr>
          <p:txBody>
            <a:bodyPr/>
            <a:lstStyle/>
            <a:p>
              <a:pPr algn="ctr" fontAlgn="auto">
                <a:spcBef>
                  <a:spcPts val="0"/>
                </a:spcBef>
                <a:spcAft>
                  <a:spcPts val="0"/>
                </a:spcAft>
              </a:pPr>
              <a:endParaRPr lang="ar-OM" sz="800" b="1" dirty="0" smtClean="0">
                <a:solidFill>
                  <a:prstClr val="black"/>
                </a:solidFill>
                <a:latin typeface="Calibri"/>
                <a:cs typeface="Arial"/>
              </a:endParaRPr>
            </a:p>
            <a:p>
              <a:pPr algn="ctr" fontAlgn="auto">
                <a:spcBef>
                  <a:spcPts val="0"/>
                </a:spcBef>
                <a:spcAft>
                  <a:spcPts val="0"/>
                </a:spcAft>
              </a:pPr>
              <a:r>
                <a:rPr lang="ar-OM" sz="1400" b="1" dirty="0" smtClean="0">
                  <a:solidFill>
                    <a:prstClr val="black"/>
                  </a:solidFill>
                  <a:latin typeface="Calibri"/>
                  <a:cs typeface="Arial"/>
                </a:rPr>
                <a:t>المرحلة </a:t>
              </a:r>
              <a:r>
                <a:rPr lang="ar-OM" sz="1400" b="1" dirty="0">
                  <a:solidFill>
                    <a:prstClr val="black"/>
                  </a:solidFill>
                  <a:latin typeface="Calibri"/>
                  <a:cs typeface="Arial"/>
                </a:rPr>
                <a:t>الثانية من الاعتماد المؤسسي: التقويم مقابل المعايير</a:t>
              </a:r>
            </a:p>
            <a:p>
              <a:pPr algn="ctr" fontAlgn="auto">
                <a:spcBef>
                  <a:spcPts val="0"/>
                </a:spcBef>
                <a:spcAft>
                  <a:spcPts val="0"/>
                </a:spcAft>
              </a:pPr>
              <a:endParaRPr lang="ar-OM" sz="800" b="1" dirty="0">
                <a:solidFill>
                  <a:prstClr val="white"/>
                </a:solidFill>
                <a:latin typeface="Calibri"/>
                <a:cs typeface="Arial"/>
              </a:endParaRPr>
            </a:p>
            <a:p>
              <a:pPr fontAlgn="auto">
                <a:spcBef>
                  <a:spcPts val="0"/>
                </a:spcBef>
                <a:spcAft>
                  <a:spcPts val="0"/>
                </a:spcAft>
              </a:pPr>
              <a:r>
                <a:rPr lang="en-US" sz="1400" b="1" dirty="0">
                  <a:solidFill>
                    <a:prstClr val="black"/>
                  </a:solidFill>
                  <a:latin typeface="Calibri"/>
                  <a:cs typeface="+mn-cs"/>
                </a:rPr>
                <a:t>HEI Accreditation Stage 2: Standards Assessment</a:t>
              </a:r>
              <a:endParaRPr lang="en-GB" sz="1400" b="1" dirty="0">
                <a:solidFill>
                  <a:prstClr val="black"/>
                </a:solidFill>
                <a:latin typeface="Calibri"/>
                <a:cs typeface="+mn-cs"/>
              </a:endParaRPr>
            </a:p>
          </p:txBody>
        </p:sp>
        <p:sp>
          <p:nvSpPr>
            <p:cNvPr id="12" name="Rectangle 10"/>
            <p:cNvSpPr>
              <a:spLocks noChangeArrowheads="1"/>
            </p:cNvSpPr>
            <p:nvPr/>
          </p:nvSpPr>
          <p:spPr bwMode="auto">
            <a:xfrm>
              <a:off x="2880" y="2009"/>
              <a:ext cx="1115" cy="797"/>
            </a:xfrm>
            <a:prstGeom prst="rect">
              <a:avLst/>
            </a:prstGeom>
            <a:noFill/>
            <a:ln w="3175">
              <a:solidFill>
                <a:srgbClr val="000080"/>
              </a:solidFill>
              <a:miter lim="800000"/>
              <a:headEnd/>
              <a:tailEnd/>
            </a:ln>
          </p:spPr>
          <p:txBody>
            <a:bodyPr/>
            <a:lstStyle/>
            <a:p>
              <a:pPr fontAlgn="auto">
                <a:spcBef>
                  <a:spcPts val="0"/>
                </a:spcBef>
                <a:spcAft>
                  <a:spcPts val="0"/>
                </a:spcAft>
              </a:pPr>
              <a:endParaRPr lang="en-GB">
                <a:solidFill>
                  <a:prstClr val="white"/>
                </a:solidFill>
                <a:latin typeface="Calibri"/>
                <a:cs typeface="+mn-cs"/>
              </a:endParaRPr>
            </a:p>
          </p:txBody>
        </p:sp>
        <p:sp>
          <p:nvSpPr>
            <p:cNvPr id="13" name="Rectangle 11"/>
            <p:cNvSpPr>
              <a:spLocks noChangeArrowheads="1"/>
            </p:cNvSpPr>
            <p:nvPr/>
          </p:nvSpPr>
          <p:spPr bwMode="auto">
            <a:xfrm>
              <a:off x="2935" y="2198"/>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14" name="Rectangle 12"/>
            <p:cNvSpPr>
              <a:spLocks noChangeArrowheads="1"/>
            </p:cNvSpPr>
            <p:nvPr/>
          </p:nvSpPr>
          <p:spPr bwMode="auto">
            <a:xfrm>
              <a:off x="2916" y="2336"/>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15" name="Rectangle 13"/>
            <p:cNvSpPr>
              <a:spLocks noChangeArrowheads="1"/>
            </p:cNvSpPr>
            <p:nvPr/>
          </p:nvSpPr>
          <p:spPr bwMode="auto">
            <a:xfrm>
              <a:off x="3261" y="2336"/>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16" name="Rectangle 14"/>
            <p:cNvSpPr>
              <a:spLocks noChangeArrowheads="1"/>
            </p:cNvSpPr>
            <p:nvPr/>
          </p:nvSpPr>
          <p:spPr bwMode="auto">
            <a:xfrm>
              <a:off x="3326" y="2336"/>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17" name="Rectangle 15"/>
            <p:cNvSpPr>
              <a:spLocks noChangeArrowheads="1"/>
            </p:cNvSpPr>
            <p:nvPr/>
          </p:nvSpPr>
          <p:spPr bwMode="auto">
            <a:xfrm>
              <a:off x="3396" y="2336"/>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18" name="Rectangle 16"/>
            <p:cNvSpPr>
              <a:spLocks noChangeArrowheads="1"/>
            </p:cNvSpPr>
            <p:nvPr/>
          </p:nvSpPr>
          <p:spPr bwMode="auto">
            <a:xfrm>
              <a:off x="3099" y="2474"/>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grpSp>
      <p:grpSp>
        <p:nvGrpSpPr>
          <p:cNvPr id="19" name="Group 17"/>
          <p:cNvGrpSpPr>
            <a:grpSpLocks/>
          </p:cNvGrpSpPr>
          <p:nvPr/>
        </p:nvGrpSpPr>
        <p:grpSpPr bwMode="auto">
          <a:xfrm>
            <a:off x="2135188" y="304800"/>
            <a:ext cx="1751012" cy="1282700"/>
            <a:chOff x="2065" y="557"/>
            <a:chExt cx="1151" cy="815"/>
          </a:xfrm>
        </p:grpSpPr>
        <p:sp>
          <p:nvSpPr>
            <p:cNvPr id="20" name="Rectangle 18"/>
            <p:cNvSpPr>
              <a:spLocks noChangeArrowheads="1"/>
            </p:cNvSpPr>
            <p:nvPr/>
          </p:nvSpPr>
          <p:spPr bwMode="auto">
            <a:xfrm>
              <a:off x="2065" y="557"/>
              <a:ext cx="1151" cy="815"/>
            </a:xfrm>
            <a:prstGeom prst="rect">
              <a:avLst/>
            </a:prstGeom>
            <a:solidFill>
              <a:srgbClr val="CCECFF"/>
            </a:solidFill>
            <a:ln w="9525">
              <a:noFill/>
              <a:miter lim="800000"/>
              <a:headEnd/>
              <a:tailEnd/>
            </a:ln>
          </p:spPr>
          <p:txBody>
            <a:bodyPr/>
            <a:lstStyle/>
            <a:p>
              <a:pPr algn="ctr" fontAlgn="auto">
                <a:spcBef>
                  <a:spcPts val="0"/>
                </a:spcBef>
                <a:spcAft>
                  <a:spcPts val="0"/>
                </a:spcAft>
              </a:pPr>
              <a:endParaRPr lang="ar-OM" sz="400" b="1" dirty="0" smtClean="0">
                <a:solidFill>
                  <a:prstClr val="black"/>
                </a:solidFill>
                <a:latin typeface="Calibri"/>
                <a:cs typeface="Arial"/>
              </a:endParaRPr>
            </a:p>
            <a:p>
              <a:pPr algn="ctr" fontAlgn="auto">
                <a:spcBef>
                  <a:spcPts val="0"/>
                </a:spcBef>
                <a:spcAft>
                  <a:spcPts val="0"/>
                </a:spcAft>
              </a:pPr>
              <a:r>
                <a:rPr lang="ar-OM" sz="1400" b="1" dirty="0" smtClean="0">
                  <a:solidFill>
                    <a:prstClr val="black"/>
                  </a:solidFill>
                  <a:latin typeface="Calibri"/>
                  <a:cs typeface="Arial"/>
                </a:rPr>
                <a:t>المرحلة </a:t>
              </a:r>
              <a:r>
                <a:rPr lang="ar-OM" sz="1400" b="1" dirty="0">
                  <a:solidFill>
                    <a:prstClr val="black"/>
                  </a:solidFill>
                  <a:latin typeface="Calibri"/>
                  <a:cs typeface="Arial"/>
                </a:rPr>
                <a:t>الأولى من الاعتماد المؤسسي: تدقيق الجودة </a:t>
              </a:r>
            </a:p>
            <a:p>
              <a:pPr algn="ctr" fontAlgn="auto">
                <a:spcBef>
                  <a:spcPts val="0"/>
                </a:spcBef>
                <a:spcAft>
                  <a:spcPts val="0"/>
                </a:spcAft>
              </a:pPr>
              <a:endParaRPr lang="ar-OM" sz="800" b="1" dirty="0">
                <a:solidFill>
                  <a:prstClr val="black"/>
                </a:solidFill>
                <a:latin typeface="Calibri"/>
                <a:cs typeface="Arial"/>
              </a:endParaRPr>
            </a:p>
            <a:p>
              <a:pPr algn="ctr" fontAlgn="auto">
                <a:spcBef>
                  <a:spcPts val="0"/>
                </a:spcBef>
                <a:spcAft>
                  <a:spcPts val="0"/>
                </a:spcAft>
              </a:pPr>
              <a:r>
                <a:rPr lang="en-US" sz="1400" b="1" dirty="0">
                  <a:solidFill>
                    <a:prstClr val="black"/>
                  </a:solidFill>
                  <a:latin typeface="Calibri"/>
                  <a:cs typeface="+mn-cs"/>
                </a:rPr>
                <a:t>HEI Accreditation Stage 1: Quality Audit </a:t>
              </a:r>
              <a:endParaRPr lang="en-GB" sz="1400" b="1" dirty="0">
                <a:solidFill>
                  <a:prstClr val="black"/>
                </a:solidFill>
                <a:latin typeface="Calibri"/>
                <a:cs typeface="+mn-cs"/>
              </a:endParaRPr>
            </a:p>
          </p:txBody>
        </p:sp>
        <p:sp>
          <p:nvSpPr>
            <p:cNvPr id="21" name="Rectangle 19"/>
            <p:cNvSpPr>
              <a:spLocks noChangeArrowheads="1"/>
            </p:cNvSpPr>
            <p:nvPr/>
          </p:nvSpPr>
          <p:spPr bwMode="auto">
            <a:xfrm>
              <a:off x="2083" y="575"/>
              <a:ext cx="1115" cy="797"/>
            </a:xfrm>
            <a:prstGeom prst="rect">
              <a:avLst/>
            </a:prstGeom>
            <a:noFill/>
            <a:ln w="3175">
              <a:solidFill>
                <a:srgbClr val="000080"/>
              </a:solidFill>
              <a:miter lim="800000"/>
              <a:headEnd/>
              <a:tailEnd/>
            </a:ln>
          </p:spPr>
          <p:txBody>
            <a:bodyPr/>
            <a:lstStyle/>
            <a:p>
              <a:pPr fontAlgn="auto">
                <a:spcBef>
                  <a:spcPts val="0"/>
                </a:spcBef>
                <a:spcAft>
                  <a:spcPts val="0"/>
                </a:spcAft>
              </a:pPr>
              <a:endParaRPr lang="en-GB">
                <a:solidFill>
                  <a:prstClr val="white"/>
                </a:solidFill>
                <a:latin typeface="Calibri"/>
                <a:cs typeface="+mn-cs"/>
              </a:endParaRPr>
            </a:p>
          </p:txBody>
        </p:sp>
        <p:sp>
          <p:nvSpPr>
            <p:cNvPr id="22" name="Rectangle 20"/>
            <p:cNvSpPr>
              <a:spLocks noChangeArrowheads="1"/>
            </p:cNvSpPr>
            <p:nvPr/>
          </p:nvSpPr>
          <p:spPr bwMode="auto">
            <a:xfrm>
              <a:off x="2139" y="764"/>
              <a:ext cx="25"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sz="1400" b="1">
                  <a:solidFill>
                    <a:prstClr val="white"/>
                  </a:solidFill>
                  <a:latin typeface="Calibri"/>
                  <a:cs typeface="+mn-cs"/>
                </a:rPr>
                <a:t> </a:t>
              </a:r>
              <a:endParaRPr lang="en-US" sz="1400">
                <a:solidFill>
                  <a:prstClr val="white"/>
                </a:solidFill>
                <a:latin typeface="Calibri"/>
                <a:cs typeface="+mn-cs"/>
              </a:endParaRPr>
            </a:p>
          </p:txBody>
        </p:sp>
        <p:sp>
          <p:nvSpPr>
            <p:cNvPr id="23" name="Rectangle 21"/>
            <p:cNvSpPr>
              <a:spLocks noChangeArrowheads="1"/>
            </p:cNvSpPr>
            <p:nvPr/>
          </p:nvSpPr>
          <p:spPr bwMode="auto">
            <a:xfrm>
              <a:off x="2206" y="902"/>
              <a:ext cx="25"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sz="1400" b="1">
                  <a:solidFill>
                    <a:prstClr val="white"/>
                  </a:solidFill>
                  <a:latin typeface="Calibri"/>
                  <a:cs typeface="+mn-cs"/>
                </a:rPr>
                <a:t> </a:t>
              </a:r>
              <a:endParaRPr lang="en-US" sz="1400">
                <a:solidFill>
                  <a:prstClr val="white"/>
                </a:solidFill>
                <a:latin typeface="Calibri"/>
                <a:cs typeface="+mn-cs"/>
              </a:endParaRPr>
            </a:p>
          </p:txBody>
        </p:sp>
        <p:sp>
          <p:nvSpPr>
            <p:cNvPr id="24" name="Rectangle 22"/>
            <p:cNvSpPr>
              <a:spLocks noChangeArrowheads="1"/>
            </p:cNvSpPr>
            <p:nvPr/>
          </p:nvSpPr>
          <p:spPr bwMode="auto">
            <a:xfrm>
              <a:off x="2551" y="902"/>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25" name="Rectangle 23"/>
            <p:cNvSpPr>
              <a:spLocks noChangeArrowheads="1"/>
            </p:cNvSpPr>
            <p:nvPr/>
          </p:nvSpPr>
          <p:spPr bwMode="auto">
            <a:xfrm>
              <a:off x="2615" y="902"/>
              <a:ext cx="25"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sz="1400" b="1">
                  <a:solidFill>
                    <a:prstClr val="white"/>
                  </a:solidFill>
                  <a:latin typeface="Calibri"/>
                  <a:cs typeface="+mn-cs"/>
                </a:rPr>
                <a:t> </a:t>
              </a:r>
              <a:endParaRPr lang="en-US" sz="1400">
                <a:solidFill>
                  <a:prstClr val="white"/>
                </a:solidFill>
                <a:latin typeface="Calibri"/>
                <a:cs typeface="+mn-cs"/>
              </a:endParaRPr>
            </a:p>
          </p:txBody>
        </p:sp>
        <p:sp>
          <p:nvSpPr>
            <p:cNvPr id="26" name="Rectangle 24"/>
            <p:cNvSpPr>
              <a:spLocks noChangeArrowheads="1"/>
            </p:cNvSpPr>
            <p:nvPr/>
          </p:nvSpPr>
          <p:spPr bwMode="auto">
            <a:xfrm>
              <a:off x="2686" y="902"/>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grpSp>
      <p:grpSp>
        <p:nvGrpSpPr>
          <p:cNvPr id="27" name="Group 26"/>
          <p:cNvGrpSpPr>
            <a:grpSpLocks/>
          </p:cNvGrpSpPr>
          <p:nvPr/>
        </p:nvGrpSpPr>
        <p:grpSpPr bwMode="auto">
          <a:xfrm>
            <a:off x="5436897" y="2457449"/>
            <a:ext cx="2030703" cy="1352551"/>
            <a:chOff x="1286" y="2009"/>
            <a:chExt cx="1116" cy="797"/>
          </a:xfrm>
        </p:grpSpPr>
        <p:sp>
          <p:nvSpPr>
            <p:cNvPr id="28" name="Freeform 27"/>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close/>
                </a:path>
              </a:pathLst>
            </a:custGeom>
            <a:solidFill>
              <a:srgbClr val="FFDA46"/>
            </a:solidFill>
            <a:ln w="9525">
              <a:noFill/>
              <a:round/>
              <a:headEnd/>
              <a:tailEnd/>
            </a:ln>
          </p:spPr>
          <p:txBody>
            <a:bodyPr/>
            <a:lstStyle/>
            <a:p>
              <a:pPr algn="ctr" fontAlgn="auto">
                <a:spcBef>
                  <a:spcPts val="0"/>
                </a:spcBef>
                <a:spcAft>
                  <a:spcPts val="0"/>
                </a:spcAft>
              </a:pPr>
              <a:r>
                <a:rPr lang="ar-OM" b="1" dirty="0">
                  <a:solidFill>
                    <a:prstClr val="black"/>
                  </a:solidFill>
                  <a:latin typeface="Calibri"/>
                  <a:cs typeface="Arial"/>
                </a:rPr>
                <a:t>شهادة اعتماد المؤسسة</a:t>
              </a:r>
              <a:r>
                <a:rPr lang="ar-OM" b="1" dirty="0">
                  <a:solidFill>
                    <a:prstClr val="white"/>
                  </a:solidFill>
                  <a:latin typeface="Calibri"/>
                  <a:cs typeface="Arial"/>
                </a:rPr>
                <a:t> </a:t>
              </a:r>
            </a:p>
            <a:p>
              <a:pPr algn="ctr" fontAlgn="auto">
                <a:spcBef>
                  <a:spcPts val="0"/>
                </a:spcBef>
                <a:spcAft>
                  <a:spcPts val="0"/>
                </a:spcAft>
              </a:pPr>
              <a:endParaRPr lang="ar-OM" sz="1400" b="1" dirty="0" smtClean="0">
                <a:solidFill>
                  <a:prstClr val="black"/>
                </a:solidFill>
                <a:latin typeface="Calibri"/>
                <a:cs typeface="Arial"/>
              </a:endParaRPr>
            </a:p>
            <a:p>
              <a:pPr algn="ctr" fontAlgn="auto">
                <a:spcBef>
                  <a:spcPts val="0"/>
                </a:spcBef>
                <a:spcAft>
                  <a:spcPts val="0"/>
                </a:spcAft>
              </a:pPr>
              <a:r>
                <a:rPr lang="en-US" sz="1400" b="1" dirty="0" smtClean="0">
                  <a:solidFill>
                    <a:prstClr val="black"/>
                  </a:solidFill>
                  <a:latin typeface="Calibri"/>
                  <a:cs typeface="+mn-cs"/>
                </a:rPr>
                <a:t>HEI </a:t>
              </a:r>
              <a:r>
                <a:rPr lang="en-US" sz="1400" b="1" dirty="0">
                  <a:solidFill>
                    <a:prstClr val="black"/>
                  </a:solidFill>
                  <a:latin typeface="Calibri"/>
                  <a:cs typeface="+mn-cs"/>
                </a:rPr>
                <a:t>Accreditation Certificate </a:t>
              </a:r>
            </a:p>
          </p:txBody>
        </p:sp>
        <p:sp>
          <p:nvSpPr>
            <p:cNvPr id="29" name="Freeform 28"/>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path>
              </a:pathLst>
            </a:custGeom>
            <a:noFill/>
            <a:ln w="3175">
              <a:solidFill>
                <a:srgbClr val="993300"/>
              </a:solid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30" name="Rectangle 29"/>
            <p:cNvSpPr>
              <a:spLocks noChangeArrowheads="1"/>
            </p:cNvSpPr>
            <p:nvPr/>
          </p:nvSpPr>
          <p:spPr bwMode="auto">
            <a:xfrm>
              <a:off x="1342" y="2174"/>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31" name="Rectangle 30"/>
            <p:cNvSpPr>
              <a:spLocks noChangeArrowheads="1"/>
            </p:cNvSpPr>
            <p:nvPr/>
          </p:nvSpPr>
          <p:spPr bwMode="auto">
            <a:xfrm>
              <a:off x="1563" y="2312"/>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grpSp>
      <p:grpSp>
        <p:nvGrpSpPr>
          <p:cNvPr id="44" name="Group 43"/>
          <p:cNvGrpSpPr>
            <a:grpSpLocks/>
          </p:cNvGrpSpPr>
          <p:nvPr/>
        </p:nvGrpSpPr>
        <p:grpSpPr bwMode="auto">
          <a:xfrm>
            <a:off x="444500" y="4552502"/>
            <a:ext cx="3365500" cy="1633535"/>
            <a:chOff x="648" y="3219"/>
            <a:chExt cx="1970" cy="902"/>
          </a:xfrm>
        </p:grpSpPr>
        <p:sp>
          <p:nvSpPr>
            <p:cNvPr id="45" name="Rectangle 44"/>
            <p:cNvSpPr>
              <a:spLocks noChangeArrowheads="1"/>
            </p:cNvSpPr>
            <p:nvPr/>
          </p:nvSpPr>
          <p:spPr bwMode="auto">
            <a:xfrm>
              <a:off x="665" y="3219"/>
              <a:ext cx="1953" cy="902"/>
            </a:xfrm>
            <a:prstGeom prst="rect">
              <a:avLst/>
            </a:prstGeom>
            <a:solidFill>
              <a:srgbClr val="FFFFFF"/>
            </a:solidFill>
            <a:ln w="9525">
              <a:noFill/>
              <a:miter lim="800000"/>
              <a:headEnd/>
              <a:tailEnd/>
            </a:ln>
          </p:spPr>
          <p:txBody>
            <a:bodyPr/>
            <a:lstStyle/>
            <a:p>
              <a:pPr fontAlgn="auto">
                <a:spcBef>
                  <a:spcPts val="0"/>
                </a:spcBef>
                <a:spcAft>
                  <a:spcPts val="0"/>
                </a:spcAft>
              </a:pPr>
              <a:r>
                <a:rPr lang="ar-OM" sz="1600" b="1" dirty="0" smtClean="0">
                  <a:solidFill>
                    <a:prstClr val="black"/>
                  </a:solidFill>
                  <a:latin typeface="Calibri"/>
                  <a:cs typeface="Arial"/>
                </a:rPr>
                <a:t>الدراسة الذاتية                 </a:t>
              </a:r>
              <a:r>
                <a:rPr lang="en-US" sz="1600" b="1" dirty="0" smtClean="0">
                  <a:solidFill>
                    <a:prstClr val="black"/>
                  </a:solidFill>
                  <a:latin typeface="Calibri"/>
                  <a:cs typeface="+mn-cs"/>
                </a:rPr>
                <a:t>    </a:t>
              </a:r>
              <a:endParaRPr lang="en-GB" sz="1600" b="1" dirty="0">
                <a:solidFill>
                  <a:prstClr val="black"/>
                </a:solidFill>
                <a:latin typeface="Calibri"/>
                <a:cs typeface="+mn-cs"/>
              </a:endParaRPr>
            </a:p>
          </p:txBody>
        </p:sp>
        <p:sp>
          <p:nvSpPr>
            <p:cNvPr id="46" name="Rectangle 45"/>
            <p:cNvSpPr>
              <a:spLocks noChangeArrowheads="1"/>
            </p:cNvSpPr>
            <p:nvPr/>
          </p:nvSpPr>
          <p:spPr bwMode="auto">
            <a:xfrm>
              <a:off x="665" y="3219"/>
              <a:ext cx="1953" cy="902"/>
            </a:xfrm>
            <a:prstGeom prst="rect">
              <a:avLst/>
            </a:prstGeom>
            <a:noFill/>
            <a:ln w="3175" cap="rnd">
              <a:solidFill>
                <a:srgbClr val="000000"/>
              </a:solidFill>
              <a:round/>
              <a:headEnd/>
              <a:tailEnd/>
            </a:ln>
          </p:spPr>
          <p:txBody>
            <a:bodyPr/>
            <a:lstStyle/>
            <a:p>
              <a:pPr fontAlgn="auto">
                <a:spcBef>
                  <a:spcPts val="0"/>
                </a:spcBef>
                <a:spcAft>
                  <a:spcPts val="0"/>
                </a:spcAft>
              </a:pPr>
              <a:endParaRPr lang="en-GB">
                <a:solidFill>
                  <a:prstClr val="white"/>
                </a:solidFill>
                <a:latin typeface="Calibri"/>
                <a:cs typeface="+mn-cs"/>
              </a:endParaRPr>
            </a:p>
          </p:txBody>
        </p:sp>
        <p:sp>
          <p:nvSpPr>
            <p:cNvPr id="47" name="Rectangle 46"/>
            <p:cNvSpPr>
              <a:spLocks noChangeArrowheads="1"/>
            </p:cNvSpPr>
            <p:nvPr/>
          </p:nvSpPr>
          <p:spPr bwMode="auto">
            <a:xfrm>
              <a:off x="648" y="3226"/>
              <a:ext cx="1946" cy="238"/>
            </a:xfrm>
            <a:prstGeom prst="rect">
              <a:avLst/>
            </a:prstGeom>
            <a:noFill/>
            <a:ln w="9525">
              <a:noFill/>
              <a:miter lim="800000"/>
              <a:headEnd/>
              <a:tailEnd/>
            </a:ln>
          </p:spPr>
          <p:txBody>
            <a:bodyPr lIns="0" tIns="0" rIns="0" bIns="0">
              <a:spAutoFit/>
            </a:bodyPr>
            <a:lstStyle/>
            <a:p>
              <a:pPr algn="ctr" fontAlgn="auto">
                <a:spcBef>
                  <a:spcPts val="0"/>
                </a:spcBef>
                <a:spcAft>
                  <a:spcPts val="0"/>
                </a:spcAft>
              </a:pPr>
              <a:endParaRPr lang="en-US" sz="1400" b="1" dirty="0" smtClean="0">
                <a:solidFill>
                  <a:prstClr val="white"/>
                </a:solidFill>
                <a:latin typeface="Calibri"/>
                <a:cs typeface="+mn-cs"/>
              </a:endParaRPr>
            </a:p>
            <a:p>
              <a:pPr algn="ctr" fontAlgn="auto">
                <a:spcBef>
                  <a:spcPts val="0"/>
                </a:spcBef>
                <a:spcAft>
                  <a:spcPts val="0"/>
                </a:spcAft>
              </a:pPr>
              <a:r>
                <a:rPr lang="en-US" sz="1400" b="1" dirty="0" smtClean="0">
                  <a:solidFill>
                    <a:prstClr val="black"/>
                  </a:solidFill>
                  <a:latin typeface="Calibri"/>
                  <a:cs typeface="+mn-cs"/>
                </a:rPr>
                <a:t>Self Study  </a:t>
              </a:r>
              <a:endParaRPr lang="en-US" sz="1400" dirty="0">
                <a:solidFill>
                  <a:prstClr val="black"/>
                </a:solidFill>
                <a:latin typeface="Calibri"/>
                <a:cs typeface="+mn-cs"/>
              </a:endParaRPr>
            </a:p>
          </p:txBody>
        </p:sp>
        <p:sp>
          <p:nvSpPr>
            <p:cNvPr id="48" name="Freeform 48"/>
            <p:cNvSpPr>
              <a:spLocks/>
            </p:cNvSpPr>
            <p:nvPr/>
          </p:nvSpPr>
          <p:spPr bwMode="auto">
            <a:xfrm>
              <a:off x="1717" y="3519"/>
              <a:ext cx="751" cy="470"/>
            </a:xfrm>
            <a:custGeom>
              <a:avLst/>
              <a:gdLst>
                <a:gd name="T0" fmla="*/ 0 w 1512"/>
                <a:gd name="T1" fmla="*/ 0 h 945"/>
                <a:gd name="T2" fmla="*/ 0 w 1512"/>
                <a:gd name="T3" fmla="*/ 0 h 945"/>
                <a:gd name="T4" fmla="*/ 0 w 1512"/>
                <a:gd name="T5" fmla="*/ 0 h 945"/>
                <a:gd name="T6" fmla="*/ 0 w 1512"/>
                <a:gd name="T7" fmla="*/ 0 h 945"/>
                <a:gd name="T8" fmla="*/ 0 w 1512"/>
                <a:gd name="T9" fmla="*/ 0 h 945"/>
                <a:gd name="T10" fmla="*/ 0 w 1512"/>
                <a:gd name="T11" fmla="*/ 0 h 945"/>
                <a:gd name="T12" fmla="*/ 0 60000 65536"/>
                <a:gd name="T13" fmla="*/ 0 60000 65536"/>
                <a:gd name="T14" fmla="*/ 0 60000 65536"/>
                <a:gd name="T15" fmla="*/ 0 60000 65536"/>
                <a:gd name="T16" fmla="*/ 0 60000 65536"/>
                <a:gd name="T17" fmla="*/ 0 60000 65536"/>
                <a:gd name="T18" fmla="*/ 0 w 1512"/>
                <a:gd name="T19" fmla="*/ 0 h 945"/>
                <a:gd name="T20" fmla="*/ 1512 w 1512"/>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512" h="945">
                  <a:moveTo>
                    <a:pt x="0" y="794"/>
                  </a:moveTo>
                  <a:lnTo>
                    <a:pt x="0" y="0"/>
                  </a:lnTo>
                  <a:lnTo>
                    <a:pt x="1512" y="0"/>
                  </a:lnTo>
                  <a:lnTo>
                    <a:pt x="1512" y="794"/>
                  </a:lnTo>
                  <a:cubicBezTo>
                    <a:pt x="1282" y="643"/>
                    <a:pt x="985" y="643"/>
                    <a:pt x="756" y="794"/>
                  </a:cubicBezTo>
                  <a:cubicBezTo>
                    <a:pt x="527" y="945"/>
                    <a:pt x="229" y="945"/>
                    <a:pt x="0" y="794"/>
                  </a:cubicBezTo>
                  <a:close/>
                </a:path>
              </a:pathLst>
            </a:custGeom>
            <a:noFill/>
            <a:ln w="3175" cap="rnd">
              <a:solidFill>
                <a:srgbClr val="000000"/>
              </a:solid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49" name="Rectangle 50"/>
            <p:cNvSpPr>
              <a:spLocks noChangeArrowheads="1"/>
            </p:cNvSpPr>
            <p:nvPr/>
          </p:nvSpPr>
          <p:spPr bwMode="auto">
            <a:xfrm>
              <a:off x="1900" y="3693"/>
              <a:ext cx="0" cy="119"/>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52" name="Line 55"/>
            <p:cNvSpPr>
              <a:spLocks noChangeShapeType="1"/>
            </p:cNvSpPr>
            <p:nvPr/>
          </p:nvSpPr>
          <p:spPr bwMode="auto">
            <a:xfrm>
              <a:off x="1567" y="3745"/>
              <a:ext cx="99" cy="1"/>
            </a:xfrm>
            <a:prstGeom prst="line">
              <a:avLst/>
            </a:prstGeom>
            <a:noFill/>
            <a:ln w="3175" cap="rnd">
              <a:solidFill>
                <a:srgbClr val="000000"/>
              </a:solid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53" name="Freeform 56"/>
            <p:cNvSpPr>
              <a:spLocks/>
            </p:cNvSpPr>
            <p:nvPr/>
          </p:nvSpPr>
          <p:spPr bwMode="auto">
            <a:xfrm>
              <a:off x="1658" y="3716"/>
              <a:ext cx="59" cy="58"/>
            </a:xfrm>
            <a:custGeom>
              <a:avLst/>
              <a:gdLst>
                <a:gd name="T0" fmla="*/ 0 w 59"/>
                <a:gd name="T1" fmla="*/ 0 h 58"/>
                <a:gd name="T2" fmla="*/ 59 w 59"/>
                <a:gd name="T3" fmla="*/ 29 h 58"/>
                <a:gd name="T4" fmla="*/ 0 w 59"/>
                <a:gd name="T5" fmla="*/ 58 h 58"/>
                <a:gd name="T6" fmla="*/ 0 w 59"/>
                <a:gd name="T7" fmla="*/ 0 h 58"/>
                <a:gd name="T8" fmla="*/ 0 60000 65536"/>
                <a:gd name="T9" fmla="*/ 0 60000 65536"/>
                <a:gd name="T10" fmla="*/ 0 60000 65536"/>
                <a:gd name="T11" fmla="*/ 0 60000 65536"/>
                <a:gd name="T12" fmla="*/ 0 w 59"/>
                <a:gd name="T13" fmla="*/ 0 h 58"/>
                <a:gd name="T14" fmla="*/ 59 w 59"/>
                <a:gd name="T15" fmla="*/ 58 h 58"/>
              </a:gdLst>
              <a:ahLst/>
              <a:cxnLst>
                <a:cxn ang="T8">
                  <a:pos x="T0" y="T1"/>
                </a:cxn>
                <a:cxn ang="T9">
                  <a:pos x="T2" y="T3"/>
                </a:cxn>
                <a:cxn ang="T10">
                  <a:pos x="T4" y="T5"/>
                </a:cxn>
                <a:cxn ang="T11">
                  <a:pos x="T6" y="T7"/>
                </a:cxn>
              </a:cxnLst>
              <a:rect l="T12" t="T13" r="T14" b="T15"/>
              <a:pathLst>
                <a:path w="59" h="58">
                  <a:moveTo>
                    <a:pt x="0" y="0"/>
                  </a:moveTo>
                  <a:lnTo>
                    <a:pt x="59" y="29"/>
                  </a:lnTo>
                  <a:lnTo>
                    <a:pt x="0" y="58"/>
                  </a:lnTo>
                  <a:lnTo>
                    <a:pt x="0" y="0"/>
                  </a:lnTo>
                  <a:close/>
                </a:path>
              </a:pathLst>
            </a:custGeom>
            <a:solidFill>
              <a:srgbClr val="000000"/>
            </a:solidFill>
            <a:ln w="9525">
              <a:no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54" name="Freeform 47"/>
            <p:cNvSpPr>
              <a:spLocks/>
            </p:cNvSpPr>
            <p:nvPr/>
          </p:nvSpPr>
          <p:spPr bwMode="auto">
            <a:xfrm>
              <a:off x="1717" y="3519"/>
              <a:ext cx="751" cy="470"/>
            </a:xfrm>
            <a:custGeom>
              <a:avLst/>
              <a:gdLst>
                <a:gd name="T0" fmla="*/ 0 w 1512"/>
                <a:gd name="T1" fmla="*/ 0 h 945"/>
                <a:gd name="T2" fmla="*/ 0 w 1512"/>
                <a:gd name="T3" fmla="*/ 0 h 945"/>
                <a:gd name="T4" fmla="*/ 0 w 1512"/>
                <a:gd name="T5" fmla="*/ 0 h 945"/>
                <a:gd name="T6" fmla="*/ 0 w 1512"/>
                <a:gd name="T7" fmla="*/ 0 h 945"/>
                <a:gd name="T8" fmla="*/ 0 w 1512"/>
                <a:gd name="T9" fmla="*/ 0 h 945"/>
                <a:gd name="T10" fmla="*/ 0 w 1512"/>
                <a:gd name="T11" fmla="*/ 0 h 945"/>
                <a:gd name="T12" fmla="*/ 0 60000 65536"/>
                <a:gd name="T13" fmla="*/ 0 60000 65536"/>
                <a:gd name="T14" fmla="*/ 0 60000 65536"/>
                <a:gd name="T15" fmla="*/ 0 60000 65536"/>
                <a:gd name="T16" fmla="*/ 0 60000 65536"/>
                <a:gd name="T17" fmla="*/ 0 60000 65536"/>
                <a:gd name="T18" fmla="*/ 0 w 1512"/>
                <a:gd name="T19" fmla="*/ 0 h 945"/>
                <a:gd name="T20" fmla="*/ 1512 w 1512"/>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512" h="945">
                  <a:moveTo>
                    <a:pt x="0" y="794"/>
                  </a:moveTo>
                  <a:lnTo>
                    <a:pt x="0" y="0"/>
                  </a:lnTo>
                  <a:lnTo>
                    <a:pt x="1512" y="0"/>
                  </a:lnTo>
                  <a:lnTo>
                    <a:pt x="1512" y="794"/>
                  </a:lnTo>
                  <a:cubicBezTo>
                    <a:pt x="1282" y="643"/>
                    <a:pt x="985" y="643"/>
                    <a:pt x="756" y="794"/>
                  </a:cubicBezTo>
                  <a:cubicBezTo>
                    <a:pt x="527" y="945"/>
                    <a:pt x="229" y="945"/>
                    <a:pt x="0" y="794"/>
                  </a:cubicBezTo>
                  <a:close/>
                </a:path>
              </a:pathLst>
            </a:custGeom>
            <a:solidFill>
              <a:srgbClr val="FFFF99"/>
            </a:solidFill>
            <a:ln w="0">
              <a:solidFill>
                <a:srgbClr val="000000"/>
              </a:solidFill>
              <a:round/>
              <a:headEnd/>
              <a:tailEnd/>
            </a:ln>
          </p:spPr>
          <p:txBody>
            <a:bodyPr tIns="0"/>
            <a:lstStyle/>
            <a:p>
              <a:pPr fontAlgn="auto">
                <a:spcBef>
                  <a:spcPts val="0"/>
                </a:spcBef>
                <a:spcAft>
                  <a:spcPts val="0"/>
                </a:spcAft>
              </a:pPr>
              <a:r>
                <a:rPr lang="ar-OM" sz="1200" b="1" dirty="0">
                  <a:solidFill>
                    <a:prstClr val="black"/>
                  </a:solidFill>
                  <a:latin typeface="Calibri"/>
                  <a:cs typeface="Arial"/>
                </a:rPr>
                <a:t>وثيقة الدراسة الذاتية</a:t>
              </a:r>
            </a:p>
            <a:p>
              <a:pPr algn="ctr" fontAlgn="auto">
                <a:spcBef>
                  <a:spcPts val="0"/>
                </a:spcBef>
                <a:spcAft>
                  <a:spcPts val="0"/>
                </a:spcAft>
              </a:pPr>
              <a:r>
                <a:rPr lang="en-US" sz="1200" dirty="0">
                  <a:solidFill>
                    <a:prstClr val="black"/>
                  </a:solidFill>
                  <a:latin typeface="Calibri"/>
                  <a:cs typeface="+mn-cs"/>
                </a:rPr>
                <a:t>Quality Audit  Portfolio</a:t>
              </a:r>
            </a:p>
          </p:txBody>
        </p:sp>
      </p:grpSp>
      <p:grpSp>
        <p:nvGrpSpPr>
          <p:cNvPr id="55" name="Group 57"/>
          <p:cNvGrpSpPr>
            <a:grpSpLocks/>
          </p:cNvGrpSpPr>
          <p:nvPr/>
        </p:nvGrpSpPr>
        <p:grpSpPr bwMode="auto">
          <a:xfrm>
            <a:off x="5695950" y="4462463"/>
            <a:ext cx="3143250" cy="1725612"/>
            <a:chOff x="3184" y="3219"/>
            <a:chExt cx="2012" cy="902"/>
          </a:xfrm>
        </p:grpSpPr>
        <p:sp>
          <p:nvSpPr>
            <p:cNvPr id="56" name="Rectangle 58"/>
            <p:cNvSpPr>
              <a:spLocks noChangeArrowheads="1"/>
            </p:cNvSpPr>
            <p:nvPr/>
          </p:nvSpPr>
          <p:spPr bwMode="auto">
            <a:xfrm>
              <a:off x="3188" y="3219"/>
              <a:ext cx="1952" cy="902"/>
            </a:xfrm>
            <a:prstGeom prst="rect">
              <a:avLst/>
            </a:prstGeom>
            <a:solidFill>
              <a:srgbClr val="FFFFFF"/>
            </a:solidFill>
            <a:ln w="9525">
              <a:noFill/>
              <a:miter lim="800000"/>
              <a:headEnd/>
              <a:tailEnd/>
            </a:ln>
          </p:spPr>
          <p:txBody>
            <a:bodyPr/>
            <a:lstStyle/>
            <a:p>
              <a:pPr fontAlgn="auto">
                <a:spcBef>
                  <a:spcPts val="0"/>
                </a:spcBef>
                <a:spcAft>
                  <a:spcPts val="0"/>
                </a:spcAft>
              </a:pPr>
              <a:endParaRPr lang="en-GB">
                <a:solidFill>
                  <a:prstClr val="white"/>
                </a:solidFill>
                <a:latin typeface="Calibri"/>
                <a:cs typeface="+mn-cs"/>
              </a:endParaRPr>
            </a:p>
          </p:txBody>
        </p:sp>
        <p:sp>
          <p:nvSpPr>
            <p:cNvPr id="57" name="Rectangle 59"/>
            <p:cNvSpPr>
              <a:spLocks noChangeArrowheads="1"/>
            </p:cNvSpPr>
            <p:nvPr/>
          </p:nvSpPr>
          <p:spPr bwMode="auto">
            <a:xfrm>
              <a:off x="3188" y="3219"/>
              <a:ext cx="1952" cy="902"/>
            </a:xfrm>
            <a:prstGeom prst="rect">
              <a:avLst/>
            </a:prstGeom>
            <a:noFill/>
            <a:ln w="3175" cap="rnd">
              <a:solidFill>
                <a:srgbClr val="000000"/>
              </a:solidFill>
              <a:round/>
              <a:headEnd/>
              <a:tailEnd/>
            </a:ln>
          </p:spPr>
          <p:txBody>
            <a:bodyPr/>
            <a:lstStyle/>
            <a:p>
              <a:pPr fontAlgn="auto">
                <a:spcBef>
                  <a:spcPts val="0"/>
                </a:spcBef>
                <a:spcAft>
                  <a:spcPts val="0"/>
                </a:spcAft>
              </a:pPr>
              <a:endParaRPr lang="en-GB">
                <a:solidFill>
                  <a:prstClr val="white"/>
                </a:solidFill>
                <a:latin typeface="Calibri"/>
                <a:cs typeface="+mn-cs"/>
              </a:endParaRPr>
            </a:p>
          </p:txBody>
        </p:sp>
        <p:sp>
          <p:nvSpPr>
            <p:cNvPr id="58" name="Rectangle 60"/>
            <p:cNvSpPr>
              <a:spLocks noChangeArrowheads="1"/>
            </p:cNvSpPr>
            <p:nvPr/>
          </p:nvSpPr>
          <p:spPr bwMode="auto">
            <a:xfrm>
              <a:off x="3184" y="3240"/>
              <a:ext cx="2012" cy="755"/>
            </a:xfrm>
            <a:prstGeom prst="rect">
              <a:avLst/>
            </a:prstGeom>
            <a:noFill/>
            <a:ln w="9525">
              <a:noFill/>
              <a:miter lim="800000"/>
              <a:headEnd/>
              <a:tailEnd/>
            </a:ln>
          </p:spPr>
          <p:txBody>
            <a:bodyPr lIns="0" tIns="0" rIns="0" bIns="0">
              <a:spAutoFit/>
            </a:bodyPr>
            <a:lstStyle/>
            <a:p>
              <a:pPr algn="ctr" fontAlgn="auto">
                <a:spcBef>
                  <a:spcPts val="0"/>
                </a:spcBef>
                <a:spcAft>
                  <a:spcPts val="0"/>
                </a:spcAft>
              </a:pPr>
              <a:r>
                <a:rPr lang="ar-OM" sz="1400" b="1" dirty="0">
                  <a:solidFill>
                    <a:prstClr val="black"/>
                  </a:solidFill>
                  <a:latin typeface="Calibri"/>
                  <a:cs typeface="Arial"/>
                </a:rPr>
                <a:t>ا</a:t>
              </a:r>
              <a:r>
                <a:rPr lang="ar-OM" sz="1600" b="1" dirty="0">
                  <a:solidFill>
                    <a:prstClr val="black"/>
                  </a:solidFill>
                  <a:latin typeface="Calibri"/>
                  <a:cs typeface="Arial"/>
                </a:rPr>
                <a:t>لمراجعة الخارجية </a:t>
              </a:r>
            </a:p>
            <a:p>
              <a:pPr algn="ctr" fontAlgn="auto">
                <a:spcBef>
                  <a:spcPts val="0"/>
                </a:spcBef>
                <a:spcAft>
                  <a:spcPts val="0"/>
                </a:spcAft>
              </a:pPr>
              <a:r>
                <a:rPr lang="en-US" sz="1400" b="1" dirty="0">
                  <a:solidFill>
                    <a:prstClr val="black"/>
                  </a:solidFill>
                  <a:latin typeface="Calibri"/>
                  <a:cs typeface="+mn-cs"/>
                </a:rPr>
                <a:t>External Review </a:t>
              </a:r>
            </a:p>
            <a:p>
              <a:pPr algn="ctr" fontAlgn="auto">
                <a:spcBef>
                  <a:spcPts val="0"/>
                </a:spcBef>
                <a:spcAft>
                  <a:spcPts val="0"/>
                </a:spcAft>
              </a:pPr>
              <a:endParaRPr lang="en-US" sz="1600" b="1" dirty="0">
                <a:solidFill>
                  <a:prstClr val="white"/>
                </a:solidFill>
                <a:latin typeface="Calibri"/>
                <a:cs typeface="+mn-cs"/>
              </a:endParaRPr>
            </a:p>
            <a:p>
              <a:pPr algn="ctr" fontAlgn="auto">
                <a:spcBef>
                  <a:spcPts val="0"/>
                </a:spcBef>
                <a:spcAft>
                  <a:spcPts val="0"/>
                </a:spcAft>
              </a:pPr>
              <a:endParaRPr lang="en-US" sz="1600" b="1" dirty="0">
                <a:solidFill>
                  <a:prstClr val="white"/>
                </a:solidFill>
                <a:latin typeface="Calibri"/>
                <a:cs typeface="+mn-cs"/>
              </a:endParaRPr>
            </a:p>
            <a:p>
              <a:pPr algn="ctr" fontAlgn="auto">
                <a:spcBef>
                  <a:spcPts val="0"/>
                </a:spcBef>
                <a:spcAft>
                  <a:spcPts val="0"/>
                </a:spcAft>
              </a:pPr>
              <a:endParaRPr lang="ar-OM" sz="1600" b="1" dirty="0">
                <a:solidFill>
                  <a:prstClr val="white"/>
                </a:solidFill>
                <a:latin typeface="Calibri"/>
                <a:cs typeface="Arial"/>
              </a:endParaRPr>
            </a:p>
            <a:p>
              <a:pPr algn="ctr" fontAlgn="auto">
                <a:spcBef>
                  <a:spcPts val="0"/>
                </a:spcBef>
                <a:spcAft>
                  <a:spcPts val="0"/>
                </a:spcAft>
              </a:pPr>
              <a:endParaRPr lang="en-US" sz="1400" b="1" dirty="0">
                <a:solidFill>
                  <a:prstClr val="white"/>
                </a:solidFill>
                <a:latin typeface="Calibri"/>
                <a:cs typeface="+mn-cs"/>
              </a:endParaRPr>
            </a:p>
          </p:txBody>
        </p:sp>
        <p:sp>
          <p:nvSpPr>
            <p:cNvPr id="59" name="Freeform 61"/>
            <p:cNvSpPr>
              <a:spLocks/>
            </p:cNvSpPr>
            <p:nvPr/>
          </p:nvSpPr>
          <p:spPr bwMode="auto">
            <a:xfrm>
              <a:off x="4239" y="3519"/>
              <a:ext cx="751" cy="470"/>
            </a:xfrm>
            <a:custGeom>
              <a:avLst/>
              <a:gdLst>
                <a:gd name="T0" fmla="*/ 0 w 1512"/>
                <a:gd name="T1" fmla="*/ 0 h 945"/>
                <a:gd name="T2" fmla="*/ 0 w 1512"/>
                <a:gd name="T3" fmla="*/ 0 h 945"/>
                <a:gd name="T4" fmla="*/ 0 w 1512"/>
                <a:gd name="T5" fmla="*/ 0 h 945"/>
                <a:gd name="T6" fmla="*/ 0 w 1512"/>
                <a:gd name="T7" fmla="*/ 0 h 945"/>
                <a:gd name="T8" fmla="*/ 0 w 1512"/>
                <a:gd name="T9" fmla="*/ 0 h 945"/>
                <a:gd name="T10" fmla="*/ 0 w 1512"/>
                <a:gd name="T11" fmla="*/ 0 h 945"/>
                <a:gd name="T12" fmla="*/ 0 60000 65536"/>
                <a:gd name="T13" fmla="*/ 0 60000 65536"/>
                <a:gd name="T14" fmla="*/ 0 60000 65536"/>
                <a:gd name="T15" fmla="*/ 0 60000 65536"/>
                <a:gd name="T16" fmla="*/ 0 60000 65536"/>
                <a:gd name="T17" fmla="*/ 0 60000 65536"/>
                <a:gd name="T18" fmla="*/ 0 w 1512"/>
                <a:gd name="T19" fmla="*/ 0 h 945"/>
                <a:gd name="T20" fmla="*/ 1512 w 1512"/>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512" h="945">
                  <a:moveTo>
                    <a:pt x="0" y="794"/>
                  </a:moveTo>
                  <a:lnTo>
                    <a:pt x="0" y="0"/>
                  </a:lnTo>
                  <a:lnTo>
                    <a:pt x="1512" y="0"/>
                  </a:lnTo>
                  <a:lnTo>
                    <a:pt x="1512" y="794"/>
                  </a:lnTo>
                  <a:cubicBezTo>
                    <a:pt x="1283" y="643"/>
                    <a:pt x="986" y="643"/>
                    <a:pt x="756" y="794"/>
                  </a:cubicBezTo>
                  <a:cubicBezTo>
                    <a:pt x="527" y="945"/>
                    <a:pt x="230" y="945"/>
                    <a:pt x="0" y="794"/>
                  </a:cubicBezTo>
                  <a:close/>
                </a:path>
              </a:pathLst>
            </a:custGeom>
            <a:solidFill>
              <a:srgbClr val="FFFF99"/>
            </a:solidFill>
            <a:ln w="0">
              <a:solidFill>
                <a:srgbClr val="000000"/>
              </a:solidFill>
              <a:round/>
              <a:headEnd/>
              <a:tailEnd/>
            </a:ln>
          </p:spPr>
          <p:txBody>
            <a:bodyPr/>
            <a:lstStyle/>
            <a:p>
              <a:pPr algn="ctr" fontAlgn="auto">
                <a:spcBef>
                  <a:spcPts val="0"/>
                </a:spcBef>
                <a:spcAft>
                  <a:spcPts val="0"/>
                </a:spcAft>
              </a:pPr>
              <a:r>
                <a:rPr lang="ar-OM" sz="1200" b="1" dirty="0">
                  <a:solidFill>
                    <a:prstClr val="black"/>
                  </a:solidFill>
                  <a:latin typeface="Calibri"/>
                  <a:cs typeface="Arial"/>
                </a:rPr>
                <a:t>تقرير تدقيق الجودةَ</a:t>
              </a:r>
            </a:p>
            <a:p>
              <a:pPr algn="ctr" fontAlgn="auto">
                <a:spcBef>
                  <a:spcPts val="0"/>
                </a:spcBef>
                <a:spcAft>
                  <a:spcPts val="0"/>
                </a:spcAft>
              </a:pPr>
              <a:r>
                <a:rPr lang="en-US" sz="1100" dirty="0">
                  <a:solidFill>
                    <a:prstClr val="black"/>
                  </a:solidFill>
                  <a:latin typeface="Calibri"/>
                  <a:cs typeface="+mn-cs"/>
                </a:rPr>
                <a:t>Quality Audit Report</a:t>
              </a:r>
            </a:p>
          </p:txBody>
        </p:sp>
        <p:sp>
          <p:nvSpPr>
            <p:cNvPr id="60" name="Freeform 62"/>
            <p:cNvSpPr>
              <a:spLocks/>
            </p:cNvSpPr>
            <p:nvPr/>
          </p:nvSpPr>
          <p:spPr bwMode="auto">
            <a:xfrm>
              <a:off x="4239" y="3519"/>
              <a:ext cx="751" cy="470"/>
            </a:xfrm>
            <a:custGeom>
              <a:avLst/>
              <a:gdLst>
                <a:gd name="T0" fmla="*/ 0 w 1512"/>
                <a:gd name="T1" fmla="*/ 0 h 945"/>
                <a:gd name="T2" fmla="*/ 0 w 1512"/>
                <a:gd name="T3" fmla="*/ 0 h 945"/>
                <a:gd name="T4" fmla="*/ 0 w 1512"/>
                <a:gd name="T5" fmla="*/ 0 h 945"/>
                <a:gd name="T6" fmla="*/ 0 w 1512"/>
                <a:gd name="T7" fmla="*/ 0 h 945"/>
                <a:gd name="T8" fmla="*/ 0 w 1512"/>
                <a:gd name="T9" fmla="*/ 0 h 945"/>
                <a:gd name="T10" fmla="*/ 0 w 1512"/>
                <a:gd name="T11" fmla="*/ 0 h 945"/>
                <a:gd name="T12" fmla="*/ 0 60000 65536"/>
                <a:gd name="T13" fmla="*/ 0 60000 65536"/>
                <a:gd name="T14" fmla="*/ 0 60000 65536"/>
                <a:gd name="T15" fmla="*/ 0 60000 65536"/>
                <a:gd name="T16" fmla="*/ 0 60000 65536"/>
                <a:gd name="T17" fmla="*/ 0 60000 65536"/>
                <a:gd name="T18" fmla="*/ 0 w 1512"/>
                <a:gd name="T19" fmla="*/ 0 h 945"/>
                <a:gd name="T20" fmla="*/ 1512 w 1512"/>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512" h="945">
                  <a:moveTo>
                    <a:pt x="0" y="794"/>
                  </a:moveTo>
                  <a:lnTo>
                    <a:pt x="0" y="0"/>
                  </a:lnTo>
                  <a:lnTo>
                    <a:pt x="1512" y="0"/>
                  </a:lnTo>
                  <a:lnTo>
                    <a:pt x="1512" y="794"/>
                  </a:lnTo>
                  <a:cubicBezTo>
                    <a:pt x="1283" y="643"/>
                    <a:pt x="986" y="643"/>
                    <a:pt x="756" y="794"/>
                  </a:cubicBezTo>
                  <a:cubicBezTo>
                    <a:pt x="527" y="945"/>
                    <a:pt x="230" y="945"/>
                    <a:pt x="0" y="794"/>
                  </a:cubicBezTo>
                  <a:close/>
                </a:path>
              </a:pathLst>
            </a:custGeom>
            <a:noFill/>
            <a:ln w="3175" cap="rnd">
              <a:solidFill>
                <a:srgbClr val="000000"/>
              </a:solid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61" name="Rectangle 63"/>
            <p:cNvSpPr>
              <a:spLocks noChangeArrowheads="1"/>
            </p:cNvSpPr>
            <p:nvPr/>
          </p:nvSpPr>
          <p:spPr bwMode="auto">
            <a:xfrm>
              <a:off x="4316" y="3565"/>
              <a:ext cx="0" cy="113"/>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62" name="Rectangle 64"/>
            <p:cNvSpPr>
              <a:spLocks noChangeArrowheads="1"/>
            </p:cNvSpPr>
            <p:nvPr/>
          </p:nvSpPr>
          <p:spPr bwMode="auto">
            <a:xfrm>
              <a:off x="4459" y="3693"/>
              <a:ext cx="0" cy="113"/>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63" name="Rectangle 65"/>
            <p:cNvSpPr>
              <a:spLocks noChangeArrowheads="1"/>
            </p:cNvSpPr>
            <p:nvPr/>
          </p:nvSpPr>
          <p:spPr bwMode="auto">
            <a:xfrm>
              <a:off x="3245" y="3511"/>
              <a:ext cx="878" cy="467"/>
            </a:xfrm>
            <a:prstGeom prst="rect">
              <a:avLst/>
            </a:prstGeom>
            <a:solidFill>
              <a:srgbClr val="FFFF99"/>
            </a:solidFill>
            <a:ln w="9525">
              <a:noFill/>
              <a:miter lim="800000"/>
              <a:headEnd/>
              <a:tailEnd/>
            </a:ln>
          </p:spPr>
          <p:txBody>
            <a:bodyPr bIns="0"/>
            <a:lstStyle/>
            <a:p>
              <a:pPr algn="ctr" fontAlgn="auto">
                <a:spcBef>
                  <a:spcPts val="0"/>
                </a:spcBef>
                <a:spcAft>
                  <a:spcPts val="0"/>
                </a:spcAft>
              </a:pPr>
              <a:r>
                <a:rPr lang="ar-OM" sz="1200" b="1" dirty="0" smtClean="0">
                  <a:solidFill>
                    <a:prstClr val="black"/>
                  </a:solidFill>
                  <a:latin typeface="Calibri"/>
                  <a:cs typeface="Arial"/>
                </a:rPr>
                <a:t>أنشطة المراجعة </a:t>
              </a:r>
            </a:p>
            <a:p>
              <a:pPr algn="ctr" fontAlgn="auto">
                <a:spcBef>
                  <a:spcPts val="0"/>
                </a:spcBef>
                <a:spcAft>
                  <a:spcPts val="0"/>
                </a:spcAft>
              </a:pPr>
              <a:r>
                <a:rPr lang="ar-OM" sz="1200" b="1" dirty="0" smtClean="0">
                  <a:solidFill>
                    <a:prstClr val="black"/>
                  </a:solidFill>
                  <a:latin typeface="Calibri"/>
                  <a:cs typeface="Arial"/>
                </a:rPr>
                <a:t>الخارجية </a:t>
              </a:r>
              <a:endParaRPr lang="en-US" sz="1200" b="1" dirty="0" smtClean="0">
                <a:solidFill>
                  <a:prstClr val="black"/>
                </a:solidFill>
                <a:latin typeface="Calibri"/>
                <a:cs typeface="+mn-cs"/>
              </a:endParaRPr>
            </a:p>
            <a:p>
              <a:pPr algn="ctr" fontAlgn="auto">
                <a:spcBef>
                  <a:spcPts val="0"/>
                </a:spcBef>
                <a:spcAft>
                  <a:spcPts val="0"/>
                </a:spcAft>
              </a:pPr>
              <a:r>
                <a:rPr lang="en-US" sz="1100" dirty="0" smtClean="0">
                  <a:solidFill>
                    <a:prstClr val="black"/>
                  </a:solidFill>
                  <a:latin typeface="Calibri"/>
                  <a:cs typeface="+mn-cs"/>
                </a:rPr>
                <a:t>External </a:t>
              </a:r>
              <a:r>
                <a:rPr lang="en-US" sz="1100" dirty="0">
                  <a:solidFill>
                    <a:prstClr val="black"/>
                  </a:solidFill>
                  <a:latin typeface="Calibri"/>
                  <a:cs typeface="+mn-cs"/>
                </a:rPr>
                <a:t>Review Activities</a:t>
              </a:r>
              <a:endParaRPr lang="en-GB" sz="1100" dirty="0">
                <a:solidFill>
                  <a:prstClr val="black"/>
                </a:solidFill>
                <a:latin typeface="Calibri"/>
                <a:cs typeface="+mn-cs"/>
              </a:endParaRPr>
            </a:p>
          </p:txBody>
        </p:sp>
        <p:sp>
          <p:nvSpPr>
            <p:cNvPr id="64" name="Rectangle 66"/>
            <p:cNvSpPr>
              <a:spLocks noChangeArrowheads="1"/>
            </p:cNvSpPr>
            <p:nvPr/>
          </p:nvSpPr>
          <p:spPr bwMode="auto">
            <a:xfrm>
              <a:off x="3245" y="3519"/>
              <a:ext cx="859" cy="452"/>
            </a:xfrm>
            <a:prstGeom prst="rect">
              <a:avLst/>
            </a:prstGeom>
            <a:noFill/>
            <a:ln w="3175" cap="rnd">
              <a:solidFill>
                <a:srgbClr val="000000"/>
              </a:solidFill>
              <a:round/>
              <a:headEnd/>
              <a:tailEnd/>
            </a:ln>
          </p:spPr>
          <p:txBody>
            <a:bodyPr/>
            <a:lstStyle/>
            <a:p>
              <a:pPr fontAlgn="auto">
                <a:spcBef>
                  <a:spcPts val="0"/>
                </a:spcBef>
                <a:spcAft>
                  <a:spcPts val="0"/>
                </a:spcAft>
              </a:pPr>
              <a:endParaRPr lang="en-GB">
                <a:solidFill>
                  <a:prstClr val="white"/>
                </a:solidFill>
                <a:latin typeface="Calibri"/>
                <a:cs typeface="+mn-cs"/>
              </a:endParaRPr>
            </a:p>
          </p:txBody>
        </p:sp>
        <p:sp>
          <p:nvSpPr>
            <p:cNvPr id="65" name="Rectangle 67"/>
            <p:cNvSpPr>
              <a:spLocks noChangeArrowheads="1"/>
            </p:cNvSpPr>
            <p:nvPr/>
          </p:nvSpPr>
          <p:spPr bwMode="auto">
            <a:xfrm>
              <a:off x="3521" y="3558"/>
              <a:ext cx="0" cy="113"/>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66" name="Rectangle 68"/>
            <p:cNvSpPr>
              <a:spLocks noChangeArrowheads="1"/>
            </p:cNvSpPr>
            <p:nvPr/>
          </p:nvSpPr>
          <p:spPr bwMode="auto">
            <a:xfrm>
              <a:off x="3537" y="3685"/>
              <a:ext cx="26" cy="113"/>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sz="1400">
                  <a:solidFill>
                    <a:prstClr val="white"/>
                  </a:solidFill>
                  <a:latin typeface="Calibri"/>
                  <a:cs typeface="+mn-cs"/>
                </a:rPr>
                <a:t> </a:t>
              </a:r>
            </a:p>
          </p:txBody>
        </p:sp>
        <p:sp>
          <p:nvSpPr>
            <p:cNvPr id="67" name="Rectangle 69"/>
            <p:cNvSpPr>
              <a:spLocks noChangeArrowheads="1"/>
            </p:cNvSpPr>
            <p:nvPr/>
          </p:nvSpPr>
          <p:spPr bwMode="auto">
            <a:xfrm>
              <a:off x="3505" y="3812"/>
              <a:ext cx="0" cy="113"/>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ar-OM" sz="1400">
                <a:solidFill>
                  <a:prstClr val="white"/>
                </a:solidFill>
                <a:latin typeface="Calibri"/>
                <a:cs typeface="Arial"/>
              </a:endParaRPr>
            </a:p>
          </p:txBody>
        </p:sp>
        <p:sp>
          <p:nvSpPr>
            <p:cNvPr id="68" name="Line 70"/>
            <p:cNvSpPr>
              <a:spLocks noChangeShapeType="1"/>
            </p:cNvSpPr>
            <p:nvPr/>
          </p:nvSpPr>
          <p:spPr bwMode="auto">
            <a:xfrm>
              <a:off x="4089" y="3745"/>
              <a:ext cx="99" cy="1"/>
            </a:xfrm>
            <a:prstGeom prst="line">
              <a:avLst/>
            </a:prstGeom>
            <a:noFill/>
            <a:ln w="3175" cap="rnd">
              <a:solidFill>
                <a:srgbClr val="000000"/>
              </a:solid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sp>
          <p:nvSpPr>
            <p:cNvPr id="69" name="Freeform 71"/>
            <p:cNvSpPr>
              <a:spLocks/>
            </p:cNvSpPr>
            <p:nvPr/>
          </p:nvSpPr>
          <p:spPr bwMode="auto">
            <a:xfrm>
              <a:off x="4181" y="3716"/>
              <a:ext cx="58" cy="58"/>
            </a:xfrm>
            <a:custGeom>
              <a:avLst/>
              <a:gdLst>
                <a:gd name="T0" fmla="*/ 0 w 58"/>
                <a:gd name="T1" fmla="*/ 0 h 58"/>
                <a:gd name="T2" fmla="*/ 58 w 58"/>
                <a:gd name="T3" fmla="*/ 29 h 58"/>
                <a:gd name="T4" fmla="*/ 0 w 58"/>
                <a:gd name="T5" fmla="*/ 58 h 58"/>
                <a:gd name="T6" fmla="*/ 0 w 58"/>
                <a:gd name="T7" fmla="*/ 0 h 58"/>
                <a:gd name="T8" fmla="*/ 0 60000 65536"/>
                <a:gd name="T9" fmla="*/ 0 60000 65536"/>
                <a:gd name="T10" fmla="*/ 0 60000 65536"/>
                <a:gd name="T11" fmla="*/ 0 60000 65536"/>
                <a:gd name="T12" fmla="*/ 0 w 58"/>
                <a:gd name="T13" fmla="*/ 0 h 58"/>
                <a:gd name="T14" fmla="*/ 58 w 58"/>
                <a:gd name="T15" fmla="*/ 58 h 58"/>
              </a:gdLst>
              <a:ahLst/>
              <a:cxnLst>
                <a:cxn ang="T8">
                  <a:pos x="T0" y="T1"/>
                </a:cxn>
                <a:cxn ang="T9">
                  <a:pos x="T2" y="T3"/>
                </a:cxn>
                <a:cxn ang="T10">
                  <a:pos x="T4" y="T5"/>
                </a:cxn>
                <a:cxn ang="T11">
                  <a:pos x="T6" y="T7"/>
                </a:cxn>
              </a:cxnLst>
              <a:rect l="T12" t="T13" r="T14" b="T15"/>
              <a:pathLst>
                <a:path w="58" h="58">
                  <a:moveTo>
                    <a:pt x="0" y="0"/>
                  </a:moveTo>
                  <a:lnTo>
                    <a:pt x="58" y="29"/>
                  </a:lnTo>
                  <a:lnTo>
                    <a:pt x="0" y="58"/>
                  </a:lnTo>
                  <a:lnTo>
                    <a:pt x="0" y="0"/>
                  </a:lnTo>
                  <a:close/>
                </a:path>
              </a:pathLst>
            </a:custGeom>
            <a:solidFill>
              <a:srgbClr val="000000"/>
            </a:solidFill>
            <a:ln w="9525">
              <a:noFill/>
              <a:round/>
              <a:headEnd/>
              <a:tailEnd/>
            </a:ln>
          </p:spPr>
          <p:txBody>
            <a:bodyPr/>
            <a:lstStyle/>
            <a:p>
              <a:pPr fontAlgn="auto">
                <a:spcBef>
                  <a:spcPts val="0"/>
                </a:spcBef>
                <a:spcAft>
                  <a:spcPts val="0"/>
                </a:spcAft>
              </a:pPr>
              <a:endParaRPr lang="ar-OM">
                <a:solidFill>
                  <a:prstClr val="white"/>
                </a:solidFill>
                <a:latin typeface="Calibri"/>
                <a:cs typeface="Arial"/>
              </a:endParaRPr>
            </a:p>
          </p:txBody>
        </p:sp>
      </p:grpSp>
      <p:sp>
        <p:nvSpPr>
          <p:cNvPr id="70" name="Rectangle 72"/>
          <p:cNvSpPr>
            <a:spLocks noChangeArrowheads="1"/>
          </p:cNvSpPr>
          <p:nvPr/>
        </p:nvSpPr>
        <p:spPr bwMode="auto">
          <a:xfrm>
            <a:off x="2194253" y="345796"/>
            <a:ext cx="1685597" cy="1254405"/>
          </a:xfrm>
          <a:prstGeom prst="rect">
            <a:avLst/>
          </a:prstGeom>
          <a:noFill/>
          <a:ln w="57150">
            <a:solidFill>
              <a:srgbClr val="990000"/>
            </a:solidFill>
            <a:miter lim="800000"/>
            <a:headEnd/>
            <a:tailEnd/>
          </a:ln>
        </p:spPr>
        <p:txBody>
          <a:bodyPr wrap="none" anchor="ctr"/>
          <a:lstStyle/>
          <a:p>
            <a:pPr fontAlgn="auto">
              <a:spcBef>
                <a:spcPts val="0"/>
              </a:spcBef>
              <a:spcAft>
                <a:spcPts val="0"/>
              </a:spcAft>
            </a:pPr>
            <a:endParaRPr lang="en-GB">
              <a:solidFill>
                <a:prstClr val="white"/>
              </a:solidFill>
              <a:latin typeface="Calibri"/>
              <a:cs typeface="+mn-cs"/>
            </a:endParaRPr>
          </a:p>
        </p:txBody>
      </p:sp>
      <p:sp>
        <p:nvSpPr>
          <p:cNvPr id="71" name="Rectangle 51"/>
          <p:cNvSpPr>
            <a:spLocks noChangeArrowheads="1"/>
          </p:cNvSpPr>
          <p:nvPr/>
        </p:nvSpPr>
        <p:spPr bwMode="auto">
          <a:xfrm>
            <a:off x="561923" y="5036145"/>
            <a:ext cx="1447800" cy="923330"/>
          </a:xfrm>
          <a:prstGeom prst="rect">
            <a:avLst/>
          </a:prstGeom>
          <a:solidFill>
            <a:srgbClr val="FFFF99"/>
          </a:solidFill>
          <a:ln w="9525">
            <a:solidFill>
              <a:schemeClr val="tx1"/>
            </a:solidFill>
            <a:miter lim="800000"/>
            <a:headEnd/>
            <a:tailEnd/>
          </a:ln>
        </p:spPr>
        <p:txBody>
          <a:bodyPr wrap="square" tIns="91440" bIns="274320">
            <a:spAutoFit/>
          </a:bodyPr>
          <a:lstStyle/>
          <a:p>
            <a:pPr algn="ctr" rtl="1" fontAlgn="auto">
              <a:spcBef>
                <a:spcPts val="0"/>
              </a:spcBef>
              <a:spcAft>
                <a:spcPts val="0"/>
              </a:spcAft>
            </a:pPr>
            <a:endParaRPr lang="ar-OM" sz="1200" b="1" dirty="0" smtClean="0">
              <a:solidFill>
                <a:prstClr val="black"/>
              </a:solidFill>
              <a:latin typeface="Calibri"/>
              <a:cs typeface="Arial"/>
            </a:endParaRPr>
          </a:p>
          <a:p>
            <a:pPr algn="ctr" rtl="1" fontAlgn="auto">
              <a:spcBef>
                <a:spcPts val="0"/>
              </a:spcBef>
              <a:spcAft>
                <a:spcPts val="0"/>
              </a:spcAft>
            </a:pPr>
            <a:r>
              <a:rPr lang="ar-OM" sz="1200" b="1" dirty="0" smtClean="0">
                <a:solidFill>
                  <a:prstClr val="black"/>
                </a:solidFill>
                <a:latin typeface="Calibri"/>
                <a:cs typeface="Arial"/>
              </a:rPr>
              <a:t>أنشطة </a:t>
            </a:r>
            <a:r>
              <a:rPr lang="ar-OM" sz="1200" b="1" dirty="0">
                <a:solidFill>
                  <a:prstClr val="black"/>
                </a:solidFill>
                <a:latin typeface="Calibri"/>
                <a:cs typeface="Arial"/>
              </a:rPr>
              <a:t>الدراسة الذاتية </a:t>
            </a:r>
            <a:endParaRPr lang="ar-OM" sz="1400" b="1" dirty="0">
              <a:solidFill>
                <a:prstClr val="black"/>
              </a:solidFill>
              <a:latin typeface="Calibri"/>
              <a:cs typeface="Arial"/>
            </a:endParaRPr>
          </a:p>
          <a:p>
            <a:pPr algn="ctr" fontAlgn="auto">
              <a:spcBef>
                <a:spcPts val="0"/>
              </a:spcBef>
              <a:spcAft>
                <a:spcPts val="0"/>
              </a:spcAft>
            </a:pPr>
            <a:r>
              <a:rPr lang="en-US" sz="1200" dirty="0">
                <a:solidFill>
                  <a:prstClr val="black"/>
                </a:solidFill>
                <a:latin typeface="Calibri"/>
                <a:cs typeface="+mn-cs"/>
              </a:rPr>
              <a:t>Self Study Activities</a:t>
            </a:r>
            <a:endParaRPr lang="en-GB" sz="1200" dirty="0">
              <a:solidFill>
                <a:prstClr val="black"/>
              </a:solidFill>
              <a:latin typeface="Calibri"/>
              <a:cs typeface="+mn-cs"/>
            </a:endParaRPr>
          </a:p>
        </p:txBody>
      </p:sp>
      <p:grpSp>
        <p:nvGrpSpPr>
          <p:cNvPr id="73" name="Group 72"/>
          <p:cNvGrpSpPr/>
          <p:nvPr/>
        </p:nvGrpSpPr>
        <p:grpSpPr>
          <a:xfrm>
            <a:off x="0" y="76200"/>
            <a:ext cx="1379979" cy="1066800"/>
            <a:chOff x="7610475" y="533400"/>
            <a:chExt cx="1676400" cy="1262063"/>
          </a:xfrm>
        </p:grpSpPr>
        <p:pic>
          <p:nvPicPr>
            <p:cNvPr id="7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sp>
          <p:nvSpPr>
            <p:cNvPr id="75"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الهيئة العمانية </a:t>
              </a:r>
            </a:p>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للاعتماد الأكاديمي</a:t>
              </a:r>
              <a:endParaRPr lang="en-GB" sz="1600" b="1" dirty="0">
                <a:solidFill>
                  <a:prstClr val="black"/>
                </a:solidFill>
                <a:effectLst>
                  <a:outerShdw blurRad="38100" dist="38100" dir="2700000" algn="tl">
                    <a:srgbClr val="C0C0C0"/>
                  </a:outerShdw>
                </a:effectLst>
              </a:endParaRPr>
            </a:p>
          </p:txBody>
        </p:sp>
      </p:grpSp>
      <p:cxnSp>
        <p:nvCxnSpPr>
          <p:cNvPr id="92" name="Straight Arrow Connector 91"/>
          <p:cNvCxnSpPr/>
          <p:nvPr/>
        </p:nvCxnSpPr>
        <p:spPr>
          <a:xfrm>
            <a:off x="3048000" y="1600201"/>
            <a:ext cx="0" cy="76238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4457858" y="1524000"/>
            <a:ext cx="4533742" cy="707886"/>
          </a:xfrm>
          <a:prstGeom prst="rect">
            <a:avLst/>
          </a:prstGeom>
        </p:spPr>
        <p:txBody>
          <a:bodyPr wrap="none">
            <a:spAutoFit/>
          </a:bodyPr>
          <a:lstStyle/>
          <a:p>
            <a:pPr algn="ctr"/>
            <a:r>
              <a:rPr lang="en-US" sz="2000" b="1" dirty="0">
                <a:solidFill>
                  <a:srgbClr val="C00000"/>
                </a:solidFill>
              </a:rPr>
              <a:t>Institutional </a:t>
            </a:r>
            <a:r>
              <a:rPr lang="en-US" sz="2000" b="1" dirty="0" smtClean="0">
                <a:solidFill>
                  <a:srgbClr val="C00000"/>
                </a:solidFill>
              </a:rPr>
              <a:t>Accreditation </a:t>
            </a:r>
            <a:r>
              <a:rPr lang="en-US" sz="2000" b="1" dirty="0">
                <a:solidFill>
                  <a:srgbClr val="C00000"/>
                </a:solidFill>
              </a:rPr>
              <a:t>Stage </a:t>
            </a:r>
            <a:r>
              <a:rPr lang="en-US" sz="2000" b="1" dirty="0" smtClean="0">
                <a:solidFill>
                  <a:srgbClr val="C00000"/>
                </a:solidFill>
              </a:rPr>
              <a:t>1: </a:t>
            </a:r>
          </a:p>
          <a:p>
            <a:pPr algn="ctr"/>
            <a:r>
              <a:rPr lang="en-US" sz="2000" b="1" dirty="0" smtClean="0">
                <a:solidFill>
                  <a:srgbClr val="C00000"/>
                </a:solidFill>
              </a:rPr>
              <a:t>Quality Audit</a:t>
            </a:r>
            <a:endParaRPr lang="ar-OM" sz="2000" b="1" dirty="0"/>
          </a:p>
        </p:txBody>
      </p:sp>
    </p:spTree>
    <p:extLst>
      <p:ext uri="{BB962C8B-B14F-4D97-AF65-F5344CB8AC3E}">
        <p14:creationId xmlns:p14="http://schemas.microsoft.com/office/powerpoint/2010/main" val="198221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par>
                          <p:cTn id="11" fill="hold">
                            <p:stCondLst>
                              <p:cond delay="0"/>
                            </p:stCondLst>
                            <p:childTnLst>
                              <p:par>
                                <p:cTn id="12" presetID="7" presetClass="emph" presetSubtype="2" repeatCount="indefinite" accel="50000" decel="50000" autoRev="1" fill="hold" nodeType="afterEffect">
                                  <p:stCondLst>
                                    <p:cond delay="0"/>
                                  </p:stCondLst>
                                  <p:childTnLst>
                                    <p:animClr clrSpc="rgb" dir="cw">
                                      <p:cBhvr>
                                        <p:cTn id="13" dur="500" fill="hold"/>
                                        <p:tgtEl>
                                          <p:spTgt spid="70"/>
                                        </p:tgtEl>
                                        <p:attrNameLst>
                                          <p:attrName>stroke.color</p:attrName>
                                        </p:attrNameLst>
                                      </p:cBhvr>
                                      <p:to>
                                        <a:schemeClr val="bg1"/>
                                      </p:to>
                                    </p:animClr>
                                    <p:set>
                                      <p:cBhvr>
                                        <p:cTn id="14" dur="500" fill="hold"/>
                                        <p:tgtEl>
                                          <p:spTgt spid="70"/>
                                        </p:tgtEl>
                                        <p:attrNameLst>
                                          <p:attrName>stroke.on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52400" y="76201"/>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marL="838200" indent="-838200" eaLnBrk="1" hangingPunct="1">
              <a:defRPr/>
            </a:pPr>
            <a:r>
              <a:rPr lang="ar-OM" sz="3200" b="1" kern="0" dirty="0" smtClean="0">
                <a:solidFill>
                  <a:srgbClr val="C00000"/>
                </a:solidFill>
                <a:effectLst>
                  <a:outerShdw blurRad="38100" dist="38100" dir="2700000" algn="tl">
                    <a:srgbClr val="C0C0C0"/>
                  </a:outerShdw>
                </a:effectLst>
              </a:rPr>
              <a:t>المرحلة الأولى من الاعتماد المؤسسي: تدقيق الجودة</a:t>
            </a:r>
            <a:endParaRPr lang="en-US" sz="3200" b="1" kern="0" dirty="0" smtClean="0">
              <a:solidFill>
                <a:srgbClr val="C00000"/>
              </a:solidFill>
              <a:effectLst>
                <a:outerShdw blurRad="38100" dist="38100" dir="2700000" algn="tl">
                  <a:srgbClr val="C0C0C0"/>
                </a:outerShdw>
              </a:effectLst>
            </a:endParaRPr>
          </a:p>
          <a:p>
            <a:pPr marL="838200" indent="-838200" eaLnBrk="1" hangingPunct="1">
              <a:defRPr/>
            </a:pPr>
            <a:r>
              <a:rPr lang="en-US" sz="2400" b="1" kern="0" dirty="0" smtClean="0">
                <a:solidFill>
                  <a:srgbClr val="C00000"/>
                </a:solidFill>
                <a:effectLst>
                  <a:outerShdw blurRad="38100" dist="38100" dir="2700000" algn="tl">
                    <a:srgbClr val="C0C0C0"/>
                  </a:outerShdw>
                </a:effectLst>
              </a:rPr>
              <a:t>Institutional Accreditation Stage 1: Quality Audit</a:t>
            </a:r>
            <a:r>
              <a:rPr lang="en-US" sz="2400" kern="0" dirty="0" smtClean="0">
                <a:solidFill>
                  <a:srgbClr val="C00000"/>
                </a:solidFill>
              </a:rPr>
              <a:t/>
            </a:r>
            <a:br>
              <a:rPr lang="en-US" sz="2400" kern="0" dirty="0" smtClean="0">
                <a:solidFill>
                  <a:srgbClr val="C00000"/>
                </a:solidFill>
              </a:rPr>
            </a:br>
            <a:endParaRPr lang="en-US" sz="2400" kern="0" dirty="0" smtClean="0">
              <a:solidFill>
                <a:srgbClr val="C00000"/>
              </a:solidFill>
            </a:endParaRPr>
          </a:p>
        </p:txBody>
      </p:sp>
      <p:pic>
        <p:nvPicPr>
          <p:cNvPr id="10242" name="Picture 2"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0481" name="Rectangle 2"/>
          <p:cNvSpPr>
            <a:spLocks noGrp="1" noChangeArrowheads="1"/>
          </p:cNvSpPr>
          <p:nvPr>
            <p:ph type="ctrTitle" idx="4294967295"/>
          </p:nvPr>
        </p:nvSpPr>
        <p:spPr>
          <a:xfrm>
            <a:off x="0" y="2949575"/>
            <a:ext cx="9144000" cy="1825625"/>
          </a:xfrm>
        </p:spPr>
        <p:txBody>
          <a:bodyPr/>
          <a:lstStyle/>
          <a:p>
            <a:pPr marL="838200" indent="-838200" eaLnBrk="1" hangingPunct="1">
              <a:defRPr/>
            </a:pPr>
            <a:r>
              <a:rPr lang="en-US" sz="4000" dirty="0" smtClean="0">
                <a:solidFill>
                  <a:schemeClr val="tx1"/>
                </a:solidFill>
              </a:rPr>
              <a:t/>
            </a:r>
            <a:br>
              <a:rPr lang="en-US" sz="4000" dirty="0" smtClean="0">
                <a:solidFill>
                  <a:schemeClr val="tx1"/>
                </a:solidFill>
              </a:rPr>
            </a:br>
            <a:endParaRPr lang="en-US" sz="4000" dirty="0" smtClean="0">
              <a:solidFill>
                <a:schemeClr val="tx1"/>
              </a:solidFill>
            </a:endParaRPr>
          </a:p>
        </p:txBody>
      </p:sp>
      <p:pic>
        <p:nvPicPr>
          <p:cNvPr id="6" name="Picture 2" descr="april 2011 012"/>
          <p:cNvPicPr>
            <a:picLocks noChangeAspect="1" noChangeArrowheads="1"/>
          </p:cNvPicPr>
          <p:nvPr/>
        </p:nvPicPr>
        <p:blipFill>
          <a:blip r:embed="rId4" cstate="print"/>
          <a:srcRect/>
          <a:stretch>
            <a:fillRect/>
          </a:stretch>
        </p:blipFill>
        <p:spPr bwMode="auto">
          <a:xfrm>
            <a:off x="-609600" y="0"/>
            <a:ext cx="9753600" cy="7694613"/>
          </a:xfrm>
          <a:prstGeom prst="rect">
            <a:avLst/>
          </a:prstGeom>
          <a:noFill/>
          <a:ln w="9525">
            <a:noFill/>
            <a:miter lim="800000"/>
            <a:headEnd/>
            <a:tailEnd/>
          </a:ln>
        </p:spPr>
      </p:pic>
      <p:sp>
        <p:nvSpPr>
          <p:cNvPr id="2" name="TextBox 1"/>
          <p:cNvSpPr txBox="1"/>
          <p:nvPr/>
        </p:nvSpPr>
        <p:spPr>
          <a:xfrm>
            <a:off x="533399" y="5181600"/>
            <a:ext cx="8077201" cy="2185214"/>
          </a:xfrm>
          <a:prstGeom prst="rect">
            <a:avLst/>
          </a:prstGeom>
          <a:solidFill>
            <a:schemeClr val="bg2">
              <a:lumMod val="50000"/>
            </a:schemeClr>
          </a:solidFill>
        </p:spPr>
        <p:txBody>
          <a:bodyPr wrap="square" rtlCol="0">
            <a:spAutoFit/>
          </a:bodyPr>
          <a:lstStyle/>
          <a:p>
            <a:pPr algn="ctr" rtl="1">
              <a:lnSpc>
                <a:spcPts val="1400"/>
              </a:lnSpc>
            </a:pPr>
            <a:endParaRPr lang="ar-OM" b="1" dirty="0" smtClean="0">
              <a:solidFill>
                <a:schemeClr val="bg1"/>
              </a:solidFill>
            </a:endParaRPr>
          </a:p>
          <a:p>
            <a:pPr algn="ctr" rtl="1">
              <a:lnSpc>
                <a:spcPts val="1400"/>
              </a:lnSpc>
            </a:pPr>
            <a:r>
              <a:rPr lang="ar-OM" b="1" dirty="0" smtClean="0">
                <a:solidFill>
                  <a:schemeClr val="bg1"/>
                </a:solidFill>
              </a:rPr>
              <a:t>إحدى فرق تدقيق الجودة خلال زيارتها للمؤسسة</a:t>
            </a:r>
          </a:p>
          <a:p>
            <a:pPr lvl="0" algn="ctr">
              <a:lnSpc>
                <a:spcPts val="1400"/>
              </a:lnSpc>
              <a:spcBef>
                <a:spcPct val="50000"/>
              </a:spcBef>
            </a:pPr>
            <a:r>
              <a:rPr lang="ar-OM" b="1" dirty="0" smtClean="0">
                <a:solidFill>
                  <a:schemeClr val="bg1"/>
                </a:solidFill>
              </a:rPr>
              <a:t>تم الانتهاء من تدقيق جودة 56 مؤسسة لحد الان، وتقارير التدقيق منشورة على الموقع الإلكتروني للهيئة</a:t>
            </a:r>
            <a:endParaRPr lang="en-US" b="1" dirty="0" smtClean="0">
              <a:solidFill>
                <a:schemeClr val="bg1"/>
              </a:solidFill>
            </a:endParaRPr>
          </a:p>
          <a:p>
            <a:pPr lvl="0" algn="ctr">
              <a:lnSpc>
                <a:spcPts val="1600"/>
              </a:lnSpc>
              <a:spcBef>
                <a:spcPct val="50000"/>
              </a:spcBef>
            </a:pPr>
            <a:r>
              <a:rPr lang="en-US" sz="1600" i="1" dirty="0" smtClean="0">
                <a:solidFill>
                  <a:srgbClr val="FFFFFF"/>
                </a:solidFill>
              </a:rPr>
              <a:t>A </a:t>
            </a:r>
            <a:r>
              <a:rPr lang="en-US" sz="1600" i="1" dirty="0">
                <a:solidFill>
                  <a:srgbClr val="FFFFFF"/>
                </a:solidFill>
              </a:rPr>
              <a:t>Quality Audit Panel at work </a:t>
            </a:r>
            <a:endParaRPr lang="en-US" sz="1600" i="1" dirty="0" smtClean="0">
              <a:solidFill>
                <a:srgbClr val="FFFFFF"/>
              </a:solidFill>
            </a:endParaRPr>
          </a:p>
          <a:p>
            <a:pPr lvl="0" algn="ctr">
              <a:lnSpc>
                <a:spcPts val="1600"/>
              </a:lnSpc>
              <a:spcBef>
                <a:spcPct val="50000"/>
              </a:spcBef>
            </a:pPr>
            <a:r>
              <a:rPr lang="en-US" sz="1600" i="1" dirty="0" smtClean="0">
                <a:solidFill>
                  <a:srgbClr val="FFFFFF"/>
                </a:solidFill>
              </a:rPr>
              <a:t> </a:t>
            </a:r>
            <a:r>
              <a:rPr lang="en-US" sz="1600" dirty="0">
                <a:solidFill>
                  <a:srgbClr val="FFFFFF"/>
                </a:solidFill>
              </a:rPr>
              <a:t>To date, 56 </a:t>
            </a:r>
            <a:r>
              <a:rPr lang="en-US" sz="1600" dirty="0" smtClean="0">
                <a:solidFill>
                  <a:srgbClr val="FFFFFF"/>
                </a:solidFill>
              </a:rPr>
              <a:t>HEIs have </a:t>
            </a:r>
            <a:r>
              <a:rPr lang="en-US" sz="1600" dirty="0">
                <a:solidFill>
                  <a:srgbClr val="FFFFFF"/>
                </a:solidFill>
              </a:rPr>
              <a:t>been through Quality </a:t>
            </a:r>
            <a:r>
              <a:rPr lang="en-US" sz="1600" dirty="0" smtClean="0">
                <a:solidFill>
                  <a:srgbClr val="FFFFFF"/>
                </a:solidFill>
              </a:rPr>
              <a:t>Audit. Reports </a:t>
            </a:r>
            <a:r>
              <a:rPr lang="en-US" sz="1600" dirty="0">
                <a:solidFill>
                  <a:srgbClr val="FFFFFF"/>
                </a:solidFill>
              </a:rPr>
              <a:t>are published on the OAAA website</a:t>
            </a:r>
            <a:endParaRPr lang="en-GB" sz="1600" dirty="0">
              <a:solidFill>
                <a:srgbClr val="FFFFFF"/>
              </a:solidFill>
            </a:endParaRPr>
          </a:p>
          <a:p>
            <a:pPr algn="ctr" rtl="1"/>
            <a:endParaRPr lang="ar-OM" b="1" dirty="0" smtClean="0">
              <a:solidFill>
                <a:schemeClr val="bg1"/>
              </a:solidFill>
            </a:endParaRPr>
          </a:p>
          <a:p>
            <a:pPr algn="ctr" rtl="1"/>
            <a:endParaRPr lang="en-GB" b="1" dirty="0">
              <a:solidFill>
                <a:schemeClr val="bg1"/>
              </a:solidFill>
            </a:endParaRPr>
          </a:p>
        </p:txBody>
      </p:sp>
    </p:spTree>
    <p:extLst>
      <p:ext uri="{BB962C8B-B14F-4D97-AF65-F5344CB8AC3E}">
        <p14:creationId xmlns:p14="http://schemas.microsoft.com/office/powerpoint/2010/main" val="879121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6" name="Picture 2" descr="http://omandaily.om/wp-content/uploads/2015/02/250499.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0" y="1714500"/>
            <a:ext cx="7620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8548"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2400" y="152400"/>
            <a:ext cx="168275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30350" y="0"/>
            <a:ext cx="6623050"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OM" sz="2800" b="1" i="0" u="none" strike="noStrike" kern="0" cap="none" spc="0" normalizeH="0" baseline="0" noProof="0" dirty="0" smtClean="0">
                <a:ln>
                  <a:noFill/>
                </a:ln>
                <a:solidFill>
                  <a:srgbClr val="C00000"/>
                </a:solidFill>
                <a:effectLst/>
                <a:uLnTx/>
                <a:uFillTx/>
              </a:rPr>
              <a:t>المرحلة الثانية من الاعتماد المؤسسي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OM" sz="2800" b="1" i="0" u="none" strike="noStrike" kern="0" cap="none" spc="0" normalizeH="0" baseline="0" noProof="0" dirty="0" smtClean="0">
                <a:ln>
                  <a:noFill/>
                </a:ln>
                <a:solidFill>
                  <a:srgbClr val="C00000"/>
                </a:solidFill>
                <a:effectLst/>
                <a:uLnTx/>
                <a:uFillTx/>
              </a:rPr>
              <a:t>التقويم مقابل المعايير المؤسسية</a:t>
            </a:r>
          </a:p>
        </p:txBody>
      </p:sp>
      <p:sp>
        <p:nvSpPr>
          <p:cNvPr id="7" name="Rectangle 6"/>
          <p:cNvSpPr/>
          <p:nvPr/>
        </p:nvSpPr>
        <p:spPr>
          <a:xfrm>
            <a:off x="2414371" y="971490"/>
            <a:ext cx="4533742" cy="707886"/>
          </a:xfrm>
          <a:prstGeom prst="rect">
            <a:avLst/>
          </a:prstGeom>
        </p:spPr>
        <p:txBody>
          <a:bodyPr wrap="none">
            <a:spAutoFit/>
          </a:bodyPr>
          <a:lstStyle/>
          <a:p>
            <a:pPr algn="ctr"/>
            <a:r>
              <a:rPr lang="en-US" sz="2000" b="1" dirty="0">
                <a:solidFill>
                  <a:srgbClr val="C00000"/>
                </a:solidFill>
              </a:rPr>
              <a:t>Institutional </a:t>
            </a:r>
            <a:r>
              <a:rPr lang="en-US" sz="2000" b="1" dirty="0" smtClean="0">
                <a:solidFill>
                  <a:srgbClr val="C00000"/>
                </a:solidFill>
              </a:rPr>
              <a:t>Accreditation </a:t>
            </a:r>
            <a:r>
              <a:rPr lang="en-US" sz="2000" b="1" dirty="0">
                <a:solidFill>
                  <a:srgbClr val="C00000"/>
                </a:solidFill>
              </a:rPr>
              <a:t>Stage </a:t>
            </a:r>
            <a:r>
              <a:rPr lang="en-US" sz="2000" b="1" dirty="0" smtClean="0">
                <a:solidFill>
                  <a:srgbClr val="C00000"/>
                </a:solidFill>
              </a:rPr>
              <a:t>2: </a:t>
            </a:r>
          </a:p>
          <a:p>
            <a:pPr algn="ctr"/>
            <a:r>
              <a:rPr lang="en-US" sz="2000" b="1" dirty="0" smtClean="0">
                <a:solidFill>
                  <a:srgbClr val="C00000"/>
                </a:solidFill>
              </a:rPr>
              <a:t>Standards Assessment</a:t>
            </a:r>
            <a:endParaRPr lang="ar-OM" sz="2000" b="1" dirty="0"/>
          </a:p>
        </p:txBody>
      </p:sp>
    </p:spTree>
    <p:extLst>
      <p:ext uri="{BB962C8B-B14F-4D97-AF65-F5344CB8AC3E}">
        <p14:creationId xmlns:p14="http://schemas.microsoft.com/office/powerpoint/2010/main" val="2656084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1670658" y="1219200"/>
            <a:ext cx="996342"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87"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1435651" name="Rectangle 3"/>
          <p:cNvSpPr>
            <a:spLocks noChangeArrowheads="1"/>
          </p:cNvSpPr>
          <p:nvPr/>
        </p:nvSpPr>
        <p:spPr bwMode="auto">
          <a:xfrm>
            <a:off x="0" y="4632327"/>
            <a:ext cx="9144000" cy="2225675"/>
          </a:xfrm>
          <a:prstGeom prst="rect">
            <a:avLst/>
          </a:prstGeom>
          <a:solidFill>
            <a:srgbClr val="990000"/>
          </a:solidFill>
          <a:ln w="9525">
            <a:noFill/>
            <a:miter lim="800000"/>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435652" name="Rectangle 4"/>
          <p:cNvSpPr>
            <a:spLocks noChangeArrowheads="1"/>
          </p:cNvSpPr>
          <p:nvPr/>
        </p:nvSpPr>
        <p:spPr bwMode="auto">
          <a:xfrm>
            <a:off x="0" y="4773615"/>
            <a:ext cx="3429000" cy="246221"/>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pPr>
            <a:r>
              <a:rPr lang="en-US" sz="1600" b="1" dirty="0">
                <a:solidFill>
                  <a:prstClr val="white"/>
                </a:solidFill>
                <a:latin typeface="Calibri"/>
                <a:cs typeface="+mn-cs"/>
              </a:rPr>
              <a:t>STAGE 2: STANDARDS ASSESSMENT</a:t>
            </a:r>
          </a:p>
        </p:txBody>
      </p:sp>
      <p:sp>
        <p:nvSpPr>
          <p:cNvPr id="1435653" name="Line 5"/>
          <p:cNvSpPr>
            <a:spLocks noChangeShapeType="1"/>
          </p:cNvSpPr>
          <p:nvPr/>
        </p:nvSpPr>
        <p:spPr bwMode="auto">
          <a:xfrm>
            <a:off x="2659064" y="5835650"/>
            <a:ext cx="2390775" cy="0"/>
          </a:xfrm>
          <a:prstGeom prst="line">
            <a:avLst/>
          </a:prstGeom>
          <a:noFill/>
          <a:ln w="57150">
            <a:solidFill>
              <a:schemeClr val="bg1"/>
            </a:solidFill>
            <a:round/>
            <a:headEnd/>
            <a:tailEnd type="triangle" w="lg" len="med"/>
          </a:ln>
          <a:effectLst/>
        </p:spPr>
        <p:txBody>
          <a:bodyPr/>
          <a:lstStyle/>
          <a:p>
            <a:pPr fontAlgn="auto">
              <a:spcBef>
                <a:spcPts val="0"/>
              </a:spcBef>
              <a:spcAft>
                <a:spcPts val="0"/>
              </a:spcAft>
            </a:pPr>
            <a:endParaRPr lang="en-US">
              <a:solidFill>
                <a:prstClr val="black"/>
              </a:solidFill>
              <a:latin typeface="Calibri"/>
              <a:cs typeface="+mn-cs"/>
            </a:endParaRPr>
          </a:p>
        </p:txBody>
      </p:sp>
      <p:sp>
        <p:nvSpPr>
          <p:cNvPr id="1435655" name="AutoShape 7"/>
          <p:cNvSpPr>
            <a:spLocks noChangeArrowheads="1"/>
          </p:cNvSpPr>
          <p:nvPr/>
        </p:nvSpPr>
        <p:spPr bwMode="auto">
          <a:xfrm>
            <a:off x="3581400" y="2103436"/>
            <a:ext cx="774700" cy="812800"/>
          </a:xfrm>
          <a:custGeom>
            <a:avLst/>
            <a:gdLst>
              <a:gd name="G0" fmla="+- 0 0 0"/>
              <a:gd name="G1" fmla="+- -9111302 0 0"/>
              <a:gd name="G2" fmla="+- 0 0 -9111302"/>
              <a:gd name="G3" fmla="+- 10800 0 0"/>
              <a:gd name="G4" fmla="+- 0 0 0"/>
              <a:gd name="T0" fmla="*/ 360 256 1"/>
              <a:gd name="T1" fmla="*/ 0 256 1"/>
              <a:gd name="G5" fmla="+- G2 T0 T1"/>
              <a:gd name="G6" fmla="?: G2 G2 G5"/>
              <a:gd name="G7" fmla="+- 0 0 G6"/>
              <a:gd name="G8" fmla="+- 5400 0 0"/>
              <a:gd name="G9" fmla="+- 0 0 -9111302"/>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111302"/>
              <a:gd name="G36" fmla="sin G34 -9111302"/>
              <a:gd name="G37" fmla="+/ -9111302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579 w 21600"/>
              <a:gd name="T5" fmla="*/ 683 h 21600"/>
              <a:gd name="T6" fmla="*/ 4684 w 21600"/>
              <a:gd name="T7" fmla="*/ 5488 h 21600"/>
              <a:gd name="T8" fmla="*/ 12689 w 21600"/>
              <a:gd name="T9" fmla="*/ 5741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235" y="5399"/>
                  <a:pt x="7748" y="6078"/>
                  <a:pt x="6722" y="7259"/>
                </a:cubicBezTo>
                <a:lnTo>
                  <a:pt x="2645" y="3718"/>
                </a:lnTo>
                <a:cubicBezTo>
                  <a:pt x="4696" y="1356"/>
                  <a:pt x="76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Calibri"/>
              <a:cs typeface="+mn-cs"/>
            </a:endParaRPr>
          </a:p>
        </p:txBody>
      </p:sp>
      <p:grpSp>
        <p:nvGrpSpPr>
          <p:cNvPr id="3" name="Group 8"/>
          <p:cNvGrpSpPr>
            <a:grpSpLocks/>
          </p:cNvGrpSpPr>
          <p:nvPr/>
        </p:nvGrpSpPr>
        <p:grpSpPr bwMode="auto">
          <a:xfrm>
            <a:off x="2667001" y="533400"/>
            <a:ext cx="2590662" cy="1300163"/>
            <a:chOff x="2880" y="1987"/>
            <a:chExt cx="1458" cy="819"/>
          </a:xfrm>
        </p:grpSpPr>
        <p:sp>
          <p:nvSpPr>
            <p:cNvPr id="1435657" name="Rectangle 9"/>
            <p:cNvSpPr>
              <a:spLocks noChangeArrowheads="1"/>
            </p:cNvSpPr>
            <p:nvPr/>
          </p:nvSpPr>
          <p:spPr bwMode="auto">
            <a:xfrm>
              <a:off x="2880" y="1987"/>
              <a:ext cx="1458" cy="797"/>
            </a:xfrm>
            <a:prstGeom prst="rect">
              <a:avLst/>
            </a:prstGeom>
            <a:solidFill>
              <a:srgbClr val="CCECFF"/>
            </a:solidFill>
            <a:ln w="9525">
              <a:noFill/>
              <a:miter lim="800000"/>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435658" name="Rectangle 10"/>
            <p:cNvSpPr>
              <a:spLocks noChangeArrowheads="1"/>
            </p:cNvSpPr>
            <p:nvPr/>
          </p:nvSpPr>
          <p:spPr bwMode="auto">
            <a:xfrm>
              <a:off x="2880" y="2009"/>
              <a:ext cx="1458" cy="797"/>
            </a:xfrm>
            <a:prstGeom prst="rect">
              <a:avLst/>
            </a:prstGeom>
            <a:noFill/>
            <a:ln w="3175">
              <a:solidFill>
                <a:srgbClr val="000080"/>
              </a:solidFill>
              <a:miter lim="800000"/>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435659" name="Rectangle 11"/>
            <p:cNvSpPr>
              <a:spLocks noChangeArrowheads="1"/>
            </p:cNvSpPr>
            <p:nvPr/>
          </p:nvSpPr>
          <p:spPr bwMode="auto">
            <a:xfrm>
              <a:off x="2969" y="2198"/>
              <a:ext cx="0" cy="136"/>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en-US" sz="1400" dirty="0">
                <a:solidFill>
                  <a:prstClr val="black"/>
                </a:solidFill>
                <a:latin typeface="Calibri"/>
                <a:cs typeface="+mn-cs"/>
              </a:endParaRPr>
            </a:p>
          </p:txBody>
        </p:sp>
        <p:sp>
          <p:nvSpPr>
            <p:cNvPr id="1435660" name="Rectangle 12"/>
            <p:cNvSpPr>
              <a:spLocks noChangeArrowheads="1"/>
            </p:cNvSpPr>
            <p:nvPr/>
          </p:nvSpPr>
          <p:spPr bwMode="auto">
            <a:xfrm>
              <a:off x="2916" y="2362"/>
              <a:ext cx="0" cy="174"/>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en-US" dirty="0">
                <a:solidFill>
                  <a:prstClr val="black"/>
                </a:solidFill>
                <a:latin typeface="Calibri"/>
                <a:cs typeface="+mn-cs"/>
              </a:endParaRPr>
            </a:p>
          </p:txBody>
        </p:sp>
        <p:sp>
          <p:nvSpPr>
            <p:cNvPr id="1435662" name="Rectangle 14"/>
            <p:cNvSpPr>
              <a:spLocks noChangeArrowheads="1"/>
            </p:cNvSpPr>
            <p:nvPr/>
          </p:nvSpPr>
          <p:spPr bwMode="auto">
            <a:xfrm>
              <a:off x="3326" y="2336"/>
              <a:ext cx="40" cy="174"/>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b="1" dirty="0" smtClean="0">
                  <a:solidFill>
                    <a:srgbClr val="000080"/>
                  </a:solidFill>
                  <a:latin typeface="Calibri"/>
                  <a:cs typeface="+mn-cs"/>
                </a:rPr>
                <a:t> </a:t>
              </a:r>
              <a:endParaRPr lang="en-US" dirty="0">
                <a:solidFill>
                  <a:prstClr val="black"/>
                </a:solidFill>
                <a:latin typeface="Calibri"/>
                <a:cs typeface="+mn-cs"/>
              </a:endParaRPr>
            </a:p>
          </p:txBody>
        </p:sp>
      </p:grpSp>
      <p:grpSp>
        <p:nvGrpSpPr>
          <p:cNvPr id="4" name="Group 17"/>
          <p:cNvGrpSpPr>
            <a:grpSpLocks/>
          </p:cNvGrpSpPr>
          <p:nvPr/>
        </p:nvGrpSpPr>
        <p:grpSpPr bwMode="auto">
          <a:xfrm>
            <a:off x="211175" y="579436"/>
            <a:ext cx="1770062" cy="1265237"/>
            <a:chOff x="2083" y="575"/>
            <a:chExt cx="1115" cy="797"/>
          </a:xfrm>
        </p:grpSpPr>
        <p:sp>
          <p:nvSpPr>
            <p:cNvPr id="1435666" name="Rectangle 18"/>
            <p:cNvSpPr>
              <a:spLocks noChangeArrowheads="1"/>
            </p:cNvSpPr>
            <p:nvPr/>
          </p:nvSpPr>
          <p:spPr bwMode="auto">
            <a:xfrm>
              <a:off x="2083" y="575"/>
              <a:ext cx="1115" cy="797"/>
            </a:xfrm>
            <a:prstGeom prst="rect">
              <a:avLst/>
            </a:prstGeom>
            <a:solidFill>
              <a:srgbClr val="CCECFF"/>
            </a:solidFill>
            <a:ln w="9525">
              <a:noFill/>
              <a:miter lim="800000"/>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435667" name="Rectangle 19"/>
            <p:cNvSpPr>
              <a:spLocks noChangeArrowheads="1"/>
            </p:cNvSpPr>
            <p:nvPr/>
          </p:nvSpPr>
          <p:spPr bwMode="auto">
            <a:xfrm>
              <a:off x="2083" y="575"/>
              <a:ext cx="1115" cy="797"/>
            </a:xfrm>
            <a:prstGeom prst="rect">
              <a:avLst/>
            </a:prstGeom>
            <a:noFill/>
            <a:ln w="3175">
              <a:solidFill>
                <a:srgbClr val="000080"/>
              </a:solidFill>
              <a:miter lim="800000"/>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435668" name="Rectangle 20"/>
            <p:cNvSpPr>
              <a:spLocks noChangeArrowheads="1"/>
            </p:cNvSpPr>
            <p:nvPr/>
          </p:nvSpPr>
          <p:spPr bwMode="auto">
            <a:xfrm>
              <a:off x="2191" y="738"/>
              <a:ext cx="0" cy="174"/>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en-US" dirty="0">
                <a:solidFill>
                  <a:prstClr val="black"/>
                </a:solidFill>
                <a:latin typeface="Calibri"/>
                <a:cs typeface="+mn-cs"/>
              </a:endParaRPr>
            </a:p>
          </p:txBody>
        </p:sp>
        <p:sp>
          <p:nvSpPr>
            <p:cNvPr id="1435669" name="Rectangle 21"/>
            <p:cNvSpPr>
              <a:spLocks noChangeArrowheads="1"/>
            </p:cNvSpPr>
            <p:nvPr/>
          </p:nvSpPr>
          <p:spPr bwMode="auto">
            <a:xfrm>
              <a:off x="2232" y="911"/>
              <a:ext cx="0" cy="174"/>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en-US" dirty="0">
                <a:solidFill>
                  <a:prstClr val="black"/>
                </a:solidFill>
                <a:latin typeface="Calibri"/>
                <a:cs typeface="+mn-cs"/>
              </a:endParaRPr>
            </a:p>
          </p:txBody>
        </p:sp>
        <p:sp>
          <p:nvSpPr>
            <p:cNvPr id="1435670" name="Rectangle 22"/>
            <p:cNvSpPr>
              <a:spLocks noChangeArrowheads="1"/>
            </p:cNvSpPr>
            <p:nvPr/>
          </p:nvSpPr>
          <p:spPr bwMode="auto">
            <a:xfrm>
              <a:off x="2551" y="902"/>
              <a:ext cx="0" cy="174"/>
            </a:xfrm>
            <a:prstGeom prst="rect">
              <a:avLst/>
            </a:prstGeom>
            <a:noFill/>
            <a:ln w="9525">
              <a:noFill/>
              <a:miter lim="800000"/>
              <a:headEnd/>
              <a:tailEnd/>
            </a:ln>
          </p:spPr>
          <p:txBody>
            <a:bodyPr wrap="none" lIns="0" tIns="0" rIns="0" bIns="0">
              <a:spAutoFit/>
            </a:bodyPr>
            <a:lstStyle/>
            <a:p>
              <a:pPr fontAlgn="auto">
                <a:spcBef>
                  <a:spcPts val="0"/>
                </a:spcBef>
                <a:spcAft>
                  <a:spcPts val="0"/>
                </a:spcAft>
              </a:pPr>
              <a:endParaRPr lang="en-US" dirty="0">
                <a:solidFill>
                  <a:prstClr val="black"/>
                </a:solidFill>
                <a:latin typeface="Calibri"/>
                <a:cs typeface="+mn-cs"/>
              </a:endParaRPr>
            </a:p>
          </p:txBody>
        </p:sp>
      </p:grpSp>
      <p:grpSp>
        <p:nvGrpSpPr>
          <p:cNvPr id="5" name="Group 26"/>
          <p:cNvGrpSpPr>
            <a:grpSpLocks/>
          </p:cNvGrpSpPr>
          <p:nvPr/>
        </p:nvGrpSpPr>
        <p:grpSpPr bwMode="auto">
          <a:xfrm>
            <a:off x="2971800" y="2941636"/>
            <a:ext cx="2060575" cy="1265237"/>
            <a:chOff x="1286" y="2009"/>
            <a:chExt cx="1116" cy="797"/>
          </a:xfrm>
        </p:grpSpPr>
        <p:sp>
          <p:nvSpPr>
            <p:cNvPr id="1435675" name="Freeform 27"/>
            <p:cNvSpPr>
              <a:spLocks/>
            </p:cNvSpPr>
            <p:nvPr/>
          </p:nvSpPr>
          <p:spPr bwMode="auto">
            <a:xfrm>
              <a:off x="1286" y="2009"/>
              <a:ext cx="1116" cy="797"/>
            </a:xfrm>
            <a:custGeom>
              <a:avLst/>
              <a:gdLst/>
              <a:ahLst/>
              <a:cxnLst>
                <a:cxn ang="0">
                  <a:pos x="0" y="0"/>
                </a:cxn>
                <a:cxn ang="0">
                  <a:pos x="2230" y="1407"/>
                </a:cxn>
                <a:cxn ang="0">
                  <a:pos x="2168" y="1363"/>
                </a:cxn>
                <a:cxn ang="0">
                  <a:pos x="2102" y="1326"/>
                </a:cxn>
                <a:cxn ang="0">
                  <a:pos x="2034" y="1294"/>
                </a:cxn>
                <a:cxn ang="0">
                  <a:pos x="1964" y="1268"/>
                </a:cxn>
                <a:cxn ang="0">
                  <a:pos x="1892" y="1248"/>
                </a:cxn>
                <a:cxn ang="0">
                  <a:pos x="1820" y="1233"/>
                </a:cxn>
                <a:cxn ang="0">
                  <a:pos x="1747" y="1224"/>
                </a:cxn>
                <a:cxn ang="0">
                  <a:pos x="1673" y="1221"/>
                </a:cxn>
                <a:cxn ang="0">
                  <a:pos x="1600" y="1224"/>
                </a:cxn>
                <a:cxn ang="0">
                  <a:pos x="1527" y="1233"/>
                </a:cxn>
                <a:cxn ang="0">
                  <a:pos x="1454" y="1248"/>
                </a:cxn>
                <a:cxn ang="0">
                  <a:pos x="1383" y="1268"/>
                </a:cxn>
                <a:cxn ang="0">
                  <a:pos x="1313" y="1294"/>
                </a:cxn>
                <a:cxn ang="0">
                  <a:pos x="1245" y="1326"/>
                </a:cxn>
                <a:cxn ang="0">
                  <a:pos x="1179" y="1363"/>
                </a:cxn>
                <a:cxn ang="0">
                  <a:pos x="1115" y="1407"/>
                </a:cxn>
                <a:cxn ang="0">
                  <a:pos x="1053" y="1451"/>
                </a:cxn>
                <a:cxn ang="0">
                  <a:pos x="986" y="1489"/>
                </a:cxn>
                <a:cxn ang="0">
                  <a:pos x="919" y="1521"/>
                </a:cxn>
                <a:cxn ang="0">
                  <a:pos x="848" y="1547"/>
                </a:cxn>
                <a:cxn ang="0">
                  <a:pos x="777" y="1568"/>
                </a:cxn>
                <a:cxn ang="0">
                  <a:pos x="705" y="1581"/>
                </a:cxn>
                <a:cxn ang="0">
                  <a:pos x="632" y="1590"/>
                </a:cxn>
                <a:cxn ang="0">
                  <a:pos x="558" y="1593"/>
                </a:cxn>
                <a:cxn ang="0">
                  <a:pos x="485" y="1590"/>
                </a:cxn>
                <a:cxn ang="0">
                  <a:pos x="412" y="1581"/>
                </a:cxn>
                <a:cxn ang="0">
                  <a:pos x="339" y="1568"/>
                </a:cxn>
                <a:cxn ang="0">
                  <a:pos x="268" y="1547"/>
                </a:cxn>
                <a:cxn ang="0">
                  <a:pos x="198" y="1521"/>
                </a:cxn>
                <a:cxn ang="0">
                  <a:pos x="130" y="1489"/>
                </a:cxn>
                <a:cxn ang="0">
                  <a:pos x="64" y="1451"/>
                </a:cxn>
                <a:cxn ang="0">
                  <a:pos x="0" y="1407"/>
                </a:cxn>
              </a:cxnLst>
              <a:rect l="0" t="0" r="r" b="b"/>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lnTo>
                    <a:pt x="0" y="1407"/>
                  </a:lnTo>
                  <a:close/>
                </a:path>
              </a:pathLst>
            </a:custGeom>
            <a:solidFill>
              <a:srgbClr val="FFDA46"/>
            </a:solidFill>
            <a:ln w="9525">
              <a:no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1435676" name="Freeform 28"/>
            <p:cNvSpPr>
              <a:spLocks/>
            </p:cNvSpPr>
            <p:nvPr/>
          </p:nvSpPr>
          <p:spPr bwMode="auto">
            <a:xfrm>
              <a:off x="1286" y="2009"/>
              <a:ext cx="1116" cy="797"/>
            </a:xfrm>
            <a:custGeom>
              <a:avLst/>
              <a:gdLst/>
              <a:ahLst/>
              <a:cxnLst>
                <a:cxn ang="0">
                  <a:pos x="0" y="0"/>
                </a:cxn>
                <a:cxn ang="0">
                  <a:pos x="2230" y="1407"/>
                </a:cxn>
                <a:cxn ang="0">
                  <a:pos x="2168" y="1363"/>
                </a:cxn>
                <a:cxn ang="0">
                  <a:pos x="2102" y="1326"/>
                </a:cxn>
                <a:cxn ang="0">
                  <a:pos x="2034" y="1294"/>
                </a:cxn>
                <a:cxn ang="0">
                  <a:pos x="1964" y="1268"/>
                </a:cxn>
                <a:cxn ang="0">
                  <a:pos x="1892" y="1248"/>
                </a:cxn>
                <a:cxn ang="0">
                  <a:pos x="1820" y="1233"/>
                </a:cxn>
                <a:cxn ang="0">
                  <a:pos x="1747" y="1224"/>
                </a:cxn>
                <a:cxn ang="0">
                  <a:pos x="1673" y="1221"/>
                </a:cxn>
                <a:cxn ang="0">
                  <a:pos x="1600" y="1224"/>
                </a:cxn>
                <a:cxn ang="0">
                  <a:pos x="1527" y="1233"/>
                </a:cxn>
                <a:cxn ang="0">
                  <a:pos x="1454" y="1248"/>
                </a:cxn>
                <a:cxn ang="0">
                  <a:pos x="1383" y="1268"/>
                </a:cxn>
                <a:cxn ang="0">
                  <a:pos x="1313" y="1294"/>
                </a:cxn>
                <a:cxn ang="0">
                  <a:pos x="1245" y="1326"/>
                </a:cxn>
                <a:cxn ang="0">
                  <a:pos x="1179" y="1363"/>
                </a:cxn>
                <a:cxn ang="0">
                  <a:pos x="1115" y="1407"/>
                </a:cxn>
                <a:cxn ang="0">
                  <a:pos x="1053" y="1451"/>
                </a:cxn>
                <a:cxn ang="0">
                  <a:pos x="986" y="1489"/>
                </a:cxn>
                <a:cxn ang="0">
                  <a:pos x="919" y="1521"/>
                </a:cxn>
                <a:cxn ang="0">
                  <a:pos x="848" y="1547"/>
                </a:cxn>
                <a:cxn ang="0">
                  <a:pos x="777" y="1568"/>
                </a:cxn>
                <a:cxn ang="0">
                  <a:pos x="705" y="1581"/>
                </a:cxn>
                <a:cxn ang="0">
                  <a:pos x="632" y="1590"/>
                </a:cxn>
                <a:cxn ang="0">
                  <a:pos x="558" y="1593"/>
                </a:cxn>
                <a:cxn ang="0">
                  <a:pos x="485" y="1590"/>
                </a:cxn>
                <a:cxn ang="0">
                  <a:pos x="412" y="1581"/>
                </a:cxn>
                <a:cxn ang="0">
                  <a:pos x="339" y="1568"/>
                </a:cxn>
                <a:cxn ang="0">
                  <a:pos x="268" y="1547"/>
                </a:cxn>
                <a:cxn ang="0">
                  <a:pos x="198" y="1521"/>
                </a:cxn>
                <a:cxn ang="0">
                  <a:pos x="130" y="1489"/>
                </a:cxn>
                <a:cxn ang="0">
                  <a:pos x="64" y="1451"/>
                </a:cxn>
                <a:cxn ang="0">
                  <a:pos x="0" y="1407"/>
                </a:cxn>
              </a:cxnLst>
              <a:rect l="0" t="0" r="r" b="b"/>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lnTo>
                    <a:pt x="0" y="1407"/>
                  </a:lnTo>
                </a:path>
              </a:pathLst>
            </a:custGeom>
            <a:noFill/>
            <a:ln w="3175">
              <a:solidFill>
                <a:srgbClr val="993300"/>
              </a:solidFill>
              <a:prstDash val="solid"/>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sp>
        <p:nvSpPr>
          <p:cNvPr id="1435715" name="Rectangle 67"/>
          <p:cNvSpPr>
            <a:spLocks noChangeArrowheads="1"/>
          </p:cNvSpPr>
          <p:nvPr/>
        </p:nvSpPr>
        <p:spPr bwMode="auto">
          <a:xfrm>
            <a:off x="2667000" y="557210"/>
            <a:ext cx="2590800" cy="1266825"/>
          </a:xfrm>
          <a:prstGeom prst="rect">
            <a:avLst/>
          </a:prstGeom>
          <a:noFill/>
          <a:ln w="57150">
            <a:solidFill>
              <a:srgbClr val="990000"/>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cs typeface="+mn-cs"/>
            </a:endParaRPr>
          </a:p>
        </p:txBody>
      </p:sp>
      <p:grpSp>
        <p:nvGrpSpPr>
          <p:cNvPr id="10" name="Group 57"/>
          <p:cNvGrpSpPr>
            <a:grpSpLocks/>
          </p:cNvGrpSpPr>
          <p:nvPr/>
        </p:nvGrpSpPr>
        <p:grpSpPr bwMode="auto">
          <a:xfrm>
            <a:off x="4953000" y="5110165"/>
            <a:ext cx="3352800" cy="1431925"/>
            <a:chOff x="3120" y="3219"/>
            <a:chExt cx="2112" cy="902"/>
          </a:xfrm>
        </p:grpSpPr>
        <p:sp>
          <p:nvSpPr>
            <p:cNvPr id="83" name="Rectangle 58"/>
            <p:cNvSpPr>
              <a:spLocks noChangeArrowheads="1"/>
            </p:cNvSpPr>
            <p:nvPr/>
          </p:nvSpPr>
          <p:spPr bwMode="auto">
            <a:xfrm>
              <a:off x="3188" y="3219"/>
              <a:ext cx="1952" cy="902"/>
            </a:xfrm>
            <a:prstGeom prst="rect">
              <a:avLst/>
            </a:prstGeom>
            <a:solidFill>
              <a:srgbClr val="FFFFFF"/>
            </a:solidFill>
            <a:ln w="9525">
              <a:noFill/>
              <a:miter lim="800000"/>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84" name="Rectangle 59"/>
            <p:cNvSpPr>
              <a:spLocks noChangeArrowheads="1"/>
            </p:cNvSpPr>
            <p:nvPr/>
          </p:nvSpPr>
          <p:spPr bwMode="auto">
            <a:xfrm>
              <a:off x="3188" y="3219"/>
              <a:ext cx="1952" cy="902"/>
            </a:xfrm>
            <a:prstGeom prst="rect">
              <a:avLst/>
            </a:prstGeom>
            <a:noFill/>
            <a:ln w="3175" cap="rnd">
              <a:solidFill>
                <a:srgbClr val="000000"/>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85" name="Rectangle 60"/>
            <p:cNvSpPr>
              <a:spLocks noChangeArrowheads="1"/>
            </p:cNvSpPr>
            <p:nvPr/>
          </p:nvSpPr>
          <p:spPr bwMode="auto">
            <a:xfrm>
              <a:off x="3120" y="3264"/>
              <a:ext cx="2112" cy="349"/>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pPr>
              <a:r>
                <a:rPr lang="en-US" b="1" dirty="0">
                  <a:solidFill>
                    <a:srgbClr val="000000"/>
                  </a:solidFill>
                  <a:latin typeface="Calibri"/>
                  <a:cs typeface="+mn-cs"/>
                </a:rPr>
                <a:t>External </a:t>
              </a:r>
              <a:r>
                <a:rPr lang="en-US" b="1" dirty="0" smtClean="0">
                  <a:solidFill>
                    <a:srgbClr val="000000"/>
                  </a:solidFill>
                  <a:latin typeface="Calibri"/>
                  <a:cs typeface="+mn-cs"/>
                </a:rPr>
                <a:t>Review</a:t>
              </a:r>
              <a:r>
                <a:rPr lang="ar-OM" b="1" dirty="0" smtClean="0">
                  <a:solidFill>
                    <a:prstClr val="black"/>
                  </a:solidFill>
                  <a:latin typeface="Calibri"/>
                  <a:cs typeface="Arial"/>
                </a:rPr>
                <a:t>المراجعة الخارجية  </a:t>
              </a:r>
            </a:p>
            <a:p>
              <a:pPr algn="ctr" fontAlgn="auto">
                <a:spcBef>
                  <a:spcPts val="0"/>
                </a:spcBef>
                <a:spcAft>
                  <a:spcPts val="0"/>
                </a:spcAft>
              </a:pPr>
              <a:endParaRPr lang="en-US" dirty="0">
                <a:solidFill>
                  <a:prstClr val="black"/>
                </a:solidFill>
                <a:latin typeface="Calibri"/>
                <a:cs typeface="+mn-cs"/>
              </a:endParaRPr>
            </a:p>
          </p:txBody>
        </p:sp>
        <p:sp>
          <p:nvSpPr>
            <p:cNvPr id="86" name="Freeform 61"/>
            <p:cNvSpPr>
              <a:spLocks/>
            </p:cNvSpPr>
            <p:nvPr/>
          </p:nvSpPr>
          <p:spPr bwMode="auto">
            <a:xfrm>
              <a:off x="4239" y="3456"/>
              <a:ext cx="816" cy="599"/>
            </a:xfrm>
            <a:custGeom>
              <a:avLst/>
              <a:gdLst/>
              <a:ahLst/>
              <a:cxnLst>
                <a:cxn ang="0">
                  <a:pos x="0" y="794"/>
                </a:cxn>
                <a:cxn ang="0">
                  <a:pos x="0" y="0"/>
                </a:cxn>
                <a:cxn ang="0">
                  <a:pos x="1512" y="0"/>
                </a:cxn>
                <a:cxn ang="0">
                  <a:pos x="1512" y="794"/>
                </a:cxn>
                <a:cxn ang="0">
                  <a:pos x="756" y="794"/>
                </a:cxn>
                <a:cxn ang="0">
                  <a:pos x="0" y="794"/>
                </a:cxn>
              </a:cxnLst>
              <a:rect l="0" t="0" r="r" b="b"/>
              <a:pathLst>
                <a:path w="1512" h="945">
                  <a:moveTo>
                    <a:pt x="0" y="794"/>
                  </a:moveTo>
                  <a:lnTo>
                    <a:pt x="0" y="0"/>
                  </a:lnTo>
                  <a:lnTo>
                    <a:pt x="1512" y="0"/>
                  </a:lnTo>
                  <a:lnTo>
                    <a:pt x="1512" y="794"/>
                  </a:lnTo>
                  <a:cubicBezTo>
                    <a:pt x="1283" y="643"/>
                    <a:pt x="986" y="643"/>
                    <a:pt x="756" y="794"/>
                  </a:cubicBezTo>
                  <a:cubicBezTo>
                    <a:pt x="527" y="945"/>
                    <a:pt x="230" y="945"/>
                    <a:pt x="0" y="794"/>
                  </a:cubicBezTo>
                  <a:close/>
                </a:path>
              </a:pathLst>
            </a:custGeom>
            <a:solidFill>
              <a:srgbClr val="FFFF99"/>
            </a:solidFill>
            <a:ln w="0">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90" name="Rectangle 65"/>
            <p:cNvSpPr>
              <a:spLocks noChangeArrowheads="1"/>
            </p:cNvSpPr>
            <p:nvPr/>
          </p:nvSpPr>
          <p:spPr bwMode="auto">
            <a:xfrm>
              <a:off x="3338" y="3456"/>
              <a:ext cx="751" cy="513"/>
            </a:xfrm>
            <a:prstGeom prst="rect">
              <a:avLst/>
            </a:prstGeom>
            <a:solidFill>
              <a:srgbClr val="FFFF99"/>
            </a:solidFill>
            <a:ln w="9525">
              <a:noFill/>
              <a:miter lim="800000"/>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91" name="Rectangle 66"/>
            <p:cNvSpPr>
              <a:spLocks noChangeArrowheads="1"/>
            </p:cNvSpPr>
            <p:nvPr/>
          </p:nvSpPr>
          <p:spPr bwMode="auto">
            <a:xfrm>
              <a:off x="3338" y="3456"/>
              <a:ext cx="751" cy="530"/>
            </a:xfrm>
            <a:prstGeom prst="rect">
              <a:avLst/>
            </a:prstGeom>
            <a:noFill/>
            <a:ln w="3175" cap="rnd">
              <a:solidFill>
                <a:srgbClr val="000000"/>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95" name="Line 70"/>
            <p:cNvSpPr>
              <a:spLocks noChangeShapeType="1"/>
            </p:cNvSpPr>
            <p:nvPr/>
          </p:nvSpPr>
          <p:spPr bwMode="auto">
            <a:xfrm>
              <a:off x="4089" y="3745"/>
              <a:ext cx="99" cy="1"/>
            </a:xfrm>
            <a:prstGeom prst="line">
              <a:avLst/>
            </a:prstGeom>
            <a:noFill/>
            <a:ln w="3175" cap="rnd">
              <a:solidFill>
                <a:srgbClr val="000000"/>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96" name="Freeform 71"/>
            <p:cNvSpPr>
              <a:spLocks/>
            </p:cNvSpPr>
            <p:nvPr/>
          </p:nvSpPr>
          <p:spPr bwMode="auto">
            <a:xfrm>
              <a:off x="4181" y="3716"/>
              <a:ext cx="58" cy="58"/>
            </a:xfrm>
            <a:custGeom>
              <a:avLst/>
              <a:gdLst/>
              <a:ahLst/>
              <a:cxnLst>
                <a:cxn ang="0">
                  <a:pos x="0" y="0"/>
                </a:cxn>
                <a:cxn ang="0">
                  <a:pos x="58" y="29"/>
                </a:cxn>
                <a:cxn ang="0">
                  <a:pos x="0" y="58"/>
                </a:cxn>
                <a:cxn ang="0">
                  <a:pos x="0" y="0"/>
                </a:cxn>
              </a:cxnLst>
              <a:rect l="0" t="0" r="r" b="b"/>
              <a:pathLst>
                <a:path w="58" h="58">
                  <a:moveTo>
                    <a:pt x="0" y="0"/>
                  </a:moveTo>
                  <a:lnTo>
                    <a:pt x="58" y="29"/>
                  </a:lnTo>
                  <a:lnTo>
                    <a:pt x="0" y="58"/>
                  </a:lnTo>
                  <a:lnTo>
                    <a:pt x="0" y="0"/>
                  </a:lnTo>
                  <a:close/>
                </a:path>
              </a:pathLst>
            </a:custGeom>
            <a:solidFill>
              <a:srgbClr val="000000"/>
            </a:solidFill>
            <a:ln w="9525">
              <a:no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sp>
        <p:nvSpPr>
          <p:cNvPr id="82" name="Slide Number Placeholder 81"/>
          <p:cNvSpPr>
            <a:spLocks noGrp="1"/>
          </p:cNvSpPr>
          <p:nvPr>
            <p:ph type="sldNum" sz="quarter" idx="12"/>
          </p:nvPr>
        </p:nvSpPr>
        <p:spPr/>
        <p:txBody>
          <a:bodyPr/>
          <a:lstStyle/>
          <a:p>
            <a:pPr>
              <a:defRPr/>
            </a:pPr>
            <a:fld id="{482933A9-EC22-4550-B952-57D30D666AF3}" type="slidenum">
              <a:rPr lang="ar-SA" smtClean="0">
                <a:solidFill>
                  <a:prstClr val="black">
                    <a:tint val="75000"/>
                  </a:prstClr>
                </a:solidFill>
              </a:rPr>
              <a:pPr>
                <a:defRPr/>
              </a:pPr>
              <a:t>19</a:t>
            </a:fld>
            <a:endParaRPr lang="en-US" dirty="0">
              <a:solidFill>
                <a:prstClr val="black">
                  <a:tint val="75000"/>
                </a:prstClr>
              </a:solidFill>
            </a:endParaRPr>
          </a:p>
        </p:txBody>
      </p:sp>
      <p:sp>
        <p:nvSpPr>
          <p:cNvPr id="97" name="Rectangle 96"/>
          <p:cNvSpPr/>
          <p:nvPr/>
        </p:nvSpPr>
        <p:spPr>
          <a:xfrm>
            <a:off x="2667000" y="665813"/>
            <a:ext cx="2590800" cy="523220"/>
          </a:xfrm>
          <a:prstGeom prst="rect">
            <a:avLst/>
          </a:prstGeom>
        </p:spPr>
        <p:txBody>
          <a:bodyPr wrap="square">
            <a:spAutoFit/>
          </a:bodyPr>
          <a:lstStyle/>
          <a:p>
            <a:pPr algn="ctr" fontAlgn="auto">
              <a:spcBef>
                <a:spcPts val="0"/>
              </a:spcBef>
              <a:spcAft>
                <a:spcPts val="0"/>
              </a:spcAft>
            </a:pPr>
            <a:r>
              <a:rPr lang="ar-OM" sz="1400" b="1" dirty="0" smtClean="0">
                <a:solidFill>
                  <a:prstClr val="black"/>
                </a:solidFill>
                <a:latin typeface="Calibri"/>
                <a:cs typeface="Arial"/>
              </a:rPr>
              <a:t>المرحلة الثانية من الاعتماد المؤسسي: التقويم مقابل المعايير</a:t>
            </a:r>
            <a:endParaRPr lang="ar-OM" sz="1400" b="1" dirty="0">
              <a:solidFill>
                <a:prstClr val="black"/>
              </a:solidFill>
              <a:latin typeface="Calibri"/>
              <a:cs typeface="Arial"/>
            </a:endParaRPr>
          </a:p>
        </p:txBody>
      </p:sp>
      <p:sp>
        <p:nvSpPr>
          <p:cNvPr id="100" name="Rectangle 99"/>
          <p:cNvSpPr/>
          <p:nvPr/>
        </p:nvSpPr>
        <p:spPr>
          <a:xfrm>
            <a:off x="2590800" y="1189036"/>
            <a:ext cx="2819400" cy="533400"/>
          </a:xfrm>
          <a:prstGeom prst="rect">
            <a:avLst/>
          </a:prstGeom>
        </p:spPr>
        <p:txBody>
          <a:bodyPr wrap="square">
            <a:spAutoFit/>
          </a:bodyPr>
          <a:lstStyle/>
          <a:p>
            <a:pPr algn="ctr" fontAlgn="auto">
              <a:spcBef>
                <a:spcPts val="0"/>
              </a:spcBef>
              <a:spcAft>
                <a:spcPts val="0"/>
              </a:spcAft>
            </a:pPr>
            <a:r>
              <a:rPr lang="en-US" sz="1400" b="1" dirty="0" smtClean="0">
                <a:solidFill>
                  <a:prstClr val="black"/>
                </a:solidFill>
                <a:latin typeface="Calibri"/>
                <a:cs typeface="+mn-cs"/>
              </a:rPr>
              <a:t>HEI Accreditation Stage 2: Standards Assessment</a:t>
            </a:r>
            <a:endParaRPr lang="en-GB" sz="1400" b="1" dirty="0">
              <a:solidFill>
                <a:prstClr val="black"/>
              </a:solidFill>
              <a:latin typeface="Calibri"/>
              <a:cs typeface="+mn-cs"/>
            </a:endParaRPr>
          </a:p>
        </p:txBody>
      </p:sp>
      <p:sp>
        <p:nvSpPr>
          <p:cNvPr id="101" name="Rectangle 100"/>
          <p:cNvSpPr/>
          <p:nvPr/>
        </p:nvSpPr>
        <p:spPr>
          <a:xfrm>
            <a:off x="2971800" y="3026843"/>
            <a:ext cx="2133600" cy="369332"/>
          </a:xfrm>
          <a:prstGeom prst="rect">
            <a:avLst/>
          </a:prstGeom>
        </p:spPr>
        <p:txBody>
          <a:bodyPr wrap="square">
            <a:spAutoFit/>
          </a:bodyPr>
          <a:lstStyle/>
          <a:p>
            <a:pPr algn="ctr" fontAlgn="auto">
              <a:spcBef>
                <a:spcPts val="0"/>
              </a:spcBef>
              <a:spcAft>
                <a:spcPts val="0"/>
              </a:spcAft>
            </a:pPr>
            <a:r>
              <a:rPr lang="ar-OM" b="1" dirty="0" smtClean="0">
                <a:solidFill>
                  <a:prstClr val="black"/>
                </a:solidFill>
                <a:latin typeface="Calibri"/>
                <a:cs typeface="Arial"/>
              </a:rPr>
              <a:t>شهادة اعتماد المؤسسة</a:t>
            </a:r>
            <a:r>
              <a:rPr lang="ar-OM" b="1" dirty="0" smtClean="0">
                <a:solidFill>
                  <a:prstClr val="white"/>
                </a:solidFill>
                <a:latin typeface="Calibri"/>
                <a:cs typeface="Arial"/>
              </a:rPr>
              <a:t> </a:t>
            </a:r>
            <a:endParaRPr lang="ar-OM" b="1" dirty="0">
              <a:solidFill>
                <a:prstClr val="white"/>
              </a:solidFill>
              <a:latin typeface="Calibri"/>
              <a:cs typeface="Arial"/>
            </a:endParaRPr>
          </a:p>
        </p:txBody>
      </p:sp>
      <p:sp>
        <p:nvSpPr>
          <p:cNvPr id="102" name="Rectangle 101"/>
          <p:cNvSpPr/>
          <p:nvPr/>
        </p:nvSpPr>
        <p:spPr>
          <a:xfrm>
            <a:off x="3263044" y="3409946"/>
            <a:ext cx="1514581" cy="523220"/>
          </a:xfrm>
          <a:prstGeom prst="rect">
            <a:avLst/>
          </a:prstGeom>
        </p:spPr>
        <p:txBody>
          <a:bodyPr wrap="none">
            <a:spAutoFit/>
          </a:bodyPr>
          <a:lstStyle/>
          <a:p>
            <a:pPr algn="ctr" fontAlgn="auto">
              <a:spcBef>
                <a:spcPts val="0"/>
              </a:spcBef>
              <a:spcAft>
                <a:spcPts val="0"/>
              </a:spcAft>
            </a:pPr>
            <a:r>
              <a:rPr lang="en-US" sz="1400" b="1" dirty="0" smtClean="0">
                <a:solidFill>
                  <a:prstClr val="black"/>
                </a:solidFill>
                <a:latin typeface="Calibri"/>
                <a:cs typeface="+mn-cs"/>
              </a:rPr>
              <a:t>HEI Accreditation </a:t>
            </a:r>
          </a:p>
          <a:p>
            <a:pPr algn="ctr" fontAlgn="auto">
              <a:spcBef>
                <a:spcPts val="0"/>
              </a:spcBef>
              <a:spcAft>
                <a:spcPts val="0"/>
              </a:spcAft>
            </a:pPr>
            <a:r>
              <a:rPr lang="en-US" sz="1400" b="1" dirty="0" smtClean="0">
                <a:solidFill>
                  <a:prstClr val="black"/>
                </a:solidFill>
                <a:latin typeface="Calibri"/>
                <a:cs typeface="+mn-cs"/>
              </a:rPr>
              <a:t>Certificate </a:t>
            </a:r>
            <a:endParaRPr lang="en-US" sz="1400" b="1" dirty="0">
              <a:solidFill>
                <a:prstClr val="black"/>
              </a:solidFill>
              <a:latin typeface="Calibri"/>
              <a:cs typeface="+mn-cs"/>
            </a:endParaRPr>
          </a:p>
        </p:txBody>
      </p:sp>
      <p:sp>
        <p:nvSpPr>
          <p:cNvPr id="103" name="Rectangle 102"/>
          <p:cNvSpPr/>
          <p:nvPr/>
        </p:nvSpPr>
        <p:spPr>
          <a:xfrm>
            <a:off x="76200" y="701673"/>
            <a:ext cx="2086012" cy="533400"/>
          </a:xfrm>
          <a:prstGeom prst="rect">
            <a:avLst/>
          </a:prstGeom>
        </p:spPr>
        <p:txBody>
          <a:bodyPr wrap="square">
            <a:spAutoFit/>
          </a:bodyPr>
          <a:lstStyle/>
          <a:p>
            <a:pPr algn="ctr" fontAlgn="auto">
              <a:spcBef>
                <a:spcPts val="0"/>
              </a:spcBef>
              <a:spcAft>
                <a:spcPts val="0"/>
              </a:spcAft>
            </a:pPr>
            <a:r>
              <a:rPr lang="ar-OM" sz="1400" b="1" dirty="0" smtClean="0">
                <a:solidFill>
                  <a:prstClr val="black"/>
                </a:solidFill>
                <a:latin typeface="Calibri"/>
                <a:cs typeface="Arial"/>
              </a:rPr>
              <a:t>المرحلة الأولى من الاعتماد المؤسسي: تدقيق الجودة </a:t>
            </a:r>
            <a:endParaRPr lang="ar-OM" sz="1400" b="1" dirty="0">
              <a:solidFill>
                <a:prstClr val="black"/>
              </a:solidFill>
              <a:latin typeface="Calibri"/>
              <a:cs typeface="Arial"/>
            </a:endParaRPr>
          </a:p>
        </p:txBody>
      </p:sp>
      <p:sp>
        <p:nvSpPr>
          <p:cNvPr id="105" name="TextBox 104"/>
          <p:cNvSpPr txBox="1"/>
          <p:nvPr/>
        </p:nvSpPr>
        <p:spPr>
          <a:xfrm>
            <a:off x="5105400" y="4724400"/>
            <a:ext cx="3810000" cy="369332"/>
          </a:xfrm>
          <a:prstGeom prst="rect">
            <a:avLst/>
          </a:prstGeom>
          <a:noFill/>
        </p:spPr>
        <p:txBody>
          <a:bodyPr wrap="square" rtlCol="1">
            <a:spAutoFit/>
          </a:bodyPr>
          <a:lstStyle/>
          <a:p>
            <a:pPr algn="r" rtl="1" fontAlgn="auto">
              <a:spcBef>
                <a:spcPts val="0"/>
              </a:spcBef>
              <a:spcAft>
                <a:spcPts val="0"/>
              </a:spcAft>
            </a:pPr>
            <a:r>
              <a:rPr lang="ar-OM" b="1" dirty="0" smtClean="0">
                <a:solidFill>
                  <a:prstClr val="white"/>
                </a:solidFill>
                <a:latin typeface="Calibri"/>
                <a:cs typeface="Arial"/>
              </a:rPr>
              <a:t>المرحلة الثانية: التقويم مقابل المعايير </a:t>
            </a:r>
            <a:endParaRPr lang="en-GB" b="1" dirty="0">
              <a:solidFill>
                <a:prstClr val="white"/>
              </a:solidFill>
              <a:latin typeface="Calibri"/>
              <a:cs typeface="+mn-cs"/>
            </a:endParaRPr>
          </a:p>
        </p:txBody>
      </p:sp>
      <p:grpSp>
        <p:nvGrpSpPr>
          <p:cNvPr id="9" name="Group 43"/>
          <p:cNvGrpSpPr>
            <a:grpSpLocks/>
          </p:cNvGrpSpPr>
          <p:nvPr/>
        </p:nvGrpSpPr>
        <p:grpSpPr bwMode="auto">
          <a:xfrm>
            <a:off x="609601" y="5105402"/>
            <a:ext cx="3252787" cy="1431925"/>
            <a:chOff x="569" y="3219"/>
            <a:chExt cx="2049" cy="902"/>
          </a:xfrm>
        </p:grpSpPr>
        <p:sp>
          <p:nvSpPr>
            <p:cNvPr id="69" name="Rectangle 44"/>
            <p:cNvSpPr>
              <a:spLocks noChangeArrowheads="1"/>
            </p:cNvSpPr>
            <p:nvPr/>
          </p:nvSpPr>
          <p:spPr bwMode="auto">
            <a:xfrm>
              <a:off x="665" y="3219"/>
              <a:ext cx="1953" cy="902"/>
            </a:xfrm>
            <a:prstGeom prst="rect">
              <a:avLst/>
            </a:prstGeom>
            <a:solidFill>
              <a:srgbClr val="FFFFFF"/>
            </a:solidFill>
            <a:ln w="9525">
              <a:noFill/>
              <a:miter lim="800000"/>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70" name="Rectangle 45"/>
            <p:cNvSpPr>
              <a:spLocks noChangeArrowheads="1"/>
            </p:cNvSpPr>
            <p:nvPr/>
          </p:nvSpPr>
          <p:spPr bwMode="auto">
            <a:xfrm>
              <a:off x="665" y="3219"/>
              <a:ext cx="1953" cy="902"/>
            </a:xfrm>
            <a:prstGeom prst="rect">
              <a:avLst/>
            </a:prstGeom>
            <a:noFill/>
            <a:ln w="3175" cap="rnd">
              <a:solidFill>
                <a:srgbClr val="000000"/>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71" name="Rectangle 46"/>
            <p:cNvSpPr>
              <a:spLocks noChangeArrowheads="1"/>
            </p:cNvSpPr>
            <p:nvPr/>
          </p:nvSpPr>
          <p:spPr bwMode="auto">
            <a:xfrm>
              <a:off x="569" y="3267"/>
              <a:ext cx="2016" cy="349"/>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pPr>
              <a:r>
                <a:rPr lang="en-US" b="1" dirty="0">
                  <a:solidFill>
                    <a:srgbClr val="000000"/>
                  </a:solidFill>
                  <a:latin typeface="Calibri"/>
                  <a:cs typeface="+mn-cs"/>
                </a:rPr>
                <a:t>Self </a:t>
              </a:r>
              <a:r>
                <a:rPr lang="en-US" b="1" dirty="0" smtClean="0">
                  <a:solidFill>
                    <a:srgbClr val="000000"/>
                  </a:solidFill>
                  <a:latin typeface="Calibri"/>
                  <a:cs typeface="+mn-cs"/>
                </a:rPr>
                <a:t>Study</a:t>
              </a:r>
              <a:r>
                <a:rPr lang="ar-OM" b="1" dirty="0" smtClean="0">
                  <a:solidFill>
                    <a:prstClr val="black"/>
                  </a:solidFill>
                  <a:latin typeface="Calibri"/>
                  <a:cs typeface="Arial"/>
                </a:rPr>
                <a:t>الدراسة الذاتية          </a:t>
              </a:r>
            </a:p>
            <a:p>
              <a:pPr algn="ctr" fontAlgn="auto">
                <a:spcBef>
                  <a:spcPts val="0"/>
                </a:spcBef>
                <a:spcAft>
                  <a:spcPts val="0"/>
                </a:spcAft>
              </a:pPr>
              <a:endParaRPr lang="en-US" dirty="0">
                <a:solidFill>
                  <a:prstClr val="black"/>
                </a:solidFill>
                <a:latin typeface="Calibri"/>
                <a:cs typeface="+mn-cs"/>
              </a:endParaRPr>
            </a:p>
          </p:txBody>
        </p:sp>
        <p:sp>
          <p:nvSpPr>
            <p:cNvPr id="72" name="Freeform 47"/>
            <p:cNvSpPr>
              <a:spLocks/>
            </p:cNvSpPr>
            <p:nvPr/>
          </p:nvSpPr>
          <p:spPr bwMode="auto">
            <a:xfrm>
              <a:off x="1717" y="3519"/>
              <a:ext cx="751" cy="470"/>
            </a:xfrm>
            <a:custGeom>
              <a:avLst/>
              <a:gdLst/>
              <a:ahLst/>
              <a:cxnLst>
                <a:cxn ang="0">
                  <a:pos x="0" y="794"/>
                </a:cxn>
                <a:cxn ang="0">
                  <a:pos x="0" y="0"/>
                </a:cxn>
                <a:cxn ang="0">
                  <a:pos x="1512" y="0"/>
                </a:cxn>
                <a:cxn ang="0">
                  <a:pos x="1512" y="794"/>
                </a:cxn>
                <a:cxn ang="0">
                  <a:pos x="756" y="794"/>
                </a:cxn>
                <a:cxn ang="0">
                  <a:pos x="0" y="794"/>
                </a:cxn>
              </a:cxnLst>
              <a:rect l="0" t="0" r="r" b="b"/>
              <a:pathLst>
                <a:path w="1512" h="945">
                  <a:moveTo>
                    <a:pt x="0" y="794"/>
                  </a:moveTo>
                  <a:lnTo>
                    <a:pt x="0" y="0"/>
                  </a:lnTo>
                  <a:lnTo>
                    <a:pt x="1512" y="0"/>
                  </a:lnTo>
                  <a:lnTo>
                    <a:pt x="1512" y="794"/>
                  </a:lnTo>
                  <a:cubicBezTo>
                    <a:pt x="1282" y="643"/>
                    <a:pt x="985" y="643"/>
                    <a:pt x="756" y="794"/>
                  </a:cubicBezTo>
                  <a:cubicBezTo>
                    <a:pt x="527" y="945"/>
                    <a:pt x="229" y="945"/>
                    <a:pt x="0" y="794"/>
                  </a:cubicBezTo>
                  <a:close/>
                </a:path>
              </a:pathLst>
            </a:custGeom>
            <a:solidFill>
              <a:srgbClr val="FFFF99"/>
            </a:solidFill>
            <a:ln w="0">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76" name="Rectangle 51"/>
            <p:cNvSpPr>
              <a:spLocks noChangeArrowheads="1"/>
            </p:cNvSpPr>
            <p:nvPr/>
          </p:nvSpPr>
          <p:spPr bwMode="auto">
            <a:xfrm>
              <a:off x="761" y="3519"/>
              <a:ext cx="806" cy="452"/>
            </a:xfrm>
            <a:prstGeom prst="rect">
              <a:avLst/>
            </a:prstGeom>
            <a:solidFill>
              <a:srgbClr val="FFFF99"/>
            </a:solidFill>
            <a:ln w="9525">
              <a:noFill/>
              <a:miter lim="800000"/>
              <a:headEnd/>
              <a:tailEnd/>
            </a:ln>
          </p:spPr>
          <p:txBody>
            <a:bodyPr/>
            <a:lstStyle/>
            <a:p>
              <a:pPr algn="ctr" rtl="1" fontAlgn="auto">
                <a:spcBef>
                  <a:spcPts val="0"/>
                </a:spcBef>
                <a:spcAft>
                  <a:spcPts val="0"/>
                </a:spcAft>
              </a:pPr>
              <a:r>
                <a:rPr lang="ar-OM" sz="1200" b="1" dirty="0">
                  <a:solidFill>
                    <a:prstClr val="black"/>
                  </a:solidFill>
                  <a:latin typeface="Calibri"/>
                  <a:cs typeface="Arial"/>
                </a:rPr>
                <a:t>أنشطة الدراسة الذاتية </a:t>
              </a:r>
            </a:p>
            <a:p>
              <a:pPr algn="ctr" fontAlgn="auto">
                <a:spcBef>
                  <a:spcPts val="0"/>
                </a:spcBef>
                <a:spcAft>
                  <a:spcPts val="0"/>
                </a:spcAft>
              </a:pPr>
              <a:r>
                <a:rPr lang="en-US" sz="1200" dirty="0">
                  <a:solidFill>
                    <a:prstClr val="black"/>
                  </a:solidFill>
                  <a:latin typeface="Calibri"/>
                  <a:cs typeface="+mn-cs"/>
                </a:rPr>
                <a:t>Self Study Activities</a:t>
              </a:r>
              <a:endParaRPr lang="en-GB" sz="1200" dirty="0">
                <a:solidFill>
                  <a:prstClr val="black"/>
                </a:solidFill>
                <a:latin typeface="Calibri"/>
                <a:cs typeface="+mn-cs"/>
              </a:endParaRPr>
            </a:p>
            <a:p>
              <a:pPr fontAlgn="auto">
                <a:spcBef>
                  <a:spcPts val="0"/>
                </a:spcBef>
                <a:spcAft>
                  <a:spcPts val="0"/>
                </a:spcAft>
              </a:pPr>
              <a:endParaRPr lang="en-US" dirty="0">
                <a:solidFill>
                  <a:prstClr val="black"/>
                </a:solidFill>
                <a:latin typeface="Calibri"/>
                <a:cs typeface="+mn-cs"/>
              </a:endParaRPr>
            </a:p>
          </p:txBody>
        </p:sp>
        <p:sp>
          <p:nvSpPr>
            <p:cNvPr id="77" name="Rectangle 52"/>
            <p:cNvSpPr>
              <a:spLocks noChangeArrowheads="1"/>
            </p:cNvSpPr>
            <p:nvPr/>
          </p:nvSpPr>
          <p:spPr bwMode="auto">
            <a:xfrm>
              <a:off x="786" y="3519"/>
              <a:ext cx="781" cy="452"/>
            </a:xfrm>
            <a:prstGeom prst="rect">
              <a:avLst/>
            </a:prstGeom>
            <a:noFill/>
            <a:ln w="3175" cap="rnd">
              <a:solidFill>
                <a:srgbClr val="000000"/>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80" name="Line 55"/>
            <p:cNvSpPr>
              <a:spLocks noChangeShapeType="1"/>
            </p:cNvSpPr>
            <p:nvPr/>
          </p:nvSpPr>
          <p:spPr bwMode="auto">
            <a:xfrm>
              <a:off x="1567" y="3745"/>
              <a:ext cx="99" cy="1"/>
            </a:xfrm>
            <a:prstGeom prst="line">
              <a:avLst/>
            </a:prstGeom>
            <a:noFill/>
            <a:ln w="3175" cap="rnd">
              <a:solidFill>
                <a:srgbClr val="000000"/>
              </a:solidFill>
              <a:round/>
              <a:headEnd/>
              <a:tailEnd/>
            </a:ln>
          </p:spPr>
          <p:txBody>
            <a:bodyPr/>
            <a:lstStyle/>
            <a:p>
              <a:pPr fontAlgn="auto">
                <a:spcBef>
                  <a:spcPts val="0"/>
                </a:spcBef>
                <a:spcAft>
                  <a:spcPts val="0"/>
                </a:spcAft>
              </a:pPr>
              <a:endParaRPr lang="en-US">
                <a:solidFill>
                  <a:prstClr val="black"/>
                </a:solidFill>
                <a:latin typeface="Calibri"/>
                <a:cs typeface="+mn-cs"/>
              </a:endParaRPr>
            </a:p>
          </p:txBody>
        </p:sp>
        <p:sp>
          <p:nvSpPr>
            <p:cNvPr id="81" name="Freeform 56"/>
            <p:cNvSpPr>
              <a:spLocks/>
            </p:cNvSpPr>
            <p:nvPr/>
          </p:nvSpPr>
          <p:spPr bwMode="auto">
            <a:xfrm>
              <a:off x="1658" y="3716"/>
              <a:ext cx="59" cy="58"/>
            </a:xfrm>
            <a:custGeom>
              <a:avLst/>
              <a:gdLst/>
              <a:ahLst/>
              <a:cxnLst>
                <a:cxn ang="0">
                  <a:pos x="0" y="0"/>
                </a:cxn>
                <a:cxn ang="0">
                  <a:pos x="59" y="29"/>
                </a:cxn>
                <a:cxn ang="0">
                  <a:pos x="0" y="58"/>
                </a:cxn>
                <a:cxn ang="0">
                  <a:pos x="0" y="0"/>
                </a:cxn>
              </a:cxnLst>
              <a:rect l="0" t="0" r="r" b="b"/>
              <a:pathLst>
                <a:path w="59" h="58">
                  <a:moveTo>
                    <a:pt x="0" y="0"/>
                  </a:moveTo>
                  <a:lnTo>
                    <a:pt x="59" y="29"/>
                  </a:lnTo>
                  <a:lnTo>
                    <a:pt x="0" y="58"/>
                  </a:lnTo>
                  <a:lnTo>
                    <a:pt x="0" y="0"/>
                  </a:lnTo>
                  <a:close/>
                </a:path>
              </a:pathLst>
            </a:custGeom>
            <a:solidFill>
              <a:srgbClr val="000000"/>
            </a:solidFill>
            <a:ln w="9525">
              <a:noFill/>
              <a:round/>
              <a:headEnd/>
              <a:tailEnd/>
            </a:ln>
          </p:spPr>
          <p:txBody>
            <a:bodyPr/>
            <a:lstStyle/>
            <a:p>
              <a:pPr fontAlgn="auto">
                <a:spcBef>
                  <a:spcPts val="0"/>
                </a:spcBef>
                <a:spcAft>
                  <a:spcPts val="0"/>
                </a:spcAft>
              </a:pPr>
              <a:endParaRPr lang="en-US">
                <a:solidFill>
                  <a:prstClr val="black"/>
                </a:solidFill>
                <a:latin typeface="Calibri"/>
                <a:cs typeface="+mn-cs"/>
              </a:endParaRPr>
            </a:p>
          </p:txBody>
        </p:sp>
      </p:grpSp>
      <p:sp>
        <p:nvSpPr>
          <p:cNvPr id="108" name="Rectangle 107"/>
          <p:cNvSpPr/>
          <p:nvPr/>
        </p:nvSpPr>
        <p:spPr>
          <a:xfrm>
            <a:off x="5334000" y="1663005"/>
            <a:ext cx="4046775" cy="892552"/>
          </a:xfrm>
          <a:prstGeom prst="rect">
            <a:avLst/>
          </a:prstGeom>
        </p:spPr>
        <p:txBody>
          <a:bodyPr wrap="square">
            <a:spAutoFit/>
          </a:bodyPr>
          <a:lstStyle/>
          <a:p>
            <a:pPr algn="ctr" rtl="1" fontAlgn="auto">
              <a:spcBef>
                <a:spcPts val="0"/>
              </a:spcBef>
              <a:spcAft>
                <a:spcPts val="0"/>
              </a:spcAft>
            </a:pPr>
            <a:r>
              <a:rPr lang="ar-OM" sz="3200" b="1" dirty="0" smtClean="0">
                <a:solidFill>
                  <a:prstClr val="black"/>
                </a:solidFill>
                <a:latin typeface="Calibri"/>
                <a:cs typeface="Arial"/>
              </a:rPr>
              <a:t>الاعتماد المؤسسي </a:t>
            </a:r>
            <a:r>
              <a:rPr lang="ar-OM" sz="2400" b="1" dirty="0">
                <a:solidFill>
                  <a:prstClr val="black"/>
                </a:solidFill>
                <a:latin typeface="Calibri"/>
                <a:cs typeface="Arial"/>
              </a:rPr>
              <a:t/>
            </a:r>
            <a:br>
              <a:rPr lang="ar-OM" sz="2400" b="1" dirty="0">
                <a:solidFill>
                  <a:prstClr val="black"/>
                </a:solidFill>
                <a:latin typeface="Calibri"/>
                <a:cs typeface="Arial"/>
              </a:rPr>
            </a:br>
            <a:r>
              <a:rPr lang="ar-OM" sz="2000" b="1" dirty="0">
                <a:solidFill>
                  <a:prstClr val="black"/>
                </a:solidFill>
                <a:latin typeface="Calibri"/>
                <a:cs typeface="Arial"/>
              </a:rPr>
              <a:t>المرحلة </a:t>
            </a:r>
            <a:r>
              <a:rPr lang="ar-OM" sz="2000" b="1" dirty="0" smtClean="0">
                <a:solidFill>
                  <a:prstClr val="black"/>
                </a:solidFill>
                <a:latin typeface="Calibri"/>
                <a:cs typeface="Arial"/>
              </a:rPr>
              <a:t>الثانية: التقويم مقابل المعايير</a:t>
            </a:r>
            <a:endParaRPr lang="ar-OM" sz="2000" dirty="0">
              <a:solidFill>
                <a:prstClr val="black"/>
              </a:solidFill>
              <a:latin typeface="Calibri"/>
              <a:cs typeface="Arial"/>
            </a:endParaRPr>
          </a:p>
        </p:txBody>
      </p:sp>
      <p:grpSp>
        <p:nvGrpSpPr>
          <p:cNvPr id="109" name="Group 108"/>
          <p:cNvGrpSpPr/>
          <p:nvPr/>
        </p:nvGrpSpPr>
        <p:grpSpPr>
          <a:xfrm>
            <a:off x="7407274" y="127791"/>
            <a:ext cx="1455737" cy="1263916"/>
            <a:chOff x="7830327" y="184944"/>
            <a:chExt cx="1837548" cy="1358078"/>
          </a:xfrm>
        </p:grpSpPr>
        <p:pic>
          <p:nvPicPr>
            <p:cNvPr id="110"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90292" y="184944"/>
              <a:ext cx="896583" cy="770330"/>
            </a:xfrm>
            <a:prstGeom prst="rect">
              <a:avLst/>
            </a:prstGeom>
            <a:noFill/>
            <a:ln w="9525">
              <a:noFill/>
              <a:miter lim="800000"/>
              <a:headEnd/>
              <a:tailEnd/>
            </a:ln>
          </p:spPr>
        </p:pic>
        <p:sp>
          <p:nvSpPr>
            <p:cNvPr id="111" name="Text Box 8"/>
            <p:cNvSpPr txBox="1">
              <a:spLocks noChangeArrowheads="1"/>
            </p:cNvSpPr>
            <p:nvPr/>
          </p:nvSpPr>
          <p:spPr bwMode="auto">
            <a:xfrm>
              <a:off x="7830327" y="1146175"/>
              <a:ext cx="1837548" cy="396847"/>
            </a:xfrm>
            <a:prstGeom prst="rect">
              <a:avLst/>
            </a:prstGeom>
            <a:noFill/>
            <a:ln w="9525">
              <a:noFill/>
              <a:miter lim="800000"/>
              <a:headEnd/>
              <a:tailEnd/>
            </a:ln>
            <a:effectLst/>
          </p:spPr>
          <p:txBody>
            <a:bodyPr wrap="square">
              <a:spAutoFit/>
            </a:bodyPr>
            <a:lstStyle/>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الهيئة العمانية </a:t>
              </a:r>
            </a:p>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للاعتماد الأكاديمي</a:t>
              </a:r>
              <a:endParaRPr lang="en-GB" sz="1600" b="1" dirty="0">
                <a:solidFill>
                  <a:prstClr val="black"/>
                </a:solidFill>
                <a:effectLst>
                  <a:outerShdw blurRad="38100" dist="38100" dir="2700000" algn="tl">
                    <a:srgbClr val="C0C0C0"/>
                  </a:outerShdw>
                </a:effectLst>
              </a:endParaRPr>
            </a:p>
          </p:txBody>
        </p:sp>
      </p:grpSp>
      <p:cxnSp>
        <p:nvCxnSpPr>
          <p:cNvPr id="15" name="Straight Arrow Connector 14"/>
          <p:cNvCxnSpPr/>
          <p:nvPr/>
        </p:nvCxnSpPr>
        <p:spPr>
          <a:xfrm>
            <a:off x="4853825" y="1844673"/>
            <a:ext cx="0" cy="10969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198170" y="1844673"/>
            <a:ext cx="2230" cy="109837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8600" y="1290935"/>
            <a:ext cx="1713683" cy="461665"/>
          </a:xfrm>
          <a:prstGeom prst="rect">
            <a:avLst/>
          </a:prstGeom>
        </p:spPr>
        <p:txBody>
          <a:bodyPr wrap="square">
            <a:spAutoFit/>
          </a:bodyPr>
          <a:lstStyle/>
          <a:p>
            <a:pPr algn="ctr" fontAlgn="auto">
              <a:spcBef>
                <a:spcPts val="0"/>
              </a:spcBef>
              <a:spcAft>
                <a:spcPts val="0"/>
              </a:spcAft>
            </a:pPr>
            <a:r>
              <a:rPr lang="en-US" sz="1200" b="1" dirty="0">
                <a:solidFill>
                  <a:prstClr val="black"/>
                </a:solidFill>
                <a:latin typeface="Calibri"/>
                <a:cs typeface="+mn-cs"/>
              </a:rPr>
              <a:t>HEI Accreditation </a:t>
            </a:r>
            <a:r>
              <a:rPr lang="en-US" sz="1200" b="1" dirty="0" smtClean="0">
                <a:solidFill>
                  <a:prstClr val="black"/>
                </a:solidFill>
                <a:latin typeface="Calibri"/>
                <a:cs typeface="+mn-cs"/>
              </a:rPr>
              <a:t>Stage1</a:t>
            </a:r>
            <a:r>
              <a:rPr lang="en-US" sz="1200" b="1" dirty="0">
                <a:solidFill>
                  <a:prstClr val="black"/>
                </a:solidFill>
                <a:latin typeface="Calibri"/>
                <a:cs typeface="+mn-cs"/>
              </a:rPr>
              <a:t>: Quality Audit </a:t>
            </a:r>
            <a:endParaRPr lang="en-GB" sz="1200" b="1" dirty="0">
              <a:solidFill>
                <a:prstClr val="black"/>
              </a:solidFill>
              <a:latin typeface="Calibri"/>
              <a:cs typeface="+mn-cs"/>
            </a:endParaRPr>
          </a:p>
        </p:txBody>
      </p:sp>
      <p:sp>
        <p:nvSpPr>
          <p:cNvPr id="21" name="Rectangle 20"/>
          <p:cNvSpPr/>
          <p:nvPr/>
        </p:nvSpPr>
        <p:spPr>
          <a:xfrm>
            <a:off x="1600200" y="5562600"/>
            <a:ext cx="2819400" cy="523220"/>
          </a:xfrm>
          <a:prstGeom prst="rect">
            <a:avLst/>
          </a:prstGeom>
        </p:spPr>
        <p:txBody>
          <a:bodyPr wrap="square">
            <a:spAutoFit/>
          </a:bodyPr>
          <a:lstStyle/>
          <a:p>
            <a:pPr algn="ctr" rtl="1" fontAlgn="auto">
              <a:spcBef>
                <a:spcPts val="0"/>
              </a:spcBef>
              <a:spcAft>
                <a:spcPts val="0"/>
              </a:spcAft>
            </a:pPr>
            <a:r>
              <a:rPr lang="ar-OM" sz="1400" b="1" dirty="0" smtClean="0">
                <a:solidFill>
                  <a:prstClr val="black"/>
                </a:solidFill>
                <a:latin typeface="Calibri"/>
                <a:cs typeface="Arial"/>
              </a:rPr>
              <a:t>طلب التقويم</a:t>
            </a:r>
            <a:endParaRPr lang="ar-OM" sz="1400" b="1" dirty="0">
              <a:solidFill>
                <a:prstClr val="black"/>
              </a:solidFill>
              <a:latin typeface="Calibri"/>
              <a:cs typeface="Arial"/>
            </a:endParaRPr>
          </a:p>
          <a:p>
            <a:pPr algn="ctr" fontAlgn="auto">
              <a:spcBef>
                <a:spcPts val="0"/>
              </a:spcBef>
              <a:spcAft>
                <a:spcPts val="0"/>
              </a:spcAft>
            </a:pPr>
            <a:r>
              <a:rPr lang="en-GB" sz="1400" dirty="0" smtClean="0">
                <a:solidFill>
                  <a:prstClr val="black"/>
                </a:solidFill>
                <a:latin typeface="Calibri"/>
                <a:cs typeface="+mn-cs"/>
              </a:rPr>
              <a:t>SA </a:t>
            </a:r>
            <a:r>
              <a:rPr lang="en-US" sz="1400" dirty="0" smtClean="0">
                <a:solidFill>
                  <a:prstClr val="black"/>
                </a:solidFill>
                <a:latin typeface="Calibri"/>
                <a:cs typeface="+mn-cs"/>
              </a:rPr>
              <a:t>Application</a:t>
            </a:r>
            <a:endParaRPr lang="en-GB" sz="1400" dirty="0">
              <a:solidFill>
                <a:prstClr val="black"/>
              </a:solidFill>
              <a:latin typeface="Calibri"/>
              <a:cs typeface="+mn-cs"/>
            </a:endParaRPr>
          </a:p>
        </p:txBody>
      </p:sp>
      <p:sp>
        <p:nvSpPr>
          <p:cNvPr id="98" name="Rectangle 97"/>
          <p:cNvSpPr/>
          <p:nvPr/>
        </p:nvSpPr>
        <p:spPr>
          <a:xfrm>
            <a:off x="6376987" y="5486400"/>
            <a:ext cx="1928813" cy="738664"/>
          </a:xfrm>
          <a:prstGeom prst="rect">
            <a:avLst/>
          </a:prstGeom>
        </p:spPr>
        <p:txBody>
          <a:bodyPr wrap="square">
            <a:spAutoFit/>
          </a:bodyPr>
          <a:lstStyle/>
          <a:p>
            <a:pPr algn="ctr" rtl="1" fontAlgn="auto">
              <a:spcBef>
                <a:spcPts val="0"/>
              </a:spcBef>
              <a:spcAft>
                <a:spcPts val="0"/>
              </a:spcAft>
            </a:pPr>
            <a:r>
              <a:rPr lang="ar-OM" sz="1400" b="1" dirty="0" smtClean="0">
                <a:solidFill>
                  <a:prstClr val="black"/>
                </a:solidFill>
                <a:latin typeface="Calibri"/>
                <a:cs typeface="Arial"/>
              </a:rPr>
              <a:t>قرار الاعتماد</a:t>
            </a:r>
            <a:endParaRPr lang="ar-OM" sz="1400" b="1" dirty="0">
              <a:solidFill>
                <a:prstClr val="black"/>
              </a:solidFill>
              <a:latin typeface="Calibri"/>
              <a:cs typeface="Arial"/>
            </a:endParaRPr>
          </a:p>
          <a:p>
            <a:pPr algn="ctr" fontAlgn="auto">
              <a:spcBef>
                <a:spcPts val="0"/>
              </a:spcBef>
              <a:spcAft>
                <a:spcPts val="0"/>
              </a:spcAft>
            </a:pPr>
            <a:r>
              <a:rPr lang="en-US" sz="1400" dirty="0" smtClean="0">
                <a:solidFill>
                  <a:prstClr val="black"/>
                </a:solidFill>
                <a:latin typeface="Calibri"/>
                <a:cs typeface="+mn-cs"/>
              </a:rPr>
              <a:t>Accreditation </a:t>
            </a:r>
          </a:p>
          <a:p>
            <a:pPr algn="ctr" fontAlgn="auto">
              <a:spcBef>
                <a:spcPts val="0"/>
              </a:spcBef>
              <a:spcAft>
                <a:spcPts val="0"/>
              </a:spcAft>
            </a:pPr>
            <a:r>
              <a:rPr lang="en-US" sz="1400" dirty="0" smtClean="0">
                <a:solidFill>
                  <a:prstClr val="black"/>
                </a:solidFill>
                <a:latin typeface="Calibri"/>
                <a:cs typeface="+mn-cs"/>
              </a:rPr>
              <a:t>Decision</a:t>
            </a:r>
            <a:endParaRPr lang="en-GB" sz="1400" dirty="0">
              <a:solidFill>
                <a:prstClr val="black"/>
              </a:solidFill>
              <a:latin typeface="Calibri"/>
              <a:cs typeface="+mn-cs"/>
            </a:endParaRPr>
          </a:p>
        </p:txBody>
      </p:sp>
      <p:sp>
        <p:nvSpPr>
          <p:cNvPr id="23" name="Rectangle 22"/>
          <p:cNvSpPr/>
          <p:nvPr/>
        </p:nvSpPr>
        <p:spPr>
          <a:xfrm>
            <a:off x="5105400" y="5532566"/>
            <a:ext cx="1504950" cy="830997"/>
          </a:xfrm>
          <a:prstGeom prst="rect">
            <a:avLst/>
          </a:prstGeom>
        </p:spPr>
        <p:txBody>
          <a:bodyPr wrap="square">
            <a:spAutoFit/>
          </a:bodyPr>
          <a:lstStyle/>
          <a:p>
            <a:pPr algn="ctr" fontAlgn="auto">
              <a:spcBef>
                <a:spcPts val="0"/>
              </a:spcBef>
              <a:spcAft>
                <a:spcPts val="0"/>
              </a:spcAft>
            </a:pPr>
            <a:r>
              <a:rPr lang="ar-OM" sz="1200" b="1" dirty="0">
                <a:solidFill>
                  <a:prstClr val="black"/>
                </a:solidFill>
                <a:latin typeface="Calibri"/>
                <a:cs typeface="Arial"/>
              </a:rPr>
              <a:t>أنشطة المراجعة </a:t>
            </a:r>
          </a:p>
          <a:p>
            <a:pPr algn="ctr" fontAlgn="auto">
              <a:spcBef>
                <a:spcPts val="0"/>
              </a:spcBef>
              <a:spcAft>
                <a:spcPts val="0"/>
              </a:spcAft>
            </a:pPr>
            <a:r>
              <a:rPr lang="ar-OM" sz="1200" b="1" dirty="0">
                <a:solidFill>
                  <a:prstClr val="black"/>
                </a:solidFill>
                <a:latin typeface="Calibri"/>
                <a:cs typeface="Arial"/>
              </a:rPr>
              <a:t>الخارجية </a:t>
            </a:r>
            <a:endParaRPr lang="en-US" sz="1200" b="1" dirty="0">
              <a:solidFill>
                <a:prstClr val="black"/>
              </a:solidFill>
              <a:latin typeface="Calibri"/>
              <a:cs typeface="+mn-cs"/>
            </a:endParaRPr>
          </a:p>
          <a:p>
            <a:pPr algn="ctr" fontAlgn="auto">
              <a:spcBef>
                <a:spcPts val="0"/>
              </a:spcBef>
              <a:spcAft>
                <a:spcPts val="0"/>
              </a:spcAft>
            </a:pPr>
            <a:r>
              <a:rPr lang="en-US" sz="1200" dirty="0">
                <a:solidFill>
                  <a:prstClr val="black"/>
                </a:solidFill>
                <a:latin typeface="Calibri"/>
                <a:cs typeface="+mn-cs"/>
              </a:rPr>
              <a:t>External Review Activities</a:t>
            </a:r>
            <a:endParaRPr lang="en-GB" sz="1200" dirty="0">
              <a:solidFill>
                <a:prstClr val="black"/>
              </a:solidFill>
              <a:latin typeface="Calibri"/>
              <a:cs typeface="+mn-cs"/>
            </a:endParaRPr>
          </a:p>
        </p:txBody>
      </p:sp>
      <p:sp>
        <p:nvSpPr>
          <p:cNvPr id="59" name="Rectangle 58"/>
          <p:cNvSpPr/>
          <p:nvPr/>
        </p:nvSpPr>
        <p:spPr>
          <a:xfrm>
            <a:off x="5518905" y="2691825"/>
            <a:ext cx="3625095" cy="584775"/>
          </a:xfrm>
          <a:prstGeom prst="rect">
            <a:avLst/>
          </a:prstGeom>
        </p:spPr>
        <p:txBody>
          <a:bodyPr wrap="none">
            <a:spAutoFit/>
          </a:bodyPr>
          <a:lstStyle/>
          <a:p>
            <a:pPr algn="ctr"/>
            <a:r>
              <a:rPr lang="en-US" sz="1600" b="1" dirty="0">
                <a:solidFill>
                  <a:srgbClr val="C00000"/>
                </a:solidFill>
              </a:rPr>
              <a:t>Institutional </a:t>
            </a:r>
            <a:r>
              <a:rPr lang="en-US" sz="1600" b="1" dirty="0" smtClean="0">
                <a:solidFill>
                  <a:srgbClr val="C00000"/>
                </a:solidFill>
              </a:rPr>
              <a:t>Accreditation </a:t>
            </a:r>
            <a:r>
              <a:rPr lang="en-US" sz="1600" b="1" dirty="0">
                <a:solidFill>
                  <a:srgbClr val="C00000"/>
                </a:solidFill>
              </a:rPr>
              <a:t>Stage </a:t>
            </a:r>
            <a:r>
              <a:rPr lang="en-US" sz="1600" b="1" dirty="0" smtClean="0">
                <a:solidFill>
                  <a:srgbClr val="C00000"/>
                </a:solidFill>
              </a:rPr>
              <a:t>2: </a:t>
            </a:r>
          </a:p>
          <a:p>
            <a:pPr algn="ctr"/>
            <a:r>
              <a:rPr lang="en-US" sz="1600" b="1" dirty="0" smtClean="0">
                <a:solidFill>
                  <a:srgbClr val="C00000"/>
                </a:solidFill>
              </a:rPr>
              <a:t>Standards Assessment</a:t>
            </a:r>
            <a:endParaRPr lang="ar-OM" sz="1600" b="1" dirty="0"/>
          </a:p>
        </p:txBody>
      </p:sp>
    </p:spTree>
    <p:extLst>
      <p:ext uri="{BB962C8B-B14F-4D97-AF65-F5344CB8AC3E}">
        <p14:creationId xmlns:p14="http://schemas.microsoft.com/office/powerpoint/2010/main" val="20078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435655"/>
                                        </p:tgtEl>
                                        <p:attrNameLst>
                                          <p:attrName>r</p:attrName>
                                        </p:attrNameLst>
                                      </p:cBhvr>
                                    </p:animRot>
                                  </p:childTnLst>
                                </p:cTn>
                              </p:par>
                              <p:par>
                                <p:cTn id="7" presetID="7" presetClass="emph" presetSubtype="2" repeatCount="indefinite" accel="50000" decel="50000" autoRev="1" fill="hold" nodeType="withEffect">
                                  <p:stCondLst>
                                    <p:cond delay="0"/>
                                  </p:stCondLst>
                                  <p:childTnLst>
                                    <p:animClr clrSpc="rgb" dir="cw">
                                      <p:cBhvr>
                                        <p:cTn id="8" dur="500" fill="hold"/>
                                        <p:tgtEl>
                                          <p:spTgt spid="1435715"/>
                                        </p:tgtEl>
                                        <p:attrNameLst>
                                          <p:attrName>stroke.color</p:attrName>
                                        </p:attrNameLst>
                                      </p:cBhvr>
                                      <p:to>
                                        <a:schemeClr val="bg1"/>
                                      </p:to>
                                    </p:animClr>
                                    <p:set>
                                      <p:cBhvr>
                                        <p:cTn id="9" dur="500" fill="hold"/>
                                        <p:tgtEl>
                                          <p:spTgt spid="1435715"/>
                                        </p:tgtEl>
                                        <p:attrNameLst>
                                          <p:attrName>stroke.on</p:attrName>
                                        </p:attrNameLst>
                                      </p:cBhvr>
                                      <p:to>
                                        <p:strVal val="true"/>
                                      </p:to>
                                    </p:set>
                                  </p:childTnLst>
                                </p:cTn>
                              </p:par>
                              <p:par>
                                <p:cTn id="10" presetID="1" presetClass="entr" presetSubtype="0" fill="hold" grpId="0" nodeType="withEffect">
                                  <p:stCondLst>
                                    <p:cond delay="0"/>
                                  </p:stCondLst>
                                  <p:childTnLst>
                                    <p:set>
                                      <p:cBhvr>
                                        <p:cTn id="11" dur="1" fill="hold">
                                          <p:stCondLst>
                                            <p:cond delay="0"/>
                                          </p:stCondLst>
                                        </p:cTn>
                                        <p:tgtEl>
                                          <p:spTgt spid="14357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43565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356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35653"/>
                                        </p:tgtEl>
                                        <p:attrNameLst>
                                          <p:attrName>style.visibility</p:attrName>
                                        </p:attrNameLst>
                                      </p:cBhvr>
                                      <p:to>
                                        <p:strVal val="visible"/>
                                      </p:to>
                                    </p:set>
                                    <p:animEffect transition="in" filter="wipe(left)">
                                      <p:cBhvr>
                                        <p:cTn id="28" dur="500"/>
                                        <p:tgtEl>
                                          <p:spTgt spid="143565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51" grpId="0" animBg="1"/>
      <p:bldP spid="1435651" grpId="1" animBg="1"/>
      <p:bldP spid="1435653" grpId="0" animBg="1"/>
      <p:bldP spid="1435655" grpId="0" animBg="1"/>
      <p:bldP spid="1435715" grpId="0" animBg="1"/>
      <p:bldP spid="21" grpId="0"/>
      <p:bldP spid="9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16392" name="Text Box 8"/>
          <p:cNvSpPr txBox="1">
            <a:spLocks noChangeArrowheads="1"/>
          </p:cNvSpPr>
          <p:nvPr/>
        </p:nvSpPr>
        <p:spPr bwMode="auto">
          <a:xfrm>
            <a:off x="1066800" y="245262"/>
            <a:ext cx="7848600" cy="584775"/>
          </a:xfrm>
          <a:prstGeom prst="rect">
            <a:avLst/>
          </a:prstGeom>
          <a:noFill/>
          <a:ln w="9525">
            <a:noFill/>
            <a:miter lim="800000"/>
            <a:headEnd/>
            <a:tailEnd/>
          </a:ln>
          <a:effectLst/>
        </p:spPr>
        <p:txBody>
          <a:bodyPr wrap="square">
            <a:spAutoFit/>
          </a:bodyPr>
          <a:lstStyle/>
          <a:p>
            <a:pPr algn="ctr">
              <a:spcBef>
                <a:spcPct val="50000"/>
              </a:spcBef>
              <a:defRPr/>
            </a:pPr>
            <a:r>
              <a:rPr lang="en-US" sz="3200" dirty="0" smtClean="0">
                <a:solidFill>
                  <a:srgbClr val="C00000"/>
                </a:solidFill>
                <a:effectLst>
                  <a:outerShdw blurRad="38100" dist="38100" dir="2700000" algn="tl">
                    <a:srgbClr val="C0C0C0"/>
                  </a:outerShdw>
                </a:effectLst>
              </a:rPr>
              <a:t>Oman </a:t>
            </a:r>
            <a:r>
              <a:rPr lang="en-US" sz="3200" dirty="0">
                <a:solidFill>
                  <a:srgbClr val="C00000"/>
                </a:solidFill>
                <a:effectLst>
                  <a:outerShdw blurRad="38100" dist="38100" dir="2700000" algn="tl">
                    <a:srgbClr val="C0C0C0"/>
                  </a:outerShdw>
                </a:effectLst>
              </a:rPr>
              <a:t>Academic Accreditation </a:t>
            </a:r>
            <a:r>
              <a:rPr lang="en-US" sz="3200" dirty="0" smtClean="0">
                <a:solidFill>
                  <a:srgbClr val="C00000"/>
                </a:solidFill>
                <a:effectLst>
                  <a:outerShdw blurRad="38100" dist="38100" dir="2700000" algn="tl">
                    <a:srgbClr val="C0C0C0"/>
                  </a:outerShdw>
                </a:effectLst>
              </a:rPr>
              <a:t>Authority</a:t>
            </a:r>
            <a:endParaRPr lang="en-GB" sz="3200" dirty="0">
              <a:solidFill>
                <a:srgbClr val="C00000"/>
              </a:solidFill>
              <a:effectLst>
                <a:outerShdw blurRad="38100" dist="38100" dir="2700000" algn="tl">
                  <a:srgbClr val="C0C0C0"/>
                </a:outerShdw>
              </a:effectLst>
            </a:endParaRPr>
          </a:p>
        </p:txBody>
      </p:sp>
      <p:pic>
        <p:nvPicPr>
          <p:cNvPr id="7173"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8462" y="228600"/>
            <a:ext cx="973138" cy="908603"/>
          </a:xfrm>
          <a:prstGeom prst="rect">
            <a:avLst/>
          </a:prstGeom>
          <a:noFill/>
          <a:ln w="9525">
            <a:noFill/>
            <a:miter lim="800000"/>
            <a:headEnd/>
            <a:tailEnd/>
          </a:ln>
        </p:spPr>
      </p:pic>
      <p:sp>
        <p:nvSpPr>
          <p:cNvPr id="7" name="Rectangle 2"/>
          <p:cNvSpPr txBox="1">
            <a:spLocks noChangeArrowheads="1"/>
          </p:cNvSpPr>
          <p:nvPr/>
        </p:nvSpPr>
        <p:spPr bwMode="auto">
          <a:xfrm>
            <a:off x="381000" y="1219200"/>
            <a:ext cx="4343400" cy="2743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kern="0" dirty="0" smtClean="0"/>
              <a:t/>
            </a:r>
            <a:br>
              <a:rPr lang="en-US" sz="2800" b="1" kern="0" dirty="0" smtClean="0"/>
            </a:br>
            <a:r>
              <a:rPr lang="en-US" sz="3600" kern="0" dirty="0" smtClean="0"/>
              <a:t>Official</a:t>
            </a:r>
            <a:r>
              <a:rPr lang="en-US" sz="2800" kern="0" dirty="0" smtClean="0"/>
              <a:t> </a:t>
            </a:r>
            <a:r>
              <a:rPr lang="en-US" sz="3600" kern="0" dirty="0" smtClean="0"/>
              <a:t>Launch </a:t>
            </a:r>
            <a:br>
              <a:rPr lang="en-US" sz="3600" kern="0" dirty="0" smtClean="0"/>
            </a:br>
            <a:r>
              <a:rPr lang="en-US" sz="3600" kern="0" dirty="0" smtClean="0"/>
              <a:t>of the </a:t>
            </a:r>
            <a:r>
              <a:rPr lang="en-US" sz="3600" b="1" i="1" kern="0" dirty="0" smtClean="0"/>
              <a:t>Institutional</a:t>
            </a:r>
            <a:r>
              <a:rPr lang="en-US" sz="3600" i="1" kern="0" dirty="0" smtClean="0"/>
              <a:t/>
            </a:r>
            <a:br>
              <a:rPr lang="en-US" sz="3600" i="1" kern="0" dirty="0" smtClean="0"/>
            </a:br>
            <a:r>
              <a:rPr lang="en-US" sz="3600" b="1" i="1" kern="0" dirty="0" smtClean="0"/>
              <a:t>Standards Assessment Manual</a:t>
            </a:r>
            <a:endParaRPr lang="en-US" sz="2800" b="1" i="1" kern="0" dirty="0"/>
          </a:p>
        </p:txBody>
      </p:sp>
      <p:sp>
        <p:nvSpPr>
          <p:cNvPr id="8" name="Rectangle 3"/>
          <p:cNvSpPr txBox="1">
            <a:spLocks noChangeArrowheads="1"/>
          </p:cNvSpPr>
          <p:nvPr/>
        </p:nvSpPr>
        <p:spPr>
          <a:xfrm>
            <a:off x="457200" y="4343400"/>
            <a:ext cx="3429000" cy="17827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2000" b="1" kern="0" dirty="0" smtClean="0"/>
              <a:t>Institutional Accreditation: Stage 2</a:t>
            </a:r>
          </a:p>
          <a:p>
            <a:endParaRPr lang="en-US" sz="2000" b="1" kern="0" dirty="0" smtClean="0"/>
          </a:p>
          <a:p>
            <a:pPr marL="0" indent="0">
              <a:buNone/>
            </a:pPr>
            <a:r>
              <a:rPr lang="en-US" sz="2000" b="1" kern="0" dirty="0" smtClean="0"/>
              <a:t>21 March 2016</a:t>
            </a:r>
          </a:p>
          <a:p>
            <a:pPr marL="0" indent="0">
              <a:buNone/>
            </a:pPr>
            <a:r>
              <a:rPr lang="en-US" sz="2000" b="1" kern="0" dirty="0" smtClean="0"/>
              <a:t>Majan Continental Hotel, Muscat  </a:t>
            </a:r>
            <a:endParaRPr lang="en-US" sz="2000" b="1" kern="0" dirty="0"/>
          </a:p>
        </p:txBody>
      </p:sp>
      <p:pic>
        <p:nvPicPr>
          <p:cNvPr id="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91100" y="1143000"/>
            <a:ext cx="3771900" cy="5267802"/>
          </a:xfrm>
          <a:prstGeom prst="rect">
            <a:avLst/>
          </a:prstGeom>
          <a:noFill/>
          <a:ln w="9525">
            <a:noFill/>
            <a:miter lim="800000"/>
            <a:headEnd/>
            <a:tailEnd/>
          </a:ln>
          <a:effectLst/>
          <a:extLst>
            <a:ext uri="{909E8E84-426E-40DD-AFC4-6F175D3DCCD1}">
              <a14:hiddenFill xmlns:a14="http://schemas.microsoft.com/office/drawing/2010/main">
                <a:solidFill>
                  <a:srgbClr val="4F81BD"/>
                </a:solidFill>
              </a14:hiddenFill>
            </a:ext>
          </a:extLst>
        </p:spPr>
      </p:pic>
    </p:spTree>
    <p:extLst>
      <p:ext uri="{BB962C8B-B14F-4D97-AF65-F5344CB8AC3E}">
        <p14:creationId xmlns:p14="http://schemas.microsoft.com/office/powerpoint/2010/main" val="3778786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 y="152400"/>
            <a:ext cx="168275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152400" y="1371600"/>
            <a:ext cx="8534400" cy="5486400"/>
          </a:xfrm>
          <a:prstGeom prst="rect">
            <a:avLst/>
          </a:prstGeom>
        </p:spPr>
        <p:txBody>
          <a:bodyPr vert="horz" lIns="91440" tIns="45720" rIns="91440" bIns="45720" rtlCol="1">
            <a:normAutofit fontScale="92500" lnSpcReduction="1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6575" indent="-536575" algn="r" fontAlgn="auto">
              <a:spcAft>
                <a:spcPts val="0"/>
              </a:spcAft>
              <a:buFont typeface="Arial" pitchFamily="34" charset="0"/>
              <a:buBlip>
                <a:blip r:embed="rId5"/>
              </a:buBlip>
            </a:pPr>
            <a:r>
              <a:rPr lang="ar-OM" sz="3500" dirty="0" smtClean="0">
                <a:solidFill>
                  <a:schemeClr val="tx1"/>
                </a:solidFill>
              </a:rPr>
              <a:t>شكلت الهيئة لجنة تشاورية، في عام 2011م، ضمت في عضويتها ممثلين من جميع مؤسسات التعليم العالي في السلطنة</a:t>
            </a:r>
            <a:endParaRPr lang="en-US" sz="3500" dirty="0" smtClean="0">
              <a:solidFill>
                <a:schemeClr val="tx1"/>
              </a:solidFill>
            </a:endParaRPr>
          </a:p>
          <a:p>
            <a:pPr marL="630238" indent="-630238" algn="r" fontAlgn="auto">
              <a:spcAft>
                <a:spcPts val="0"/>
              </a:spcAft>
              <a:buFont typeface="Arial" pitchFamily="34" charset="0"/>
              <a:buBlip>
                <a:blip r:embed="rId5"/>
              </a:buBlip>
            </a:pPr>
            <a:r>
              <a:rPr lang="ar-OM" sz="3500" dirty="0" smtClean="0">
                <a:solidFill>
                  <a:schemeClr val="tx1"/>
                </a:solidFill>
              </a:rPr>
              <a:t>بدأ العمل على المشروع الحالي في العام 2013م، وتم تعيين مستشار ضمان جودة للعمل لدى الهيئة بتفرغ كلي</a:t>
            </a:r>
          </a:p>
          <a:p>
            <a:pPr marL="630238" indent="-630238" algn="r" fontAlgn="auto">
              <a:spcAft>
                <a:spcPts val="0"/>
              </a:spcAft>
              <a:buFont typeface="Arial" pitchFamily="34" charset="0"/>
              <a:buBlip>
                <a:blip r:embed="rId5"/>
              </a:buBlip>
            </a:pPr>
            <a:r>
              <a:rPr lang="ar-OM" sz="3500" dirty="0" smtClean="0">
                <a:solidFill>
                  <a:schemeClr val="tx1"/>
                </a:solidFill>
              </a:rPr>
              <a:t>تم تشكيل فريق من الخبراء الدوليين (من البحرين والإمارات والمملكة المتحدة واستراليا وماليزيا والولايات المتحدة الأمريكية)</a:t>
            </a:r>
          </a:p>
          <a:p>
            <a:pPr indent="536575" algn="r" fontAlgn="auto">
              <a:spcAft>
                <a:spcPts val="0"/>
              </a:spcAft>
              <a:buFont typeface="Arial" pitchFamily="34" charset="0"/>
              <a:buBlip>
                <a:blip r:embed="rId5"/>
              </a:buBlip>
            </a:pPr>
            <a:r>
              <a:rPr lang="ar-OM" sz="3500" dirty="0" smtClean="0">
                <a:solidFill>
                  <a:schemeClr val="tx1"/>
                </a:solidFill>
              </a:rPr>
              <a:t>عقدت الهيئة ندوة وطنية في أكتوبر 2013م</a:t>
            </a:r>
            <a:endParaRPr lang="en-US" sz="3500" dirty="0" smtClean="0">
              <a:solidFill>
                <a:schemeClr val="tx1"/>
              </a:solidFill>
            </a:endParaRPr>
          </a:p>
          <a:p>
            <a:pPr marL="630238" indent="-630238" algn="r" fontAlgn="auto">
              <a:spcAft>
                <a:spcPts val="0"/>
              </a:spcAft>
              <a:buFont typeface="Arial" pitchFamily="34" charset="0"/>
              <a:buBlip>
                <a:blip r:embed="rId5"/>
              </a:buBlip>
            </a:pPr>
            <a:r>
              <a:rPr lang="ar-OM" sz="3500" dirty="0" smtClean="0">
                <a:solidFill>
                  <a:schemeClr val="tx1"/>
                </a:solidFill>
              </a:rPr>
              <a:t>مرت مؤسستان بعملية التقويم التجريبي مقابل المعايير المؤسسية في 2014/2015م</a:t>
            </a:r>
            <a:r>
              <a:rPr lang="ar-OM" dirty="0" smtClean="0">
                <a:solidFill>
                  <a:schemeClr val="tx1"/>
                </a:solidFill>
              </a:rPr>
              <a:t> </a:t>
            </a:r>
            <a:endParaRPr lang="en-US" dirty="0" smtClean="0">
              <a:solidFill>
                <a:schemeClr val="tx1"/>
              </a:solidFill>
            </a:endParaRPr>
          </a:p>
          <a:p>
            <a:pPr fontAlgn="auto">
              <a:spcAft>
                <a:spcPts val="0"/>
              </a:spcAft>
            </a:pPr>
            <a:endParaRPr lang="en-US" dirty="0" smtClean="0"/>
          </a:p>
          <a:p>
            <a:pPr fontAlgn="auto">
              <a:spcAft>
                <a:spcPts val="0"/>
              </a:spcAft>
            </a:pPr>
            <a:endParaRPr lang="en-US" dirty="0" smtClean="0"/>
          </a:p>
          <a:p>
            <a:pPr fontAlgn="auto">
              <a:spcAft>
                <a:spcPts val="0"/>
              </a:spcAft>
            </a:pPr>
            <a:endParaRPr lang="en-US" dirty="0"/>
          </a:p>
        </p:txBody>
      </p:sp>
      <p:sp>
        <p:nvSpPr>
          <p:cNvPr id="9" name="Title 1"/>
          <p:cNvSpPr txBox="1">
            <a:spLocks/>
          </p:cNvSpPr>
          <p:nvPr/>
        </p:nvSpPr>
        <p:spPr>
          <a:xfrm>
            <a:off x="457200" y="76200"/>
            <a:ext cx="84582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ar-OM" sz="3600" b="1" smtClean="0">
                <a:solidFill>
                  <a:srgbClr val="C00000"/>
                </a:solidFill>
                <a:effectLst>
                  <a:outerShdw blurRad="38100" dist="38100" dir="2700000" algn="tl">
                    <a:srgbClr val="000000">
                      <a:alpha val="43137"/>
                    </a:srgbClr>
                  </a:outerShdw>
                </a:effectLst>
              </a:rPr>
              <a:t>مشروع تطوير معايير الاعتماد المؤسسي</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77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 y="152400"/>
            <a:ext cx="168275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0" y="76200"/>
            <a:ext cx="8458200" cy="1143000"/>
          </a:xfrm>
          <a:prstGeom prst="rect">
            <a:avLst/>
          </a:prstGeom>
        </p:spPr>
        <p:txBody>
          <a:bodyPr vert="horz" lIns="91440" tIns="45720" rIns="91440" bIns="45720" rtlCol="1" anchor="ctr">
            <a:normAutofit fontScale="97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C00000"/>
                </a:solidFill>
                <a:effectLst>
                  <a:outerShdw blurRad="38100" dist="38100" dir="2700000" algn="tl">
                    <a:srgbClr val="000000">
                      <a:alpha val="43137"/>
                    </a:srgbClr>
                  </a:outerShdw>
                </a:effectLst>
              </a:rPr>
              <a:t>Institutional Standards </a:t>
            </a:r>
            <a:br>
              <a:rPr lang="en-US" sz="3600" b="1" dirty="0" smtClean="0">
                <a:solidFill>
                  <a:srgbClr val="C00000"/>
                </a:solidFill>
                <a:effectLst>
                  <a:outerShdw blurRad="38100" dist="38100" dir="2700000" algn="tl">
                    <a:srgbClr val="000000">
                      <a:alpha val="43137"/>
                    </a:srgbClr>
                  </a:outerShdw>
                </a:effectLst>
              </a:rPr>
            </a:br>
            <a:r>
              <a:rPr lang="en-US" sz="3600" b="1" dirty="0" smtClean="0">
                <a:solidFill>
                  <a:srgbClr val="C00000"/>
                </a:solidFill>
                <a:effectLst>
                  <a:outerShdw blurRad="38100" dist="38100" dir="2700000" algn="tl">
                    <a:srgbClr val="000000">
                      <a:alpha val="43137"/>
                    </a:srgbClr>
                  </a:outerShdw>
                </a:effectLst>
              </a:rPr>
              <a:t>Development Project</a:t>
            </a:r>
            <a:endParaRPr lang="en-US" sz="3600" b="1" dirty="0">
              <a:solidFill>
                <a:srgbClr val="C0000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914400" y="1417637"/>
            <a:ext cx="7543800" cy="4525963"/>
          </a:xfrm>
          <a:prstGeom prst="rect">
            <a:avLst/>
          </a:prstGeom>
        </p:spPr>
        <p:txBody>
          <a:bodyPr vert="horz" lIns="91440" tIns="45720" rIns="91440" bIns="45720" rtlCol="1">
            <a:normAutofit fontScale="925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6575" indent="-536575" algn="l" rtl="0" fontAlgn="auto">
              <a:spcAft>
                <a:spcPts val="0"/>
              </a:spcAft>
              <a:buFont typeface="Arial" pitchFamily="34" charset="0"/>
              <a:buBlip>
                <a:blip r:embed="rId5"/>
              </a:buBlip>
            </a:pPr>
            <a:r>
              <a:rPr lang="en-US" dirty="0" smtClean="0">
                <a:solidFill>
                  <a:schemeClr val="tx1"/>
                </a:solidFill>
              </a:rPr>
              <a:t>Consultative Committee representing all HEIs in Oman formed in 2011</a:t>
            </a:r>
          </a:p>
          <a:p>
            <a:pPr marL="536575" indent="-536575" algn="l" rtl="0" fontAlgn="auto">
              <a:spcAft>
                <a:spcPts val="0"/>
              </a:spcAft>
              <a:buFont typeface="Arial" pitchFamily="34" charset="0"/>
              <a:buBlip>
                <a:blip r:embed="rId5"/>
              </a:buBlip>
            </a:pPr>
            <a:r>
              <a:rPr lang="en-US" dirty="0" smtClean="0">
                <a:solidFill>
                  <a:schemeClr val="tx1"/>
                </a:solidFill>
              </a:rPr>
              <a:t>Current project started in 2013; full-time consultant recruited</a:t>
            </a:r>
          </a:p>
          <a:p>
            <a:pPr marL="536575" indent="-536575" algn="l" rtl="0" fontAlgn="auto">
              <a:spcAft>
                <a:spcPts val="0"/>
              </a:spcAft>
              <a:buFont typeface="Arial" pitchFamily="34" charset="0"/>
              <a:buBlip>
                <a:blip r:embed="rId5"/>
              </a:buBlip>
            </a:pPr>
            <a:r>
              <a:rPr lang="en-US" dirty="0" smtClean="0">
                <a:solidFill>
                  <a:schemeClr val="tx1"/>
                </a:solidFill>
              </a:rPr>
              <a:t>Panel of International Experts formed </a:t>
            </a:r>
            <a:r>
              <a:rPr lang="en-US" sz="2800" dirty="0" smtClean="0">
                <a:solidFill>
                  <a:schemeClr val="tx1"/>
                </a:solidFill>
              </a:rPr>
              <a:t>(from Bahrain, UAE, UK, Australia, Malaysia, USA)</a:t>
            </a:r>
          </a:p>
          <a:p>
            <a:pPr marL="536575" indent="-536575" algn="l" rtl="0" fontAlgn="auto">
              <a:spcAft>
                <a:spcPts val="0"/>
              </a:spcAft>
              <a:buFont typeface="Arial" pitchFamily="34" charset="0"/>
              <a:buBlip>
                <a:blip r:embed="rId5"/>
              </a:buBlip>
            </a:pPr>
            <a:r>
              <a:rPr lang="en-US" dirty="0" smtClean="0">
                <a:solidFill>
                  <a:schemeClr val="tx1"/>
                </a:solidFill>
              </a:rPr>
              <a:t>National symposium held October 2013</a:t>
            </a:r>
          </a:p>
          <a:p>
            <a:pPr marL="536575" indent="-536575" algn="l" rtl="0" fontAlgn="auto">
              <a:spcAft>
                <a:spcPts val="0"/>
              </a:spcAft>
              <a:buFont typeface="Arial" pitchFamily="34" charset="0"/>
              <a:buBlip>
                <a:blip r:embed="rId5"/>
              </a:buBlip>
            </a:pPr>
            <a:r>
              <a:rPr lang="en-US" dirty="0" smtClean="0">
                <a:solidFill>
                  <a:schemeClr val="tx1"/>
                </a:solidFill>
              </a:rPr>
              <a:t>Two pilot Institutional Standards Assessments carried out in 2014/2015</a:t>
            </a:r>
          </a:p>
          <a:p>
            <a:pPr fontAlgn="auto">
              <a:spcAft>
                <a:spcPts val="0"/>
              </a:spcAft>
            </a:pPr>
            <a:endParaRPr lang="en-US" dirty="0" smtClean="0"/>
          </a:p>
          <a:p>
            <a:pPr fontAlgn="auto">
              <a:spcAft>
                <a:spcPts val="0"/>
              </a:spcAft>
            </a:pPr>
            <a:endParaRPr lang="en-US" dirty="0" smtClean="0"/>
          </a:p>
          <a:p>
            <a:pPr fontAlgn="auto">
              <a:spcAft>
                <a:spcPts val="0"/>
              </a:spcAft>
            </a:pPr>
            <a:endParaRPr lang="en-US" dirty="0"/>
          </a:p>
        </p:txBody>
      </p:sp>
    </p:spTree>
    <p:extLst>
      <p:ext uri="{BB962C8B-B14F-4D97-AF65-F5344CB8AC3E}">
        <p14:creationId xmlns:p14="http://schemas.microsoft.com/office/powerpoint/2010/main" val="243250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1C92799-0325-4D84-B4C1-412442060659}" type="slidenum">
              <a:rPr lang="ar-SA" altLang="en-US" sz="1400" smtClean="0"/>
              <a:pPr eaLnBrk="1" hangingPunct="1">
                <a:spcBef>
                  <a:spcPct val="0"/>
                </a:spcBef>
                <a:buFontTx/>
                <a:buNone/>
              </a:pPr>
              <a:t>22</a:t>
            </a:fld>
            <a:endParaRPr lang="en-US" altLang="en-US" sz="1400" smtClean="0"/>
          </a:p>
        </p:txBody>
      </p:sp>
      <p:pic>
        <p:nvPicPr>
          <p:cNvPr id="6147"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Text Box 2"/>
          <p:cNvSpPr txBox="1">
            <a:spLocks noChangeArrowheads="1"/>
          </p:cNvSpPr>
          <p:nvPr/>
        </p:nvSpPr>
        <p:spPr bwMode="auto">
          <a:xfrm>
            <a:off x="0" y="191869"/>
            <a:ext cx="9144000" cy="1200329"/>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ar-OM" altLang="en-US" sz="3600" b="1" dirty="0" smtClean="0">
                <a:solidFill>
                  <a:srgbClr val="C00000"/>
                </a:solidFill>
                <a:effectLst>
                  <a:outerShdw blurRad="38100" dist="38100" dir="2700000" algn="tl">
                    <a:srgbClr val="C0C0C0"/>
                  </a:outerShdw>
                </a:effectLst>
              </a:rPr>
              <a:t>معايير وإجراءات </a:t>
            </a:r>
          </a:p>
          <a:p>
            <a:pPr algn="ctr" eaLnBrk="1" hangingPunct="1">
              <a:defRPr/>
            </a:pPr>
            <a:r>
              <a:rPr lang="ar-OM" altLang="en-US" sz="3600" b="1" dirty="0" smtClean="0">
                <a:solidFill>
                  <a:srgbClr val="C00000"/>
                </a:solidFill>
                <a:effectLst>
                  <a:outerShdw blurRad="38100" dist="38100" dir="2700000" algn="tl">
                    <a:srgbClr val="C0C0C0"/>
                  </a:outerShdw>
                </a:effectLst>
              </a:rPr>
              <a:t>الاعتماد المؤسسي (1)</a:t>
            </a:r>
            <a:endParaRPr lang="en-US" altLang="en-US" sz="3600" b="1" dirty="0" smtClean="0">
              <a:solidFill>
                <a:srgbClr val="C00000"/>
              </a:solidFill>
              <a:effectLst>
                <a:outerShdw blurRad="38100" dist="38100" dir="2700000" algn="tl">
                  <a:srgbClr val="C0C0C0"/>
                </a:outerShdw>
              </a:effectLst>
            </a:endParaRPr>
          </a:p>
        </p:txBody>
      </p:sp>
      <p:sp>
        <p:nvSpPr>
          <p:cNvPr id="5123" name="Rectangle 3"/>
          <p:cNvSpPr>
            <a:spLocks noChangeArrowheads="1"/>
          </p:cNvSpPr>
          <p:nvPr/>
        </p:nvSpPr>
        <p:spPr bwMode="auto">
          <a:xfrm>
            <a:off x="685801" y="1295400"/>
            <a:ext cx="7772400" cy="5199062"/>
          </a:xfrm>
          <a:prstGeom prst="rect">
            <a:avLst/>
          </a:prstGeom>
          <a:noFill/>
          <a:ln w="9525">
            <a:noFill/>
            <a:miter lim="800000"/>
            <a:headEnd/>
            <a:tailEnd/>
          </a:ln>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609600" lvl="1" indent="-609600" algn="r" rtl="1" eaLnBrk="1" hangingPunct="1">
              <a:spcAft>
                <a:spcPts val="600"/>
              </a:spcAft>
              <a:buBlip>
                <a:blip r:embed="rId4"/>
              </a:buBlip>
              <a:defRPr/>
            </a:pPr>
            <a:r>
              <a:rPr lang="ar-OM" altLang="en-US" sz="3000" dirty="0" smtClean="0"/>
              <a:t>وضعت على أساس أن مؤسسة التعليم العالي هي المسؤول الأول عن جودة التعليم الذي تقدمه</a:t>
            </a:r>
          </a:p>
          <a:p>
            <a:pPr marL="609600" lvl="1" indent="-609600" algn="r" rtl="1" eaLnBrk="1" hangingPunct="1">
              <a:spcAft>
                <a:spcPts val="600"/>
              </a:spcAft>
              <a:buBlip>
                <a:blip r:embed="rId4"/>
              </a:buBlip>
              <a:defRPr/>
            </a:pPr>
            <a:r>
              <a:rPr lang="ar-OM" altLang="en-US" sz="3000" dirty="0" smtClean="0"/>
              <a:t>تستند على أفضل الممارسات الدولية، وفي الوقت ذاته، تراعي متطلبات البيئة العمانية</a:t>
            </a:r>
          </a:p>
          <a:p>
            <a:pPr marL="609600" lvl="1" indent="-609600" algn="r" rtl="1" eaLnBrk="1" hangingPunct="1">
              <a:spcAft>
                <a:spcPts val="600"/>
              </a:spcAft>
              <a:buBlip>
                <a:blip r:embed="rId4"/>
              </a:buBlip>
              <a:defRPr/>
            </a:pPr>
            <a:r>
              <a:rPr lang="ar-OM" altLang="en-US" sz="3000" dirty="0" smtClean="0"/>
              <a:t>تغطي المعايير  نفس المجالات المدرجة في دليل تدقيق الجودة، وتستفيد من نتائج عمليات التدقيق التي أجرتها الهيئة</a:t>
            </a:r>
          </a:p>
          <a:p>
            <a:pPr marL="609600" lvl="1" indent="-609600" algn="r" rtl="1" eaLnBrk="1" hangingPunct="1">
              <a:spcAft>
                <a:spcPts val="600"/>
              </a:spcAft>
              <a:buBlip>
                <a:blip r:embed="rId4"/>
              </a:buBlip>
              <a:defRPr/>
            </a:pPr>
            <a:r>
              <a:rPr lang="ar-OM" altLang="en-US" sz="3000" dirty="0" smtClean="0"/>
              <a:t>المعايير تراعي  التنوع في التعليم العالي الذي تقدمه المؤسسات العمانية</a:t>
            </a:r>
          </a:p>
          <a:p>
            <a:pPr marL="609600" lvl="1" indent="-609600" algn="r" rtl="1" eaLnBrk="1" hangingPunct="1">
              <a:spcAft>
                <a:spcPts val="600"/>
              </a:spcAft>
              <a:buBlip>
                <a:blip r:embed="rId4"/>
              </a:buBlip>
              <a:defRPr/>
            </a:pPr>
            <a:r>
              <a:rPr lang="ar-OM" altLang="en-US" sz="3000" dirty="0" smtClean="0"/>
              <a:t>بعض المعايير والمقاييس قد تنطبق على مؤسسات دون غيرها</a:t>
            </a:r>
            <a:endParaRPr lang="en-US" altLang="en-US" sz="3000" dirty="0" smtClean="0"/>
          </a:p>
          <a:p>
            <a:pPr eaLnBrk="1" hangingPunct="1">
              <a:spcAft>
                <a:spcPts val="600"/>
              </a:spcAft>
              <a:defRPr/>
            </a:pPr>
            <a:endParaRPr lang="en-US" altLang="en-US" sz="3200" dirty="0" smtClean="0"/>
          </a:p>
          <a:p>
            <a:pPr marL="0" indent="0" eaLnBrk="1" hangingPunct="1">
              <a:lnSpc>
                <a:spcPct val="95000"/>
              </a:lnSpc>
              <a:spcAft>
                <a:spcPct val="50000"/>
              </a:spcAft>
              <a:defRPr/>
            </a:pPr>
            <a:endParaRPr lang="en-US" altLang="en-US" sz="2400" dirty="0" smtClean="0"/>
          </a:p>
          <a:p>
            <a:pPr eaLnBrk="1" hangingPunct="1">
              <a:lnSpc>
                <a:spcPct val="95000"/>
              </a:lnSpc>
              <a:spcAft>
                <a:spcPct val="50000"/>
              </a:spcAft>
              <a:defRPr/>
            </a:pPr>
            <a:endParaRPr lang="en-US" altLang="en-US" sz="2400" dirty="0" smtClean="0"/>
          </a:p>
          <a:p>
            <a:pPr lvl="1" eaLnBrk="1" hangingPunct="1">
              <a:lnSpc>
                <a:spcPct val="95000"/>
              </a:lnSpc>
              <a:spcAft>
                <a:spcPct val="50000"/>
              </a:spcAft>
              <a:buFontTx/>
              <a:buChar char="•"/>
              <a:defRPr/>
            </a:pPr>
            <a:endParaRPr lang="en-US" altLang="en-US" sz="3000" dirty="0" smtClean="0"/>
          </a:p>
          <a:p>
            <a:pPr lvl="1" eaLnBrk="1" hangingPunct="1">
              <a:lnSpc>
                <a:spcPct val="95000"/>
              </a:lnSpc>
              <a:spcAft>
                <a:spcPct val="100000"/>
              </a:spcAft>
              <a:defRPr/>
            </a:pPr>
            <a:endParaRPr lang="en-US" altLang="en-US" sz="3000" dirty="0" smtClean="0"/>
          </a:p>
          <a:p>
            <a:pPr lvl="1" eaLnBrk="1" hangingPunct="1">
              <a:lnSpc>
                <a:spcPct val="95000"/>
              </a:lnSpc>
              <a:spcAft>
                <a:spcPct val="100000"/>
              </a:spcAft>
              <a:buFontTx/>
              <a:buChar char="•"/>
              <a:defRPr/>
            </a:pPr>
            <a:endParaRPr lang="en-US" altLang="en-US" sz="3000" b="1" dirty="0" smtClean="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1"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7637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1C92799-0325-4D84-B4C1-412442060659}" type="slidenum">
              <a:rPr lang="ar-SA" altLang="en-US" sz="1400" smtClean="0"/>
              <a:pPr eaLnBrk="1" hangingPunct="1">
                <a:spcBef>
                  <a:spcPct val="0"/>
                </a:spcBef>
                <a:buFontTx/>
                <a:buNone/>
              </a:pPr>
              <a:t>23</a:t>
            </a:fld>
            <a:endParaRPr lang="en-US" altLang="en-US" sz="1400" smtClean="0"/>
          </a:p>
        </p:txBody>
      </p:sp>
      <p:pic>
        <p:nvPicPr>
          <p:cNvPr id="6147"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Text Box 2"/>
          <p:cNvSpPr txBox="1">
            <a:spLocks noChangeArrowheads="1"/>
          </p:cNvSpPr>
          <p:nvPr/>
        </p:nvSpPr>
        <p:spPr bwMode="auto">
          <a:xfrm>
            <a:off x="228600" y="476071"/>
            <a:ext cx="9144000" cy="1077218"/>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3200" b="1" dirty="0" smtClean="0">
                <a:solidFill>
                  <a:srgbClr val="C00000"/>
                </a:solidFill>
                <a:effectLst>
                  <a:outerShdw blurRad="38100" dist="38100" dir="2700000" algn="tl">
                    <a:srgbClr val="C0C0C0"/>
                  </a:outerShdw>
                </a:effectLst>
              </a:rPr>
              <a:t>Features of Institutional Standards</a:t>
            </a:r>
          </a:p>
          <a:p>
            <a:pPr algn="ctr" eaLnBrk="1" hangingPunct="1">
              <a:defRPr/>
            </a:pPr>
            <a:r>
              <a:rPr lang="en-US" altLang="en-US" sz="3200" b="1" dirty="0" smtClean="0">
                <a:solidFill>
                  <a:srgbClr val="C00000"/>
                </a:solidFill>
                <a:effectLst>
                  <a:outerShdw blurRad="38100" dist="38100" dir="2700000" algn="tl">
                    <a:srgbClr val="C0C0C0"/>
                  </a:outerShdw>
                </a:effectLst>
              </a:rPr>
              <a:t> &amp; Accreditation Process (1)</a:t>
            </a:r>
          </a:p>
        </p:txBody>
      </p:sp>
      <p:sp>
        <p:nvSpPr>
          <p:cNvPr id="5123" name="Rectangle 3"/>
          <p:cNvSpPr>
            <a:spLocks noChangeArrowheads="1"/>
          </p:cNvSpPr>
          <p:nvPr/>
        </p:nvSpPr>
        <p:spPr bwMode="auto">
          <a:xfrm>
            <a:off x="203200" y="1582738"/>
            <a:ext cx="8723313" cy="5199062"/>
          </a:xfrm>
          <a:prstGeom prst="rect">
            <a:avLst/>
          </a:prstGeom>
          <a:noFill/>
          <a:ln w="9525">
            <a:noFill/>
            <a:miter lim="800000"/>
            <a:headEnd/>
            <a:tailEnd/>
          </a:ln>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609600" lvl="1" indent="-609600" eaLnBrk="1" hangingPunct="1">
              <a:spcAft>
                <a:spcPts val="600"/>
              </a:spcAft>
              <a:buBlip>
                <a:blip r:embed="rId4"/>
              </a:buBlip>
              <a:defRPr/>
            </a:pPr>
            <a:r>
              <a:rPr lang="en-US" altLang="en-US" sz="2600" dirty="0" smtClean="0"/>
              <a:t>Recognise that responsibility for quality assurance lies with the institution</a:t>
            </a:r>
          </a:p>
          <a:p>
            <a:pPr eaLnBrk="1" hangingPunct="1">
              <a:spcAft>
                <a:spcPts val="600"/>
              </a:spcAft>
              <a:buBlip>
                <a:blip r:embed="rId4"/>
              </a:buBlip>
              <a:defRPr/>
            </a:pPr>
            <a:r>
              <a:rPr lang="en-US" sz="2600" dirty="0" smtClean="0"/>
              <a:t>Internationally benchmarked and contextualised for Oman</a:t>
            </a:r>
            <a:endParaRPr lang="en-US" altLang="en-US" sz="2600" dirty="0" smtClean="0"/>
          </a:p>
          <a:p>
            <a:pPr marL="609600" lvl="1" indent="-609600" eaLnBrk="1" hangingPunct="1">
              <a:spcAft>
                <a:spcPts val="600"/>
              </a:spcAft>
              <a:buBlip>
                <a:blip r:embed="rId4"/>
              </a:buBlip>
              <a:defRPr/>
            </a:pPr>
            <a:r>
              <a:rPr lang="en-US" altLang="en-US" sz="2600" dirty="0" smtClean="0"/>
              <a:t>The standards are aligned with the institutional accreditation scope in the </a:t>
            </a:r>
            <a:r>
              <a:rPr lang="en-US" altLang="en-US" sz="2600" i="1" dirty="0" smtClean="0"/>
              <a:t>Quality Audit Manual </a:t>
            </a:r>
            <a:r>
              <a:rPr lang="en-US" altLang="en-US" sz="2600" dirty="0" smtClean="0"/>
              <a:t>and reflect Quality Audit findings (e.g. Academic Integrity; Student Placements)</a:t>
            </a:r>
          </a:p>
          <a:p>
            <a:pPr eaLnBrk="1" hangingPunct="1">
              <a:spcAft>
                <a:spcPts val="600"/>
              </a:spcAft>
              <a:buBlip>
                <a:blip r:embed="rId4"/>
              </a:buBlip>
              <a:defRPr/>
            </a:pPr>
            <a:r>
              <a:rPr lang="en-US" altLang="en-US" sz="2600" dirty="0" smtClean="0"/>
              <a:t>Acknowledge the diversity of the HE provision in Oman</a:t>
            </a:r>
          </a:p>
          <a:p>
            <a:pPr eaLnBrk="1" hangingPunct="1">
              <a:spcAft>
                <a:spcPts val="600"/>
              </a:spcAft>
              <a:buBlip>
                <a:blip r:embed="rId4"/>
              </a:buBlip>
              <a:defRPr/>
            </a:pPr>
            <a:r>
              <a:rPr lang="en-US" sz="2400" dirty="0"/>
              <a:t>Not all institutional standards and/or criteria will be applicable to all HEIs</a:t>
            </a:r>
          </a:p>
          <a:p>
            <a:pPr eaLnBrk="1" hangingPunct="1">
              <a:spcAft>
                <a:spcPts val="600"/>
              </a:spcAft>
              <a:buBlip>
                <a:blip r:embed="rId4"/>
              </a:buBlip>
              <a:defRPr/>
            </a:pPr>
            <a:endParaRPr lang="en-US" altLang="en-US" sz="2600" dirty="0" smtClean="0"/>
          </a:p>
          <a:p>
            <a:pPr eaLnBrk="1" hangingPunct="1">
              <a:spcAft>
                <a:spcPts val="600"/>
              </a:spcAft>
              <a:defRPr/>
            </a:pPr>
            <a:endParaRPr lang="en-US" altLang="en-US" sz="2400" dirty="0" smtClean="0"/>
          </a:p>
          <a:p>
            <a:pPr marL="0" indent="0" eaLnBrk="1" hangingPunct="1">
              <a:lnSpc>
                <a:spcPct val="95000"/>
              </a:lnSpc>
              <a:spcAft>
                <a:spcPct val="50000"/>
              </a:spcAft>
              <a:defRPr/>
            </a:pPr>
            <a:endParaRPr lang="en-US" altLang="en-US" sz="2400" dirty="0" smtClean="0"/>
          </a:p>
          <a:p>
            <a:pPr eaLnBrk="1" hangingPunct="1">
              <a:lnSpc>
                <a:spcPct val="95000"/>
              </a:lnSpc>
              <a:spcAft>
                <a:spcPct val="50000"/>
              </a:spcAft>
              <a:defRPr/>
            </a:pPr>
            <a:endParaRPr lang="en-US" altLang="en-US" sz="2400" dirty="0" smtClean="0"/>
          </a:p>
          <a:p>
            <a:pPr lvl="1" eaLnBrk="1" hangingPunct="1">
              <a:lnSpc>
                <a:spcPct val="95000"/>
              </a:lnSpc>
              <a:spcAft>
                <a:spcPct val="50000"/>
              </a:spcAft>
              <a:buFontTx/>
              <a:buChar char="•"/>
              <a:defRPr/>
            </a:pPr>
            <a:endParaRPr lang="en-US" altLang="en-US" sz="3000" dirty="0" smtClean="0"/>
          </a:p>
          <a:p>
            <a:pPr lvl="1" eaLnBrk="1" hangingPunct="1">
              <a:lnSpc>
                <a:spcPct val="95000"/>
              </a:lnSpc>
              <a:spcAft>
                <a:spcPct val="100000"/>
              </a:spcAft>
              <a:defRPr/>
            </a:pPr>
            <a:endParaRPr lang="en-US" altLang="en-US" sz="3000" dirty="0" smtClean="0"/>
          </a:p>
          <a:p>
            <a:pPr lvl="1" eaLnBrk="1" hangingPunct="1">
              <a:lnSpc>
                <a:spcPct val="95000"/>
              </a:lnSpc>
              <a:spcAft>
                <a:spcPct val="100000"/>
              </a:spcAft>
              <a:buFontTx/>
              <a:buChar char="•"/>
              <a:defRPr/>
            </a:pPr>
            <a:endParaRPr lang="en-US" altLang="en-US" sz="3000" b="1" dirty="0" smtClean="0">
              <a:effectLst>
                <a:outerShdw blurRad="38100" dist="38100" dir="2700000" algn="tl">
                  <a:srgbClr val="C0C0C0"/>
                </a:outerShdw>
              </a:effectLst>
            </a:endParaRPr>
          </a:p>
        </p:txBody>
      </p:sp>
      <p:grpSp>
        <p:nvGrpSpPr>
          <p:cNvPr id="2" name="Group 6"/>
          <p:cNvGrpSpPr>
            <a:grpSpLocks/>
          </p:cNvGrpSpPr>
          <p:nvPr/>
        </p:nvGrpSpPr>
        <p:grpSpPr bwMode="auto">
          <a:xfrm>
            <a:off x="76200" y="0"/>
            <a:ext cx="1090613" cy="1117600"/>
            <a:chOff x="342900" y="112712"/>
            <a:chExt cx="1090613" cy="1117144"/>
          </a:xfrm>
        </p:grpSpPr>
        <p:pic>
          <p:nvPicPr>
            <p:cNvPr id="6151"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214716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1C92799-0325-4D84-B4C1-412442060659}" type="slidenum">
              <a:rPr lang="ar-SA" altLang="en-US" sz="1400" smtClean="0"/>
              <a:pPr eaLnBrk="1" hangingPunct="1">
                <a:spcBef>
                  <a:spcPct val="0"/>
                </a:spcBef>
                <a:buFontTx/>
                <a:buNone/>
              </a:pPr>
              <a:t>24</a:t>
            </a:fld>
            <a:endParaRPr lang="en-US" altLang="en-US" sz="1400" smtClean="0"/>
          </a:p>
        </p:txBody>
      </p:sp>
      <p:pic>
        <p:nvPicPr>
          <p:cNvPr id="6147"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Text Box 2"/>
          <p:cNvSpPr txBox="1">
            <a:spLocks noChangeArrowheads="1"/>
          </p:cNvSpPr>
          <p:nvPr/>
        </p:nvSpPr>
        <p:spPr bwMode="auto">
          <a:xfrm>
            <a:off x="0" y="191869"/>
            <a:ext cx="9144000" cy="1200329"/>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ar-OM" altLang="en-US" sz="3600" b="1" dirty="0" smtClean="0">
                <a:solidFill>
                  <a:srgbClr val="C00000"/>
                </a:solidFill>
                <a:effectLst>
                  <a:outerShdw blurRad="38100" dist="38100" dir="2700000" algn="tl">
                    <a:srgbClr val="C0C0C0"/>
                  </a:outerShdw>
                </a:effectLst>
              </a:rPr>
              <a:t>معايير وإجراءات</a:t>
            </a:r>
          </a:p>
          <a:p>
            <a:pPr algn="ctr" eaLnBrk="1" hangingPunct="1">
              <a:defRPr/>
            </a:pPr>
            <a:r>
              <a:rPr lang="ar-OM" altLang="en-US" sz="3600" b="1" dirty="0" smtClean="0">
                <a:solidFill>
                  <a:srgbClr val="C00000"/>
                </a:solidFill>
                <a:effectLst>
                  <a:outerShdw blurRad="38100" dist="38100" dir="2700000" algn="tl">
                    <a:srgbClr val="C0C0C0"/>
                  </a:outerShdw>
                </a:effectLst>
              </a:rPr>
              <a:t> الاعتماد المؤسسي (2)</a:t>
            </a:r>
            <a:endParaRPr lang="en-US" altLang="en-US" sz="3600" b="1" dirty="0" smtClean="0">
              <a:solidFill>
                <a:srgbClr val="C00000"/>
              </a:solidFill>
              <a:effectLst>
                <a:outerShdw blurRad="38100" dist="38100" dir="2700000" algn="tl">
                  <a:srgbClr val="C0C0C0"/>
                </a:outerShdw>
              </a:effectLst>
            </a:endParaRPr>
          </a:p>
        </p:txBody>
      </p:sp>
      <p:sp>
        <p:nvSpPr>
          <p:cNvPr id="5123" name="Rectangle 3"/>
          <p:cNvSpPr>
            <a:spLocks noChangeArrowheads="1"/>
          </p:cNvSpPr>
          <p:nvPr/>
        </p:nvSpPr>
        <p:spPr bwMode="auto">
          <a:xfrm>
            <a:off x="685801" y="1430338"/>
            <a:ext cx="7772400" cy="5199062"/>
          </a:xfrm>
          <a:prstGeom prst="rect">
            <a:avLst/>
          </a:prstGeom>
          <a:noFill/>
          <a:ln w="9525">
            <a:noFill/>
            <a:miter lim="800000"/>
            <a:headEnd/>
            <a:tailEnd/>
          </a:ln>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609600" lvl="1" indent="-609600" algn="r" rtl="1" eaLnBrk="1" hangingPunct="1">
              <a:spcAft>
                <a:spcPts val="600"/>
              </a:spcAft>
              <a:buBlip>
                <a:blip r:embed="rId4"/>
              </a:buBlip>
              <a:defRPr/>
            </a:pPr>
            <a:r>
              <a:rPr lang="ar-OM" altLang="en-US" sz="3200" dirty="0" smtClean="0"/>
              <a:t>جميع المعايير والمقاييس لها نفس الأهمية والقيمة (الثقل)</a:t>
            </a:r>
          </a:p>
          <a:p>
            <a:pPr marL="609600" lvl="1" indent="-609600" algn="r" rtl="1" eaLnBrk="1" hangingPunct="1">
              <a:spcAft>
                <a:spcPts val="600"/>
              </a:spcAft>
              <a:buBlip>
                <a:blip r:embed="rId4"/>
              </a:buBlip>
              <a:defRPr/>
            </a:pPr>
            <a:r>
              <a:rPr lang="ar-OM" altLang="en-US" sz="3200" dirty="0" smtClean="0"/>
              <a:t>تراعي التوجهات والمتطلبات والاستراتيجيات الوطنية ذات العلاقة</a:t>
            </a:r>
          </a:p>
          <a:p>
            <a:pPr marL="609600" lvl="1" indent="-609600" algn="r" rtl="1" eaLnBrk="1" hangingPunct="1">
              <a:spcAft>
                <a:spcPts val="600"/>
              </a:spcAft>
              <a:buBlip>
                <a:blip r:embed="rId4"/>
              </a:buBlip>
              <a:defRPr/>
            </a:pPr>
            <a:r>
              <a:rPr lang="ar-OM" altLang="en-US" sz="3200" dirty="0" smtClean="0"/>
              <a:t>قرار منح الاعتماد المؤسسي يستند على إجراءات واضحة وشفافة </a:t>
            </a:r>
          </a:p>
          <a:p>
            <a:pPr marL="609600" lvl="1" indent="-609600" algn="r" rtl="1" eaLnBrk="1" hangingPunct="1">
              <a:spcAft>
                <a:spcPts val="600"/>
              </a:spcAft>
              <a:buBlip>
                <a:blip r:embed="rId4"/>
              </a:buBlip>
              <a:defRPr/>
            </a:pPr>
            <a:r>
              <a:rPr lang="ar-OM" altLang="en-US" sz="3200" dirty="0" smtClean="0"/>
              <a:t>معايير المرحلة الثانية من الاعتماد المؤسسي تمثل الحد الأدنى المطلوب من المؤسسات، لكنها تشجع في الوقت نفسه على الارتقاء بمستوى الأداء</a:t>
            </a:r>
            <a:endParaRPr lang="en-US" altLang="en-US" sz="3200" dirty="0" smtClean="0"/>
          </a:p>
          <a:p>
            <a:pPr marL="0" indent="0" eaLnBrk="1" hangingPunct="1">
              <a:lnSpc>
                <a:spcPct val="95000"/>
              </a:lnSpc>
              <a:spcAft>
                <a:spcPct val="50000"/>
              </a:spcAft>
              <a:defRPr/>
            </a:pPr>
            <a:endParaRPr lang="en-US" altLang="en-US" sz="2400" dirty="0" smtClean="0"/>
          </a:p>
          <a:p>
            <a:pPr eaLnBrk="1" hangingPunct="1">
              <a:lnSpc>
                <a:spcPct val="95000"/>
              </a:lnSpc>
              <a:spcAft>
                <a:spcPct val="50000"/>
              </a:spcAft>
              <a:defRPr/>
            </a:pPr>
            <a:endParaRPr lang="en-US" altLang="en-US" sz="2400" dirty="0" smtClean="0"/>
          </a:p>
          <a:p>
            <a:pPr lvl="1" eaLnBrk="1" hangingPunct="1">
              <a:lnSpc>
                <a:spcPct val="95000"/>
              </a:lnSpc>
              <a:spcAft>
                <a:spcPct val="50000"/>
              </a:spcAft>
              <a:buFontTx/>
              <a:buChar char="•"/>
              <a:defRPr/>
            </a:pPr>
            <a:endParaRPr lang="en-US" altLang="en-US" sz="3000" dirty="0" smtClean="0"/>
          </a:p>
          <a:p>
            <a:pPr lvl="1" eaLnBrk="1" hangingPunct="1">
              <a:lnSpc>
                <a:spcPct val="95000"/>
              </a:lnSpc>
              <a:spcAft>
                <a:spcPct val="100000"/>
              </a:spcAft>
              <a:defRPr/>
            </a:pPr>
            <a:endParaRPr lang="en-US" altLang="en-US" sz="3000" dirty="0" smtClean="0"/>
          </a:p>
          <a:p>
            <a:pPr lvl="1" eaLnBrk="1" hangingPunct="1">
              <a:lnSpc>
                <a:spcPct val="95000"/>
              </a:lnSpc>
              <a:spcAft>
                <a:spcPct val="100000"/>
              </a:spcAft>
              <a:buFontTx/>
              <a:buChar char="•"/>
              <a:defRPr/>
            </a:pPr>
            <a:endParaRPr lang="en-US" altLang="en-US" sz="3000" b="1" dirty="0" smtClean="0">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6151"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extLst>
      <p:ext uri="{BB962C8B-B14F-4D97-AF65-F5344CB8AC3E}">
        <p14:creationId xmlns:p14="http://schemas.microsoft.com/office/powerpoint/2010/main" val="11489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1C92799-0325-4D84-B4C1-412442060659}" type="slidenum">
              <a:rPr lang="ar-SA" altLang="en-US" sz="1400" smtClean="0"/>
              <a:pPr eaLnBrk="1" hangingPunct="1">
                <a:spcBef>
                  <a:spcPct val="0"/>
                </a:spcBef>
                <a:buFontTx/>
                <a:buNone/>
              </a:pPr>
              <a:t>25</a:t>
            </a:fld>
            <a:endParaRPr lang="en-US" altLang="en-US" sz="1400" smtClean="0"/>
          </a:p>
        </p:txBody>
      </p:sp>
      <p:pic>
        <p:nvPicPr>
          <p:cNvPr id="6147"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42900" y="112713"/>
            <a:ext cx="1090613" cy="1117600"/>
            <a:chOff x="342900" y="112712"/>
            <a:chExt cx="1090613" cy="1117144"/>
          </a:xfrm>
        </p:grpSpPr>
        <p:pic>
          <p:nvPicPr>
            <p:cNvPr id="6151"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3"/>
          <p:cNvSpPr txBox="1">
            <a:spLocks noChangeArrowheads="1"/>
          </p:cNvSpPr>
          <p:nvPr/>
        </p:nvSpPr>
        <p:spPr>
          <a:xfrm>
            <a:off x="457200" y="1722437"/>
            <a:ext cx="8229600" cy="4525963"/>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fontAlgn="auto">
              <a:spcAft>
                <a:spcPts val="0"/>
              </a:spcAft>
              <a:buFont typeface="Arial" pitchFamily="34" charset="0"/>
              <a:buBlip>
                <a:blip r:embed="rId5"/>
              </a:buBlip>
            </a:pPr>
            <a:r>
              <a:rPr lang="en-US" sz="2800" dirty="0" smtClean="0"/>
              <a:t>All applicable standards and all criteria are equal in value and importance</a:t>
            </a:r>
          </a:p>
          <a:p>
            <a:pPr algn="l" rtl="0" fontAlgn="auto">
              <a:spcAft>
                <a:spcPts val="0"/>
              </a:spcAft>
              <a:buFont typeface="Arial" pitchFamily="34" charset="0"/>
              <a:buBlip>
                <a:blip r:embed="rId5"/>
              </a:buBlip>
            </a:pPr>
            <a:r>
              <a:rPr lang="en-US" sz="2800" dirty="0" smtClean="0"/>
              <a:t>The standards reflect national protocols, guidelines and strategies </a:t>
            </a:r>
          </a:p>
          <a:p>
            <a:pPr marL="342900" lvl="1" indent="-342900" algn="l" rtl="0" fontAlgn="auto">
              <a:spcAft>
                <a:spcPts val="0"/>
              </a:spcAft>
              <a:buFont typeface="Arial" pitchFamily="34" charset="0"/>
              <a:buBlip>
                <a:blip r:embed="rId5"/>
              </a:buBlip>
            </a:pPr>
            <a:r>
              <a:rPr lang="en-US" dirty="0" smtClean="0"/>
              <a:t>Granting accreditation status is based on a transparent decision-making process</a:t>
            </a:r>
          </a:p>
          <a:p>
            <a:pPr marL="342900" lvl="1" indent="-342900" algn="l" rtl="0" fontAlgn="auto">
              <a:spcAft>
                <a:spcPts val="0"/>
              </a:spcAft>
              <a:buFont typeface="Arial" pitchFamily="34" charset="0"/>
              <a:buBlip>
                <a:blip r:embed="rId5"/>
              </a:buBlip>
            </a:pPr>
            <a:r>
              <a:rPr lang="en-US" dirty="0" smtClean="0"/>
              <a:t>The Institutional Standards Assessment process is based on minimum standards, but also encourages quality enhancement</a:t>
            </a:r>
          </a:p>
          <a:p>
            <a:pPr fontAlgn="auto">
              <a:spcAft>
                <a:spcPts val="0"/>
              </a:spcAft>
              <a:buFont typeface="Arial" pitchFamily="34" charset="0"/>
              <a:buNone/>
            </a:pPr>
            <a:endParaRPr lang="en-US" sz="2800" dirty="0" smtClean="0"/>
          </a:p>
          <a:p>
            <a:pPr fontAlgn="auto">
              <a:spcAft>
                <a:spcPts val="0"/>
              </a:spcAft>
              <a:buFont typeface="Arial" pitchFamily="34" charset="0"/>
              <a:buBlip>
                <a:blip r:embed="rId5"/>
              </a:buBlip>
            </a:pPr>
            <a:endParaRPr lang="en-US" sz="2800" dirty="0" smtClean="0"/>
          </a:p>
          <a:p>
            <a:pPr fontAlgn="auto">
              <a:spcAft>
                <a:spcPts val="0"/>
              </a:spcAft>
              <a:buFont typeface="Arial" pitchFamily="34" charset="0"/>
              <a:buBlip>
                <a:blip r:embed="rId5"/>
              </a:buBlip>
            </a:pPr>
            <a:endParaRPr lang="en-US" sz="2800" dirty="0" smtClean="0"/>
          </a:p>
          <a:p>
            <a:pPr fontAlgn="auto">
              <a:spcAft>
                <a:spcPts val="0"/>
              </a:spcAft>
            </a:pPr>
            <a:endParaRPr lang="en-US" sz="2800" dirty="0" smtClean="0"/>
          </a:p>
          <a:p>
            <a:pPr fontAlgn="auto">
              <a:spcAft>
                <a:spcPts val="0"/>
              </a:spcAft>
            </a:pPr>
            <a:endParaRPr lang="en-US" dirty="0"/>
          </a:p>
        </p:txBody>
      </p:sp>
      <p:sp>
        <p:nvSpPr>
          <p:cNvPr id="10" name="Text Box 2"/>
          <p:cNvSpPr txBox="1">
            <a:spLocks noChangeArrowheads="1"/>
          </p:cNvSpPr>
          <p:nvPr/>
        </p:nvSpPr>
        <p:spPr bwMode="auto">
          <a:xfrm>
            <a:off x="381000" y="446782"/>
            <a:ext cx="9144000" cy="1077218"/>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3200" b="1" dirty="0" smtClean="0">
                <a:solidFill>
                  <a:srgbClr val="C00000"/>
                </a:solidFill>
                <a:effectLst>
                  <a:outerShdw blurRad="38100" dist="38100" dir="2700000" algn="tl">
                    <a:srgbClr val="C0C0C0"/>
                  </a:outerShdw>
                </a:effectLst>
              </a:rPr>
              <a:t>Features of Institutional Standards</a:t>
            </a:r>
          </a:p>
          <a:p>
            <a:pPr algn="ctr" eaLnBrk="1" hangingPunct="1">
              <a:defRPr/>
            </a:pPr>
            <a:r>
              <a:rPr lang="en-US" altLang="en-US" sz="3200" b="1" dirty="0" smtClean="0">
                <a:solidFill>
                  <a:srgbClr val="C00000"/>
                </a:solidFill>
                <a:effectLst>
                  <a:outerShdw blurRad="38100" dist="38100" dir="2700000" algn="tl">
                    <a:srgbClr val="C0C0C0"/>
                  </a:outerShdw>
                </a:effectLst>
              </a:rPr>
              <a:t> &amp; Accreditation Process (2)</a:t>
            </a:r>
          </a:p>
        </p:txBody>
      </p:sp>
    </p:spTree>
    <p:extLst>
      <p:ext uri="{BB962C8B-B14F-4D97-AF65-F5344CB8AC3E}">
        <p14:creationId xmlns:p14="http://schemas.microsoft.com/office/powerpoint/2010/main" val="22248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grpSp>
        <p:nvGrpSpPr>
          <p:cNvPr id="6" name="Group 5"/>
          <p:cNvGrpSpPr/>
          <p:nvPr/>
        </p:nvGrpSpPr>
        <p:grpSpPr>
          <a:xfrm>
            <a:off x="7543800" y="109538"/>
            <a:ext cx="1447800" cy="1262062"/>
            <a:chOff x="7610475" y="533400"/>
            <a:chExt cx="1676400" cy="1262063"/>
          </a:xfrm>
        </p:grpSpPr>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sp>
          <p:nvSpPr>
            <p:cNvPr id="8"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algn="ctr">
                <a:lnSpc>
                  <a:spcPts val="600"/>
                </a:lnSpc>
                <a:spcBef>
                  <a:spcPct val="50000"/>
                </a:spcBef>
                <a:defRPr/>
              </a:pPr>
              <a:r>
                <a:rPr lang="ar-OM" sz="1600" b="1" dirty="0">
                  <a:effectLst>
                    <a:outerShdw blurRad="38100" dist="38100" dir="2700000" algn="tl">
                      <a:srgbClr val="C0C0C0"/>
                    </a:outerShdw>
                  </a:effectLst>
                  <a:latin typeface="Arial" charset="0"/>
                  <a:cs typeface="Arial" charset="0"/>
                </a:rPr>
                <a:t>الهيئة العمانية </a:t>
              </a:r>
            </a:p>
            <a:p>
              <a:pPr algn="ctr">
                <a:lnSpc>
                  <a:spcPts val="600"/>
                </a:lnSpc>
                <a:spcBef>
                  <a:spcPct val="50000"/>
                </a:spcBef>
                <a:defRPr/>
              </a:pPr>
              <a:r>
                <a:rPr lang="ar-OM" sz="1600" b="1" dirty="0">
                  <a:effectLst>
                    <a:outerShdw blurRad="38100" dist="38100" dir="2700000" algn="tl">
                      <a:srgbClr val="C0C0C0"/>
                    </a:outerShdw>
                  </a:effectLst>
                  <a:latin typeface="Arial" charset="0"/>
                  <a:cs typeface="Arial" charset="0"/>
                </a:rPr>
                <a:t>للاعتماد الأكاديمي</a:t>
              </a:r>
              <a:endParaRPr lang="en-GB" sz="1600" b="1" dirty="0">
                <a:effectLst>
                  <a:outerShdw blurRad="38100" dist="38100" dir="2700000" algn="tl">
                    <a:srgbClr val="C0C0C0"/>
                  </a:outerShdw>
                </a:effectLst>
                <a:latin typeface="Arial" charset="0"/>
                <a:cs typeface="Arial" charset="0"/>
              </a:endParaRPr>
            </a:p>
          </p:txBody>
        </p:sp>
      </p:grpSp>
      <p:graphicFrame>
        <p:nvGraphicFramePr>
          <p:cNvPr id="10" name="Content Placeholder 4"/>
          <p:cNvGraphicFramePr>
            <a:graphicFrameLocks/>
          </p:cNvGraphicFramePr>
          <p:nvPr>
            <p:extLst>
              <p:ext uri="{D42A27DB-BD31-4B8C-83A1-F6EECF244321}">
                <p14:modId xmlns:p14="http://schemas.microsoft.com/office/powerpoint/2010/main" val="2920084461"/>
              </p:ext>
            </p:extLst>
          </p:nvPr>
        </p:nvGraphicFramePr>
        <p:xfrm>
          <a:off x="152400" y="838200"/>
          <a:ext cx="5867400" cy="5947932"/>
        </p:xfrm>
        <a:graphic>
          <a:graphicData uri="http://schemas.openxmlformats.org/drawingml/2006/table">
            <a:tbl>
              <a:tblPr firstRow="1" bandRow="1">
                <a:tableStyleId>{5C22544A-7EE6-4342-B048-85BDC9FD1C3A}</a:tableStyleId>
              </a:tblPr>
              <a:tblGrid>
                <a:gridCol w="5867400"/>
              </a:tblGrid>
              <a:tr h="2057401">
                <a:tc>
                  <a:txBody>
                    <a:bodyPr/>
                    <a:lstStyle/>
                    <a:p>
                      <a:pPr marL="0" marR="0" algn="just" rtl="1">
                        <a:spcBef>
                          <a:spcPts val="0"/>
                        </a:spcBef>
                        <a:spcAft>
                          <a:spcPts val="0"/>
                        </a:spcAft>
                      </a:pPr>
                      <a:r>
                        <a:rPr lang="ar-OM" sz="1600" b="1" dirty="0" smtClean="0">
                          <a:solidFill>
                            <a:schemeClr val="tx1"/>
                          </a:solidFill>
                          <a:effectLst/>
                        </a:rPr>
                        <a:t>المـعيــار 1: الحــاكمية والإدارة</a:t>
                      </a:r>
                      <a:endParaRPr lang="en-US" sz="1600" b="1" dirty="0" smtClean="0">
                        <a:solidFill>
                          <a:schemeClr val="tx1"/>
                        </a:solidFill>
                        <a:effectLst/>
                      </a:endParaRPr>
                    </a:p>
                    <a:p>
                      <a:pPr marL="0" marR="0" algn="just" rtl="1">
                        <a:spcBef>
                          <a:spcPts val="0"/>
                        </a:spcBef>
                        <a:spcAft>
                          <a:spcPts val="0"/>
                        </a:spcAft>
                      </a:pPr>
                      <a:r>
                        <a:rPr lang="ar-OM" sz="1600" b="0" kern="1200" dirty="0" smtClean="0">
                          <a:solidFill>
                            <a:schemeClr val="tx1"/>
                          </a:solidFill>
                          <a:effectLst/>
                          <a:latin typeface="+mn-lt"/>
                          <a:ea typeface="+mn-ea"/>
                          <a:cs typeface="+mn-cs"/>
                        </a:rPr>
                        <a:t>تتبنّى حاكمية مؤسسة التّعليم العالي وإدارتها أسلوبًا أخلاقيًا في عملها، وتضمن تفعيل جميع الأنظمة والوظائف الأكاديميّة وغير الأكاديميّة التي تدعم جهود المؤسّسة في تحقيق رؤيتها ورسالتها، والمحافظة على المعايير الأكاديميّة. كما أن هياكل الحاكمية والإدارة وعملياتها وآليات المحاسبة مناسبة. وعلى مستوى الحاكمية، يؤدي هذا إلى رسم ومتابعة التوجّه الاستراتيجي للمؤسّسة، وإلى القيادة والإشراف على أنشطتها الأكاديميّة والإدارية والمالية. إضافة إلى ذلك، تُوفّر الأنظمة والأدوار الإدارية توجيها قياديا يمكّن المؤسّسة من تطبيق سائر أنظمتها بفاعليّة. وهذه الأنظمة محكومة بسياسات وإجراءات مناسبة، وتستجيب لاحتياجات الطّلبة والموظّفين وغيرهم من الجهات ذات العلاقة.</a:t>
                      </a:r>
                      <a:endParaRPr lang="en-US" sz="1600" b="0" dirty="0">
                        <a:solidFill>
                          <a:schemeClr val="tx1"/>
                        </a:solidFill>
                        <a:effectLst/>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1295400">
                <a:tc>
                  <a:txBody>
                    <a:bodyPr/>
                    <a:lstStyle/>
                    <a:p>
                      <a:pPr marL="0" indent="0" algn="r" rtl="1">
                        <a:buNone/>
                      </a:pPr>
                      <a:r>
                        <a:rPr lang="ar-OM" sz="1600" b="1" dirty="0" smtClean="0"/>
                        <a:t>المقياس 1.1: الرسالة والرؤية والقيم</a:t>
                      </a:r>
                      <a:endParaRPr lang="en-US" sz="1600" dirty="0" smtClean="0"/>
                    </a:p>
                    <a:p>
                      <a:pPr marL="0" indent="0" algn="just" rtl="1">
                        <a:buNone/>
                      </a:pPr>
                      <a:r>
                        <a:rPr lang="ar-OM" sz="1600" dirty="0" smtClean="0"/>
                        <a:t>الرسالة والرؤية والقيم ملائمة وتم تطويرها بالتّشاور مع الجهات ذات العلاقة وهي معتمدة رسميا وتوجّه المؤسّسة في جميع أنشطتها. وقد تم نشرها وتعميمها على جميع الجهات ذات العلاقة. وتحدّد الرسالة والرّؤية بوضوح غاية المؤسّسة والشّرائح التي تستهدفها وما ترغب في تحقيقه، وهما تتماشيان مع الأولويّات الوطنية للسلطنة. وللمؤسّسة منظومة واضحة من القيم المؤسّسية.</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07452">
                <a:tc>
                  <a:txBody>
                    <a:bodyPr/>
                    <a:lstStyle/>
                    <a:p>
                      <a:pPr marL="0" indent="0" algn="r" rtl="1">
                        <a:buNone/>
                      </a:pPr>
                      <a:r>
                        <a:rPr lang="ar-OM" sz="1600" b="1" dirty="0" smtClean="0"/>
                        <a:t>المــؤشرات</a:t>
                      </a:r>
                      <a:endParaRPr lang="en-US" sz="1600" dirty="0" smtClean="0"/>
                    </a:p>
                    <a:p>
                      <a:pPr marL="324000" lvl="0" indent="-285750" algn="r" rtl="1">
                        <a:buFont typeface="Arial" panose="020B0604020202020204" pitchFamily="34" charset="0"/>
                        <a:buChar char="•"/>
                      </a:pPr>
                      <a:r>
                        <a:rPr lang="ar-OM" sz="1600" dirty="0" smtClean="0"/>
                        <a:t>توجّه الرسالة والرؤية والقيم المؤسّسة بشكل فاعل وتتماشى مع غايتها   وقدرتها على الاستجابة للأولويات الوطنية للسلطنة وتطلّعات المجتمع.</a:t>
                      </a:r>
                    </a:p>
                    <a:p>
                      <a:pPr marL="324000" lvl="0" indent="-285750" algn="r" rtl="1">
                        <a:buFont typeface="Arial" panose="020B0604020202020204" pitchFamily="34" charset="0"/>
                        <a:buChar char="•"/>
                      </a:pPr>
                      <a:r>
                        <a:rPr lang="ar-OM" sz="1600" dirty="0" smtClean="0"/>
                        <a:t>الرسالة والرؤية والقيم معتمدة رسميا من قبل حاكمية المؤسّسة.</a:t>
                      </a:r>
                    </a:p>
                    <a:p>
                      <a:pPr marL="324000" lvl="0" indent="-285750" algn="r" rtl="1">
                        <a:buFont typeface="Arial" panose="020B0604020202020204" pitchFamily="34" charset="0"/>
                        <a:buChar char="•"/>
                      </a:pPr>
                      <a:r>
                        <a:rPr lang="ar-OM" sz="1600" dirty="0" smtClean="0"/>
                        <a:t>تمت استشارة الجهات الرئيسية ذات العلاقة وهي تدعم الرسالة والرؤية والقيم.</a:t>
                      </a:r>
                    </a:p>
                    <a:p>
                      <a:pPr marL="324000" lvl="0" indent="-285750" algn="r" rtl="1">
                        <a:buFont typeface="Arial" panose="020B0604020202020204" pitchFamily="34" charset="0"/>
                        <a:buChar char="•"/>
                      </a:pPr>
                      <a:r>
                        <a:rPr lang="ar-OM" sz="1600" dirty="0" smtClean="0"/>
                        <a:t>الرسالة والرؤية والقيم متاحة وتم إبلاغها بشكل فاعل للجهات ذات العلاقة.</a:t>
                      </a:r>
                    </a:p>
                    <a:p>
                      <a:pPr marL="324000" lvl="0" indent="-285750" algn="r" rtl="1">
                        <a:buFont typeface="Arial" panose="020B0604020202020204" pitchFamily="34" charset="0"/>
                        <a:buChar char="•"/>
                      </a:pPr>
                      <a:r>
                        <a:rPr lang="ar-OM" sz="1600" dirty="0" smtClean="0"/>
                        <a:t>تخضع </a:t>
                      </a:r>
                      <a:r>
                        <a:rPr lang="ar-SA" sz="1600" dirty="0" smtClean="0"/>
                        <a:t>رسالة المؤسّسة </a:t>
                      </a:r>
                      <a:r>
                        <a:rPr lang="ar-OM" sz="1600" dirty="0" smtClean="0"/>
                        <a:t>ورؤيتها وقيمها للمراجعة الدوريّة، ويتم تأكيدها أو تعديلها بالشكل المناسب؛ لضمان استمرار صلتها بالواقع وفاعليتها في توجيه المؤسّسة.</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itle 1"/>
          <p:cNvSpPr>
            <a:spLocks noGrp="1"/>
          </p:cNvSpPr>
          <p:nvPr>
            <p:ph type="ctrTitle"/>
          </p:nvPr>
        </p:nvSpPr>
        <p:spPr>
          <a:xfrm>
            <a:off x="685800" y="76200"/>
            <a:ext cx="7772400" cy="727075"/>
          </a:xfrm>
        </p:spPr>
        <p:txBody>
          <a:bodyPr/>
          <a:lstStyle/>
          <a:p>
            <a:r>
              <a:rPr lang="ar-OM" sz="3600" b="1" dirty="0" smtClean="0">
                <a:solidFill>
                  <a:srgbClr val="C00000"/>
                </a:solidFill>
                <a:effectLst>
                  <a:outerShdw blurRad="38100" dist="38100" dir="2700000" algn="tl">
                    <a:srgbClr val="000000">
                      <a:alpha val="43137"/>
                    </a:srgbClr>
                  </a:outerShdw>
                </a:effectLst>
              </a:rPr>
              <a:t>المعايير المؤسسية</a:t>
            </a:r>
            <a:endParaRPr lang="en-US" sz="2400" b="1" dirty="0">
              <a:solidFill>
                <a:srgbClr val="C00000"/>
              </a:solidFill>
              <a:effectLst>
                <a:outerShdw blurRad="38100" dist="38100" dir="2700000" algn="tl">
                  <a:srgbClr val="000000">
                    <a:alpha val="43137"/>
                  </a:srgbClr>
                </a:outerShdw>
              </a:effectLst>
            </a:endParaRPr>
          </a:p>
        </p:txBody>
      </p:sp>
      <p:sp>
        <p:nvSpPr>
          <p:cNvPr id="12" name="Left Arrow 11"/>
          <p:cNvSpPr/>
          <p:nvPr/>
        </p:nvSpPr>
        <p:spPr>
          <a:xfrm>
            <a:off x="6096000" y="1447800"/>
            <a:ext cx="29718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b="1" dirty="0">
                <a:solidFill>
                  <a:srgbClr val="C00000"/>
                </a:solidFill>
              </a:rPr>
              <a:t> </a:t>
            </a:r>
            <a:r>
              <a:rPr lang="ar-OM" sz="2200" b="1" dirty="0" smtClean="0">
                <a:solidFill>
                  <a:srgbClr val="C00000"/>
                </a:solidFill>
              </a:rPr>
              <a:t>9معايير </a:t>
            </a:r>
          </a:p>
          <a:p>
            <a:pPr algn="ctr" rtl="1"/>
            <a:r>
              <a:rPr lang="ar-OM" b="1" dirty="0" smtClean="0">
                <a:solidFill>
                  <a:srgbClr val="C00000"/>
                </a:solidFill>
              </a:rPr>
              <a:t>إلزامية في حال انطباقها</a:t>
            </a:r>
            <a:endParaRPr lang="en-US" b="1" dirty="0">
              <a:solidFill>
                <a:srgbClr val="C00000"/>
              </a:solidFill>
            </a:endParaRPr>
          </a:p>
        </p:txBody>
      </p:sp>
      <p:sp>
        <p:nvSpPr>
          <p:cNvPr id="13" name="Left Arrow 12"/>
          <p:cNvSpPr/>
          <p:nvPr/>
        </p:nvSpPr>
        <p:spPr>
          <a:xfrm>
            <a:off x="6096000" y="3124200"/>
            <a:ext cx="29718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b="1" dirty="0">
                <a:solidFill>
                  <a:srgbClr val="C00000"/>
                </a:solidFill>
              </a:rPr>
              <a:t> </a:t>
            </a:r>
            <a:r>
              <a:rPr lang="ar-OM" sz="2200" b="1" dirty="0" smtClean="0">
                <a:solidFill>
                  <a:srgbClr val="C00000"/>
                </a:solidFill>
              </a:rPr>
              <a:t>79مقياسا </a:t>
            </a:r>
          </a:p>
          <a:p>
            <a:pPr algn="ctr" rtl="1"/>
            <a:r>
              <a:rPr lang="ar-OM" b="1" dirty="0" smtClean="0">
                <a:solidFill>
                  <a:srgbClr val="C00000"/>
                </a:solidFill>
              </a:rPr>
              <a:t>إلزامية في حال انطباقها</a:t>
            </a:r>
            <a:endParaRPr lang="en-US" b="1" dirty="0">
              <a:solidFill>
                <a:srgbClr val="C00000"/>
              </a:solidFill>
            </a:endParaRPr>
          </a:p>
        </p:txBody>
      </p:sp>
      <p:sp>
        <p:nvSpPr>
          <p:cNvPr id="14" name="Left Arrow 13"/>
          <p:cNvSpPr/>
          <p:nvPr/>
        </p:nvSpPr>
        <p:spPr>
          <a:xfrm>
            <a:off x="6096000" y="4876800"/>
            <a:ext cx="29718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b="1" dirty="0">
                <a:solidFill>
                  <a:srgbClr val="C00000"/>
                </a:solidFill>
              </a:rPr>
              <a:t> </a:t>
            </a:r>
            <a:r>
              <a:rPr lang="ar-OM" sz="2200" b="1" dirty="0" smtClean="0">
                <a:solidFill>
                  <a:srgbClr val="C00000"/>
                </a:solidFill>
              </a:rPr>
              <a:t>4-6 مؤشرات </a:t>
            </a:r>
          </a:p>
          <a:p>
            <a:pPr algn="ctr" rtl="1"/>
            <a:r>
              <a:rPr lang="ar-OM" b="1" dirty="0" smtClean="0">
                <a:solidFill>
                  <a:srgbClr val="C00000"/>
                </a:solidFill>
              </a:rPr>
              <a:t>إرشادية</a:t>
            </a:r>
            <a:endParaRPr lang="en-US" b="1" dirty="0">
              <a:solidFill>
                <a:srgbClr val="C00000"/>
              </a:solidFill>
            </a:endParaRPr>
          </a:p>
        </p:txBody>
      </p:sp>
    </p:spTree>
    <p:extLst>
      <p:ext uri="{BB962C8B-B14F-4D97-AF65-F5344CB8AC3E}">
        <p14:creationId xmlns:p14="http://schemas.microsoft.com/office/powerpoint/2010/main" val="3395886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838200"/>
          </a:xfrm>
        </p:spPr>
        <p:txBody>
          <a:bodyPr/>
          <a:lstStyle/>
          <a:p>
            <a:r>
              <a:rPr lang="en-US" sz="3600" b="1" dirty="0" smtClean="0">
                <a:solidFill>
                  <a:srgbClr val="C00000"/>
                </a:solidFill>
                <a:effectLst>
                  <a:outerShdw blurRad="38100" dist="38100" dir="2700000" algn="tl">
                    <a:srgbClr val="000000">
                      <a:alpha val="43137"/>
                    </a:srgbClr>
                  </a:outerShdw>
                </a:effectLst>
              </a:rPr>
              <a:t>Institutional Standards</a:t>
            </a:r>
            <a:br>
              <a:rPr lang="en-US" sz="3600" b="1" dirty="0" smtClean="0">
                <a:solidFill>
                  <a:srgbClr val="C00000"/>
                </a:solidFill>
                <a:effectLst>
                  <a:outerShdw blurRad="38100" dist="38100" dir="2700000" algn="tl">
                    <a:srgbClr val="000000">
                      <a:alpha val="43137"/>
                    </a:srgbClr>
                  </a:outerShdw>
                </a:effectLst>
              </a:rPr>
            </a:br>
            <a:endParaRPr lang="en-US" sz="2400" b="1" dirty="0">
              <a:solidFill>
                <a:srgbClr val="C00000"/>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3470916"/>
              </p:ext>
            </p:extLst>
          </p:nvPr>
        </p:nvGraphicFramePr>
        <p:xfrm>
          <a:off x="152400" y="1234439"/>
          <a:ext cx="4648200" cy="5547361"/>
        </p:xfrm>
        <a:graphic>
          <a:graphicData uri="http://schemas.openxmlformats.org/drawingml/2006/table">
            <a:tbl>
              <a:tblPr firstRow="1" bandRow="1">
                <a:tableStyleId>{5C22544A-7EE6-4342-B048-85BDC9FD1C3A}</a:tableStyleId>
              </a:tblPr>
              <a:tblGrid>
                <a:gridCol w="4648200"/>
              </a:tblGrid>
              <a:tr h="2057401">
                <a:tc>
                  <a:txBody>
                    <a:bodyPr/>
                    <a:lstStyle/>
                    <a:p>
                      <a:r>
                        <a:rPr lang="en-US" sz="1050" b="1" kern="1200" dirty="0" smtClean="0">
                          <a:solidFill>
                            <a:schemeClr val="tx1"/>
                          </a:solidFill>
                          <a:effectLst/>
                          <a:latin typeface="+mn-lt"/>
                          <a:ea typeface="+mn-ea"/>
                          <a:cs typeface="+mn-cs"/>
                        </a:rPr>
                        <a:t>Governance and management of the HEI is ethical and ensures implementation of academic and non-academic systems and functions which support the achievement of the HEI’s Mission and Vision and the protection of academic standards. Governance and Management structures, processes and mechanisms for accountability are appropriate. At governance level, these result in effective setting and monitoring of the HEI’s strategic direction as well as leadership and oversight of the HEI’s academic, administrative and financial activities. Management systems and roles provide leadership which enables effective implementation of institutional systems. These systems are governed by sound policies and regulations and meet the needs of students, staff and other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1295400">
                <a:tc>
                  <a:txBody>
                    <a:bodyPr/>
                    <a:lstStyle/>
                    <a:p>
                      <a:r>
                        <a:rPr lang="en-GB" sz="1400" b="1" kern="1200" dirty="0" smtClean="0">
                          <a:solidFill>
                            <a:schemeClr val="dk1"/>
                          </a:solidFill>
                          <a:effectLst/>
                          <a:latin typeface="+mn-lt"/>
                          <a:ea typeface="+mn-ea"/>
                          <a:cs typeface="+mn-cs"/>
                        </a:rPr>
                        <a:t>Criterion 1.1: Mission, Vision and Values</a:t>
                      </a:r>
                      <a:endParaRPr lang="en-US" sz="1400" b="1" kern="1200" dirty="0" smtClean="0">
                        <a:solidFill>
                          <a:schemeClr val="dk1"/>
                        </a:solidFill>
                        <a:effectLst/>
                        <a:latin typeface="+mn-lt"/>
                        <a:ea typeface="+mn-ea"/>
                        <a:cs typeface="+mn-cs"/>
                      </a:endParaRPr>
                    </a:p>
                    <a:p>
                      <a:r>
                        <a:rPr lang="en-GB" sz="1050" b="1" kern="1200" dirty="0" smtClean="0">
                          <a:solidFill>
                            <a:schemeClr val="dk1"/>
                          </a:solidFill>
                          <a:effectLst/>
                          <a:latin typeface="+mn-lt"/>
                          <a:ea typeface="+mn-ea"/>
                          <a:cs typeface="+mn-cs"/>
                        </a:rPr>
                        <a:t> </a:t>
                      </a:r>
                      <a:r>
                        <a:rPr lang="en-GB" sz="1050" kern="1200" dirty="0" smtClean="0">
                          <a:solidFill>
                            <a:schemeClr val="dk1"/>
                          </a:solidFill>
                          <a:effectLst/>
                          <a:latin typeface="+mn-lt"/>
                          <a:ea typeface="+mn-ea"/>
                          <a:cs typeface="+mn-cs"/>
                        </a:rPr>
                        <a:t>The Mission, Vision and Values are appropriate, have been developed in consultation with stakeholders, formally approved and guide the HEI in all its activities. The HEI has Mission and Vision statements which clearly define the HEI’s purpose, whom it serves and what it intends to accomplish; and these align with the national priorities of Oman. The HEI has a defined set of institutional Values. </a:t>
                      </a:r>
                      <a:endParaRPr lang="en-US" sz="105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07452">
                <a:tc>
                  <a:txBody>
                    <a:bodyPr/>
                    <a:lstStyle/>
                    <a:p>
                      <a:r>
                        <a:rPr lang="en-GB" sz="1200" b="1" i="1" kern="1200" dirty="0" smtClean="0">
                          <a:solidFill>
                            <a:schemeClr val="dk1"/>
                          </a:solidFill>
                          <a:effectLst/>
                          <a:latin typeface="+mn-lt"/>
                          <a:ea typeface="+mn-ea"/>
                          <a:cs typeface="+mn-cs"/>
                        </a:rPr>
                        <a:t>Indicators</a:t>
                      </a:r>
                      <a:endParaRPr lang="en-US" sz="1200" kern="1200" dirty="0" smtClean="0">
                        <a:solidFill>
                          <a:schemeClr val="dk1"/>
                        </a:solidFill>
                        <a:effectLst/>
                        <a:latin typeface="+mn-lt"/>
                        <a:ea typeface="+mn-ea"/>
                        <a:cs typeface="+mn-cs"/>
                      </a:endParaRPr>
                    </a:p>
                    <a:p>
                      <a:pPr marL="228600" lvl="2" indent="-228600">
                        <a:buFont typeface="+mj-lt"/>
                        <a:buAutoNum type="alphaLcPeriod"/>
                      </a:pPr>
                      <a:r>
                        <a:rPr lang="en-GB" sz="1050" i="1" kern="1200" dirty="0" smtClean="0">
                          <a:solidFill>
                            <a:schemeClr val="dk1"/>
                          </a:solidFill>
                          <a:effectLst/>
                          <a:latin typeface="+mn-lt"/>
                          <a:ea typeface="+mn-ea"/>
                          <a:cs typeface="+mn-cs"/>
                        </a:rPr>
                        <a:t>The Mission, Vision and Values effectively guide the HEI, are consistent with the HEI’s purpose and its ability to meet the national priorities of Oman, and community expectations.</a:t>
                      </a:r>
                      <a:endParaRPr lang="en-US" sz="1050" kern="1200" dirty="0" smtClean="0">
                        <a:solidFill>
                          <a:schemeClr val="dk1"/>
                        </a:solidFill>
                        <a:effectLst/>
                        <a:latin typeface="+mn-lt"/>
                        <a:ea typeface="+mn-ea"/>
                        <a:cs typeface="+mn-cs"/>
                      </a:endParaRPr>
                    </a:p>
                    <a:p>
                      <a:pPr marL="228600" lvl="2" indent="-228600">
                        <a:buFont typeface="+mj-lt"/>
                        <a:buAutoNum type="alphaLcPeriod"/>
                      </a:pPr>
                      <a:r>
                        <a:rPr lang="en-GB" sz="1050" i="1" kern="1200" dirty="0" smtClean="0">
                          <a:solidFill>
                            <a:schemeClr val="dk1"/>
                          </a:solidFill>
                          <a:effectLst/>
                          <a:latin typeface="+mn-lt"/>
                          <a:ea typeface="+mn-ea"/>
                          <a:cs typeface="+mn-cs"/>
                        </a:rPr>
                        <a:t>The governing body has formally approved the Mission, Vision and Values. </a:t>
                      </a:r>
                      <a:endParaRPr lang="en-US" sz="1050" kern="1200" dirty="0" smtClean="0">
                        <a:solidFill>
                          <a:schemeClr val="dk1"/>
                        </a:solidFill>
                        <a:effectLst/>
                        <a:latin typeface="+mn-lt"/>
                        <a:ea typeface="+mn-ea"/>
                        <a:cs typeface="+mn-cs"/>
                      </a:endParaRPr>
                    </a:p>
                    <a:p>
                      <a:pPr marL="228600" lvl="2" indent="-228600">
                        <a:buFont typeface="+mj-lt"/>
                        <a:buAutoNum type="alphaLcPeriod"/>
                      </a:pPr>
                      <a:r>
                        <a:rPr lang="en-GB" sz="1050" i="1" kern="1200" dirty="0" smtClean="0">
                          <a:solidFill>
                            <a:schemeClr val="dk1"/>
                          </a:solidFill>
                          <a:effectLst/>
                          <a:latin typeface="+mn-lt"/>
                          <a:ea typeface="+mn-ea"/>
                          <a:cs typeface="+mn-cs"/>
                        </a:rPr>
                        <a:t>Key stakeholders have been consulted and support the Mission, Vision and Values.</a:t>
                      </a:r>
                      <a:endParaRPr lang="en-US" sz="1050" kern="1200" dirty="0" smtClean="0">
                        <a:solidFill>
                          <a:schemeClr val="dk1"/>
                        </a:solidFill>
                        <a:effectLst/>
                        <a:latin typeface="+mn-lt"/>
                        <a:ea typeface="+mn-ea"/>
                        <a:cs typeface="+mn-cs"/>
                      </a:endParaRPr>
                    </a:p>
                    <a:p>
                      <a:pPr marL="228600" lvl="2" indent="-228600">
                        <a:buFont typeface="+mj-lt"/>
                        <a:buAutoNum type="alphaLcPeriod"/>
                      </a:pPr>
                      <a:r>
                        <a:rPr lang="en-GB" sz="1050" i="1" kern="1200" dirty="0" smtClean="0">
                          <a:solidFill>
                            <a:schemeClr val="dk1"/>
                          </a:solidFill>
                          <a:effectLst/>
                          <a:latin typeface="+mn-lt"/>
                          <a:ea typeface="+mn-ea"/>
                          <a:cs typeface="+mn-cs"/>
                        </a:rPr>
                        <a:t>The Mission, Vision and Values are readily accessible and effectively communicated to stakeholders.</a:t>
                      </a:r>
                      <a:endParaRPr lang="en-US" sz="1050" kern="1200" dirty="0" smtClean="0">
                        <a:solidFill>
                          <a:schemeClr val="dk1"/>
                        </a:solidFill>
                        <a:effectLst/>
                        <a:latin typeface="+mn-lt"/>
                        <a:ea typeface="+mn-ea"/>
                        <a:cs typeface="+mn-cs"/>
                      </a:endParaRPr>
                    </a:p>
                    <a:p>
                      <a:pPr marL="228600" lvl="2" indent="-228600">
                        <a:buFont typeface="+mj-lt"/>
                        <a:buAutoNum type="alphaLcPeriod"/>
                      </a:pPr>
                      <a:r>
                        <a:rPr lang="en-GB" sz="1050" i="1" kern="1200" dirty="0" smtClean="0">
                          <a:solidFill>
                            <a:schemeClr val="dk1"/>
                          </a:solidFill>
                          <a:effectLst/>
                          <a:latin typeface="+mn-lt"/>
                          <a:ea typeface="+mn-ea"/>
                          <a:cs typeface="+mn-cs"/>
                        </a:rPr>
                        <a:t>The Mission, Vision and Values are regularly reviewed and reaffirmed or amended as appropriate in order to maintain relevance and effectiveness in guiding the HEI.</a:t>
                      </a:r>
                      <a:endParaRPr lang="en-US" sz="105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Left Arrow 2"/>
          <p:cNvSpPr/>
          <p:nvPr/>
        </p:nvSpPr>
        <p:spPr>
          <a:xfrm>
            <a:off x="4953000" y="1295400"/>
            <a:ext cx="4114800" cy="175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rPr>
              <a:t>9 Standards</a:t>
            </a:r>
          </a:p>
          <a:p>
            <a:r>
              <a:rPr lang="en-US" dirty="0" smtClean="0">
                <a:solidFill>
                  <a:schemeClr val="tx2"/>
                </a:solidFill>
              </a:rPr>
              <a:t>HEIs will address </a:t>
            </a:r>
            <a:r>
              <a:rPr lang="en-US" dirty="0">
                <a:solidFill>
                  <a:schemeClr val="tx2"/>
                </a:solidFill>
              </a:rPr>
              <a:t>those standards which are </a:t>
            </a:r>
            <a:r>
              <a:rPr lang="en-US" dirty="0" smtClean="0">
                <a:solidFill>
                  <a:schemeClr val="tx2"/>
                </a:solidFill>
              </a:rPr>
              <a:t>applicable</a:t>
            </a:r>
            <a:endParaRPr lang="en-US" dirty="0">
              <a:solidFill>
                <a:schemeClr val="tx2"/>
              </a:solidFill>
            </a:endParaRPr>
          </a:p>
        </p:txBody>
      </p:sp>
      <p:sp>
        <p:nvSpPr>
          <p:cNvPr id="8" name="Left Arrow 7"/>
          <p:cNvSpPr/>
          <p:nvPr/>
        </p:nvSpPr>
        <p:spPr>
          <a:xfrm>
            <a:off x="4876800" y="5029200"/>
            <a:ext cx="4114800" cy="175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rPr>
              <a:t>4-6 Indicators </a:t>
            </a:r>
            <a:r>
              <a:rPr lang="en-US" dirty="0" smtClean="0">
                <a:solidFill>
                  <a:schemeClr val="tx1"/>
                </a:solidFill>
              </a:rPr>
              <a:t>per criterion.</a:t>
            </a:r>
          </a:p>
          <a:p>
            <a:r>
              <a:rPr lang="en-US" dirty="0" smtClean="0">
                <a:solidFill>
                  <a:schemeClr val="tx1"/>
                </a:solidFill>
              </a:rPr>
              <a:t>Provided as guidance NOT requirements</a:t>
            </a:r>
          </a:p>
        </p:txBody>
      </p:sp>
      <p:sp>
        <p:nvSpPr>
          <p:cNvPr id="9" name="Left Arrow 8"/>
          <p:cNvSpPr/>
          <p:nvPr/>
        </p:nvSpPr>
        <p:spPr>
          <a:xfrm>
            <a:off x="4953000" y="3200400"/>
            <a:ext cx="4114800" cy="175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rPr>
              <a:t>79 Criteria</a:t>
            </a:r>
            <a:endParaRPr lang="en-US" b="1" dirty="0">
              <a:solidFill>
                <a:srgbClr val="C00000"/>
              </a:solidFill>
            </a:endParaRPr>
          </a:p>
          <a:p>
            <a:r>
              <a:rPr lang="en-US" dirty="0" smtClean="0">
                <a:solidFill>
                  <a:schemeClr val="tx2"/>
                </a:solidFill>
              </a:rPr>
              <a:t>HEIs will self-rate all applicable criteria</a:t>
            </a:r>
            <a:endParaRPr lang="en-US" dirty="0">
              <a:solidFill>
                <a:schemeClr val="tx2"/>
              </a:solidFill>
            </a:endParaRPr>
          </a:p>
        </p:txBody>
      </p:sp>
    </p:spTree>
    <p:extLst>
      <p:ext uri="{BB962C8B-B14F-4D97-AF65-F5344CB8AC3E}">
        <p14:creationId xmlns:p14="http://schemas.microsoft.com/office/powerpoint/2010/main" val="40966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165886611"/>
              </p:ext>
            </p:extLst>
          </p:nvPr>
        </p:nvGraphicFramePr>
        <p:xfrm>
          <a:off x="762000" y="1371601"/>
          <a:ext cx="3810000" cy="5702030"/>
        </p:xfrm>
        <a:graphic>
          <a:graphicData uri="http://schemas.openxmlformats.org/drawingml/2006/table">
            <a:tbl>
              <a:tblPr firstRow="1" bandRow="1">
                <a:tableStyleId>{073A0DAA-6AF3-43AB-8588-CEC1D06C72B9}</a:tableStyleId>
              </a:tblPr>
              <a:tblGrid>
                <a:gridCol w="3810000"/>
              </a:tblGrid>
              <a:tr h="1305127">
                <a:tc>
                  <a:txBody>
                    <a:bodyPr/>
                    <a:lstStyle/>
                    <a:p>
                      <a:pPr algn="r" rtl="1"/>
                      <a:endParaRPr lang="ar-OM" sz="1000" dirty="0" smtClean="0"/>
                    </a:p>
                    <a:p>
                      <a:pPr algn="r" rtl="1"/>
                      <a:r>
                        <a:rPr lang="ar-OM" sz="2400" dirty="0" smtClean="0"/>
                        <a:t>مستوف (التقديرات 2، 3، 4)</a:t>
                      </a:r>
                      <a:endParaRPr lang="en-US" sz="2400" dirty="0" smtClean="0"/>
                    </a:p>
                    <a:p>
                      <a:pPr algn="r" rtl="1"/>
                      <a:r>
                        <a:rPr lang="ar-OM" sz="2400" dirty="0" smtClean="0"/>
                        <a:t>مستوف جزئيا (التقدير 1)</a:t>
                      </a:r>
                    </a:p>
                    <a:p>
                      <a:pPr marL="0" marR="0" indent="0" algn="r" defTabSz="914400" rtl="1" eaLnBrk="1" fontAlgn="auto" latinLnBrk="0" hangingPunct="1">
                        <a:lnSpc>
                          <a:spcPct val="100000"/>
                        </a:lnSpc>
                        <a:spcBef>
                          <a:spcPts val="0"/>
                        </a:spcBef>
                        <a:spcAft>
                          <a:spcPts val="0"/>
                        </a:spcAft>
                        <a:buClrTx/>
                        <a:buSzTx/>
                        <a:buFontTx/>
                        <a:buNone/>
                        <a:tabLst/>
                        <a:defRPr/>
                      </a:pPr>
                      <a:r>
                        <a:rPr lang="ar-OM" sz="2400" dirty="0" smtClean="0"/>
                        <a:t>غير مستوف (التقدير صفر)</a:t>
                      </a:r>
                      <a:r>
                        <a:rPr lang="en-US" sz="2400" dirty="0" smtClean="0"/>
                        <a:t> </a:t>
                      </a:r>
                      <a:r>
                        <a:rPr lang="ar-OM" sz="2400" dirty="0" smtClean="0"/>
                        <a:t>غير</a:t>
                      </a:r>
                      <a:endParaRPr lang="en-US" sz="2400" dirty="0" smtClean="0"/>
                    </a:p>
                    <a:p>
                      <a:pPr algn="r" rtl="1"/>
                      <a:endParaRPr lang="en-US" sz="1000" dirty="0" smtClean="0"/>
                    </a:p>
                  </a:txBody>
                  <a:tcPr/>
                </a:tc>
              </a:tr>
              <a:tr h="1603442">
                <a:tc>
                  <a:txBody>
                    <a:bodyPr/>
                    <a:lstStyle/>
                    <a:p>
                      <a:pPr algn="r" rtl="1"/>
                      <a:endParaRPr lang="en-US" sz="1000" dirty="0" smtClean="0"/>
                    </a:p>
                    <a:p>
                      <a:pPr algn="r" rtl="1"/>
                      <a:r>
                        <a:rPr lang="ar-OM" sz="2400" b="1" dirty="0" smtClean="0"/>
                        <a:t>ممتاز</a:t>
                      </a:r>
                      <a:endParaRPr lang="en-US" sz="2400" b="1" dirty="0" smtClean="0"/>
                    </a:p>
                    <a:p>
                      <a:pPr algn="r" rtl="1"/>
                      <a:r>
                        <a:rPr lang="ar-OM" sz="2400" b="1" dirty="0" smtClean="0"/>
                        <a:t>جيد</a:t>
                      </a:r>
                      <a:endParaRPr lang="en-US" sz="2400" b="1" dirty="0" smtClean="0"/>
                    </a:p>
                    <a:p>
                      <a:pPr algn="r" rtl="1"/>
                      <a:r>
                        <a:rPr lang="ar-OM" sz="2400" b="1" dirty="0" smtClean="0"/>
                        <a:t>مرض</a:t>
                      </a:r>
                      <a:endParaRPr lang="en-US" sz="2400" b="1" dirty="0" smtClean="0"/>
                    </a:p>
                    <a:p>
                      <a:pPr algn="r" rtl="1"/>
                      <a:r>
                        <a:rPr lang="ar-OM" sz="2400" b="1" dirty="0" smtClean="0"/>
                        <a:t>غير مرض</a:t>
                      </a:r>
                    </a:p>
                    <a:p>
                      <a:pPr algn="r" rtl="1"/>
                      <a:endParaRPr lang="en-US" sz="1000" b="1" dirty="0" smtClean="0"/>
                    </a:p>
                  </a:txBody>
                  <a:tcPr/>
                </a:tc>
              </a:tr>
              <a:tr h="2349230">
                <a:tc>
                  <a:txBody>
                    <a:bodyPr/>
                    <a:lstStyle/>
                    <a:p>
                      <a:pPr algn="r" rtl="1"/>
                      <a:r>
                        <a:rPr lang="ar-OM" sz="2400" b="1" dirty="0" smtClean="0"/>
                        <a:t>معتمدة بتميز في معيار أو أكثر</a:t>
                      </a:r>
                      <a:endParaRPr lang="en-US" sz="2400" b="1" dirty="0" smtClean="0"/>
                    </a:p>
                    <a:p>
                      <a:pPr algn="r" rtl="1"/>
                      <a:r>
                        <a:rPr lang="ar-OM" sz="2400" b="1" dirty="0" smtClean="0"/>
                        <a:t>معتمدة بجدارة في معيار أو أكثر</a:t>
                      </a:r>
                      <a:endParaRPr lang="en-US" sz="2400" b="1" dirty="0" smtClean="0"/>
                    </a:p>
                    <a:p>
                      <a:pPr algn="r" rtl="1"/>
                      <a:r>
                        <a:rPr lang="ar-OM" sz="2400" b="1" dirty="0" smtClean="0"/>
                        <a:t>معتمدة</a:t>
                      </a:r>
                      <a:endParaRPr lang="en-US" sz="2400" b="1" dirty="0" smtClean="0"/>
                    </a:p>
                    <a:p>
                      <a:pPr algn="r" rtl="1"/>
                      <a:r>
                        <a:rPr lang="ar-OM" sz="2400" b="1" dirty="0" smtClean="0"/>
                        <a:t>تحت الملاحظة</a:t>
                      </a:r>
                      <a:endParaRPr lang="en-US" sz="2400" b="1" dirty="0" smtClean="0"/>
                    </a:p>
                    <a:p>
                      <a:pPr algn="r" rtl="1"/>
                      <a:r>
                        <a:rPr lang="ar-OM" sz="2400" b="1" dirty="0" smtClean="0"/>
                        <a:t>غير معتمدة</a:t>
                      </a:r>
                      <a:endParaRPr lang="en-US" sz="2400" b="1" dirty="0" smtClean="0"/>
                    </a:p>
                  </a:txBody>
                  <a:tcPr/>
                </a:tc>
              </a:tr>
            </a:tbl>
          </a:graphicData>
        </a:graphic>
      </p:graphicFrame>
      <p:sp>
        <p:nvSpPr>
          <p:cNvPr id="9" name="Left Arrow 8"/>
          <p:cNvSpPr/>
          <p:nvPr/>
        </p:nvSpPr>
        <p:spPr>
          <a:xfrm>
            <a:off x="4800600" y="1295400"/>
            <a:ext cx="4114800" cy="1524000"/>
          </a:xfrm>
          <a:prstGeom prst="left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OM" sz="2800" b="1" dirty="0" smtClean="0">
                <a:solidFill>
                  <a:schemeClr val="tx1"/>
                </a:solidFill>
              </a:rPr>
              <a:t>التقديرات مقابل المقاييس</a:t>
            </a:r>
            <a:endParaRPr lang="en-US" sz="2800" b="1" dirty="0">
              <a:solidFill>
                <a:schemeClr val="tx1"/>
              </a:solidFill>
            </a:endParaRPr>
          </a:p>
        </p:txBody>
      </p:sp>
      <p:sp>
        <p:nvSpPr>
          <p:cNvPr id="10" name="Left Arrow 9"/>
          <p:cNvSpPr/>
          <p:nvPr/>
        </p:nvSpPr>
        <p:spPr>
          <a:xfrm>
            <a:off x="4876800" y="3276600"/>
            <a:ext cx="4114800" cy="1371600"/>
          </a:xfrm>
          <a:prstGeom prst="left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OM" sz="2800" b="1" dirty="0">
                <a:solidFill>
                  <a:schemeClr val="tx1"/>
                </a:solidFill>
              </a:rPr>
              <a:t>التقديرات مقابل </a:t>
            </a:r>
            <a:r>
              <a:rPr lang="ar-OM" sz="2800" b="1" dirty="0" smtClean="0">
                <a:solidFill>
                  <a:schemeClr val="tx1"/>
                </a:solidFill>
              </a:rPr>
              <a:t>المعايير</a:t>
            </a:r>
            <a:endParaRPr lang="en-US" sz="2800" b="1" dirty="0">
              <a:solidFill>
                <a:schemeClr val="tx1"/>
              </a:solidFill>
            </a:endParaRPr>
          </a:p>
        </p:txBody>
      </p:sp>
      <p:sp>
        <p:nvSpPr>
          <p:cNvPr id="11" name="Left Arrow 10"/>
          <p:cNvSpPr/>
          <p:nvPr/>
        </p:nvSpPr>
        <p:spPr>
          <a:xfrm>
            <a:off x="4876800" y="4953000"/>
            <a:ext cx="4114800" cy="1524000"/>
          </a:xfrm>
          <a:prstGeom prst="left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OM" sz="2800" b="1" dirty="0" smtClean="0">
                <a:solidFill>
                  <a:schemeClr val="dk1"/>
                </a:solidFill>
              </a:rPr>
              <a:t>نتائج الاعتماد</a:t>
            </a:r>
            <a:endParaRPr lang="en-US" sz="2800" b="1" dirty="0">
              <a:solidFill>
                <a:schemeClr val="dk1"/>
              </a:solidFill>
            </a:endParaRPr>
          </a:p>
        </p:txBody>
      </p:sp>
      <p:sp>
        <p:nvSpPr>
          <p:cNvPr id="7" name="Title 1"/>
          <p:cNvSpPr txBox="1">
            <a:spLocks/>
          </p:cNvSpPr>
          <p:nvPr/>
        </p:nvSpPr>
        <p:spPr bwMode="auto">
          <a:xfrm>
            <a:off x="7620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ar-OM" sz="3200" b="1" kern="0" dirty="0" smtClean="0">
                <a:solidFill>
                  <a:srgbClr val="C00000"/>
                </a:solidFill>
                <a:effectLst>
                  <a:outerShdw blurRad="38100" dist="38100" dir="2700000" algn="tl">
                    <a:srgbClr val="000000">
                      <a:alpha val="43137"/>
                    </a:srgbClr>
                  </a:outerShdw>
                </a:effectLst>
              </a:rPr>
              <a:t>التقديرات (مقابل المقاييس والمعايير)</a:t>
            </a:r>
          </a:p>
          <a:p>
            <a:r>
              <a:rPr lang="ar-OM" sz="3200" b="1" kern="0" dirty="0" smtClean="0">
                <a:solidFill>
                  <a:srgbClr val="C00000"/>
                </a:solidFill>
                <a:effectLst>
                  <a:outerShdw blurRad="38100" dist="38100" dir="2700000" algn="tl">
                    <a:srgbClr val="000000">
                      <a:alpha val="43137"/>
                    </a:srgbClr>
                  </a:outerShdw>
                </a:effectLst>
              </a:rPr>
              <a:t>ونتائج الاعتماد</a:t>
            </a:r>
          </a:p>
          <a:p>
            <a:r>
              <a:rPr lang="en-US" sz="3200" b="1" kern="0" dirty="0" smtClean="0">
                <a:solidFill>
                  <a:schemeClr val="tx1"/>
                </a:solidFill>
                <a:effectLst>
                  <a:outerShdw blurRad="38100" dist="38100" dir="2700000" algn="tl">
                    <a:srgbClr val="000000">
                      <a:alpha val="43137"/>
                    </a:srgbClr>
                  </a:outerShdw>
                </a:effectLst>
              </a:rPr>
              <a:t>	</a:t>
            </a:r>
            <a:endParaRPr lang="en-US" sz="3200" b="1"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738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1143000"/>
          </a:xfrm>
        </p:spPr>
        <p:txBody>
          <a:bodyPr/>
          <a:lstStyle/>
          <a:p>
            <a:r>
              <a:rPr lang="en-US" sz="3200" b="1" dirty="0" smtClean="0">
                <a:solidFill>
                  <a:schemeClr val="tx1"/>
                </a:solidFill>
                <a:effectLst>
                  <a:outerShdw blurRad="38100" dist="38100" dir="2700000" algn="tl">
                    <a:srgbClr val="000000">
                      <a:alpha val="43137"/>
                    </a:srgbClr>
                  </a:outerShdw>
                </a:effectLst>
              </a:rPr>
              <a:t>Ratings against Criteria and Standards and Accreditation Outcomes </a:t>
            </a:r>
            <a:r>
              <a:rPr lang="en-US" sz="3200" b="1" dirty="0">
                <a:solidFill>
                  <a:schemeClr val="tx1"/>
                </a:solidFill>
                <a:effectLst>
                  <a:outerShdw blurRad="38100" dist="38100" dir="2700000" algn="tl">
                    <a:srgbClr val="000000">
                      <a:alpha val="43137"/>
                    </a:srgbClr>
                  </a:outerShdw>
                </a:effectLst>
              </a:rPr>
              <a:t>	</a:t>
            </a:r>
          </a:p>
        </p:txBody>
      </p:sp>
      <p:graphicFrame>
        <p:nvGraphicFramePr>
          <p:cNvPr id="6" name="Content Placeholder 5"/>
          <p:cNvGraphicFramePr>
            <a:graphicFrameLocks/>
          </p:cNvGraphicFramePr>
          <p:nvPr>
            <p:extLst>
              <p:ext uri="{D42A27DB-BD31-4B8C-83A1-F6EECF244321}">
                <p14:modId xmlns:p14="http://schemas.microsoft.com/office/powerpoint/2010/main" val="3141378731"/>
              </p:ext>
            </p:extLst>
          </p:nvPr>
        </p:nvGraphicFramePr>
        <p:xfrm>
          <a:off x="762000" y="1371601"/>
          <a:ext cx="4648200" cy="5574597"/>
        </p:xfrm>
        <a:graphic>
          <a:graphicData uri="http://schemas.openxmlformats.org/drawingml/2006/table">
            <a:tbl>
              <a:tblPr firstRow="1" bandRow="1">
                <a:tableStyleId>{073A0DAA-6AF3-43AB-8588-CEC1D06C72B9}</a:tableStyleId>
              </a:tblPr>
              <a:tblGrid>
                <a:gridCol w="4648200"/>
              </a:tblGrid>
              <a:tr h="1305127">
                <a:tc>
                  <a:txBody>
                    <a:bodyPr/>
                    <a:lstStyle/>
                    <a:p>
                      <a:r>
                        <a:rPr lang="en-US" sz="2000" dirty="0" smtClean="0"/>
                        <a:t>Met (ratings 2, 3, 4)</a:t>
                      </a:r>
                    </a:p>
                    <a:p>
                      <a:r>
                        <a:rPr lang="en-US" sz="2000" dirty="0" smtClean="0"/>
                        <a:t>Partially Met (rating 1)</a:t>
                      </a:r>
                    </a:p>
                    <a:p>
                      <a:r>
                        <a:rPr lang="en-US" sz="2000" dirty="0" smtClean="0"/>
                        <a:t>Not Met  (rating</a:t>
                      </a:r>
                      <a:r>
                        <a:rPr lang="en-US" sz="2000" baseline="0" dirty="0" smtClean="0"/>
                        <a:t> 0)</a:t>
                      </a:r>
                      <a:endParaRPr lang="en-US" sz="2000" dirty="0">
                        <a:solidFill>
                          <a:srgbClr val="C00000"/>
                        </a:solidFill>
                      </a:endParaRPr>
                    </a:p>
                  </a:txBody>
                  <a:tcPr/>
                </a:tc>
              </a:tr>
              <a:tr h="1603442">
                <a:tc>
                  <a:txBody>
                    <a:bodyPr/>
                    <a:lstStyle/>
                    <a:p>
                      <a:endParaRPr lang="en-US" sz="2000" dirty="0" smtClean="0"/>
                    </a:p>
                    <a:p>
                      <a:r>
                        <a:rPr lang="en-US" sz="2000" dirty="0" smtClean="0"/>
                        <a:t>Excellent</a:t>
                      </a:r>
                    </a:p>
                    <a:p>
                      <a:r>
                        <a:rPr lang="en-US" sz="2000" dirty="0" smtClean="0"/>
                        <a:t>Good</a:t>
                      </a:r>
                    </a:p>
                    <a:p>
                      <a:r>
                        <a:rPr lang="en-US" sz="2000" dirty="0" smtClean="0"/>
                        <a:t>Satisfactory</a:t>
                      </a:r>
                    </a:p>
                    <a:p>
                      <a:r>
                        <a:rPr lang="en-US" sz="2000" dirty="0" smtClean="0"/>
                        <a:t>Unsatisfactory</a:t>
                      </a:r>
                    </a:p>
                    <a:p>
                      <a:endParaRPr lang="en-US" sz="2000" dirty="0"/>
                    </a:p>
                  </a:txBody>
                  <a:tcPr/>
                </a:tc>
              </a:tr>
              <a:tr h="2349230">
                <a:tc>
                  <a:txBody>
                    <a:bodyPr/>
                    <a:lstStyle/>
                    <a:p>
                      <a:r>
                        <a:rPr lang="en-US" sz="2000" dirty="0" smtClean="0"/>
                        <a:t>Accredited with Distinction</a:t>
                      </a:r>
                      <a:r>
                        <a:rPr lang="en-US" sz="2000" baseline="0" dirty="0" smtClean="0"/>
                        <a:t> </a:t>
                      </a:r>
                      <a:r>
                        <a:rPr lang="en-US" sz="2000" dirty="0" smtClean="0"/>
                        <a:t>in one or more standards and/or Accredited </a:t>
                      </a:r>
                    </a:p>
                    <a:p>
                      <a:r>
                        <a:rPr lang="en-US" sz="2000" dirty="0" smtClean="0"/>
                        <a:t>with Merit in one or more standards</a:t>
                      </a:r>
                    </a:p>
                    <a:p>
                      <a:r>
                        <a:rPr lang="en-US" sz="2000" dirty="0" smtClean="0"/>
                        <a:t>Accredited</a:t>
                      </a:r>
                    </a:p>
                    <a:p>
                      <a:r>
                        <a:rPr lang="en-US" sz="2000" dirty="0" smtClean="0"/>
                        <a:t>On Probation</a:t>
                      </a:r>
                    </a:p>
                    <a:p>
                      <a:r>
                        <a:rPr lang="en-US" sz="2000" dirty="0" smtClean="0"/>
                        <a:t>Not Accredited</a:t>
                      </a:r>
                    </a:p>
                  </a:txBody>
                  <a:tcPr/>
                </a:tc>
              </a:tr>
            </a:tbl>
          </a:graphicData>
        </a:graphic>
      </p:graphicFrame>
      <p:sp>
        <p:nvSpPr>
          <p:cNvPr id="9" name="Left Arrow 8"/>
          <p:cNvSpPr/>
          <p:nvPr/>
        </p:nvSpPr>
        <p:spPr>
          <a:xfrm>
            <a:off x="4800600" y="1295400"/>
            <a:ext cx="4114800" cy="1524000"/>
          </a:xfrm>
          <a:prstGeom prst="left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tx1"/>
                </a:solidFill>
              </a:rPr>
              <a:t>Criteria Ratings</a:t>
            </a:r>
            <a:endParaRPr lang="en-US" sz="2200" b="1" dirty="0">
              <a:solidFill>
                <a:schemeClr val="tx1"/>
              </a:solidFill>
            </a:endParaRPr>
          </a:p>
        </p:txBody>
      </p:sp>
      <p:sp>
        <p:nvSpPr>
          <p:cNvPr id="10" name="Left Arrow 9"/>
          <p:cNvSpPr/>
          <p:nvPr/>
        </p:nvSpPr>
        <p:spPr>
          <a:xfrm>
            <a:off x="4876800" y="2971800"/>
            <a:ext cx="4114800" cy="1371600"/>
          </a:xfrm>
          <a:prstGeom prst="left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tx1"/>
                </a:solidFill>
              </a:rPr>
              <a:t>Standards Ratings</a:t>
            </a:r>
            <a:endParaRPr lang="en-US" sz="2200" b="1" dirty="0">
              <a:solidFill>
                <a:schemeClr val="tx1"/>
              </a:solidFill>
            </a:endParaRPr>
          </a:p>
        </p:txBody>
      </p:sp>
      <p:sp>
        <p:nvSpPr>
          <p:cNvPr id="11" name="Left Arrow 10"/>
          <p:cNvSpPr/>
          <p:nvPr/>
        </p:nvSpPr>
        <p:spPr>
          <a:xfrm>
            <a:off x="4876800" y="4648200"/>
            <a:ext cx="4114800" cy="1524000"/>
          </a:xfrm>
          <a:prstGeom prst="left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dk1"/>
                </a:solidFill>
              </a:rPr>
              <a:t>Accreditation Outcomes</a:t>
            </a:r>
            <a:endParaRPr lang="en-US" sz="2200" b="1" dirty="0">
              <a:solidFill>
                <a:schemeClr val="dk1"/>
              </a:solidFill>
            </a:endParaRPr>
          </a:p>
        </p:txBody>
      </p:sp>
    </p:spTree>
    <p:extLst>
      <p:ext uri="{BB962C8B-B14F-4D97-AF65-F5344CB8AC3E}">
        <p14:creationId xmlns:p14="http://schemas.microsoft.com/office/powerpoint/2010/main" val="18415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3" name="Title 1"/>
          <p:cNvSpPr txBox="1">
            <a:spLocks/>
          </p:cNvSpPr>
          <p:nvPr/>
        </p:nvSpPr>
        <p:spPr>
          <a:xfrm>
            <a:off x="152400" y="2286000"/>
            <a:ext cx="8839200" cy="1789471"/>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OM" sz="3200" b="1" i="0" u="none" strike="noStrike" kern="1200" cap="none" spc="0" normalizeH="0" baseline="0" noProof="0" dirty="0" smtClean="0">
                <a:ln>
                  <a:noFill/>
                </a:ln>
                <a:solidFill>
                  <a:srgbClr val="C00000"/>
                </a:solidFill>
                <a:effectLst/>
                <a:uLnTx/>
                <a:uFillTx/>
                <a:latin typeface="Calibri"/>
                <a:ea typeface="+mj-ea"/>
                <a:cs typeface="Times New Roman"/>
              </a:rPr>
              <a:t> </a:t>
            </a:r>
            <a:r>
              <a:rPr kumimoji="0" lang="ar-OM" sz="4100" b="1" i="0" u="none" strike="noStrike" kern="1200" cap="none" spc="0" normalizeH="0" baseline="0" noProof="0" dirty="0" smtClean="0">
                <a:ln>
                  <a:noFill/>
                </a:ln>
                <a:solidFill>
                  <a:sysClr val="windowText" lastClr="000000"/>
                </a:solidFill>
                <a:effectLst/>
                <a:uLnTx/>
                <a:uFillTx/>
                <a:latin typeface="Calibri"/>
                <a:ea typeface="+mj-ea"/>
                <a:cs typeface="Times New Roman"/>
              </a:rPr>
              <a:t>دور الهيئة العمانية للاعتماد الأكاديمي واختصاصاتها: الاعتماد المؤسسي</a:t>
            </a:r>
            <a:endParaRPr kumimoji="0" lang="en-US" sz="4100" b="1" i="0" u="none" strike="noStrike" kern="1200" cap="none" spc="0" normalizeH="0" baseline="0" noProof="0" dirty="0">
              <a:ln>
                <a:noFill/>
              </a:ln>
              <a:solidFill>
                <a:sysClr val="windowText" lastClr="000000"/>
              </a:solidFill>
              <a:effectLst/>
              <a:uLnTx/>
              <a:uFillTx/>
              <a:latin typeface="Calibri"/>
              <a:ea typeface="+mj-ea"/>
            </a:endParaRPr>
          </a:p>
        </p:txBody>
      </p:sp>
      <p:sp>
        <p:nvSpPr>
          <p:cNvPr id="24" name="Subtitle 2"/>
          <p:cNvSpPr txBox="1">
            <a:spLocks/>
          </p:cNvSpPr>
          <p:nvPr/>
        </p:nvSpPr>
        <p:spPr>
          <a:xfrm>
            <a:off x="1371600" y="4038600"/>
            <a:ext cx="6400800" cy="2477729"/>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defRPr/>
            </a:pPr>
            <a:r>
              <a:rPr lang="ar-OM" sz="2200" b="1" dirty="0" smtClean="0">
                <a:solidFill>
                  <a:srgbClr val="008000"/>
                </a:solidFill>
                <a:latin typeface="Calibri"/>
                <a:cs typeface="Times New Roman"/>
              </a:rPr>
              <a:t>د</a:t>
            </a:r>
            <a:r>
              <a:rPr lang="ar-OM" sz="2200" b="1" dirty="0">
                <a:solidFill>
                  <a:srgbClr val="008000"/>
                </a:solidFill>
                <a:latin typeface="Calibri"/>
                <a:cs typeface="Times New Roman"/>
              </a:rPr>
              <a:t>. سالم بن رضا رضوي</a:t>
            </a:r>
          </a:p>
          <a:p>
            <a:pPr lvl="0">
              <a:defRPr/>
            </a:pPr>
            <a:r>
              <a:rPr lang="ar-OM" sz="2200" b="1" dirty="0">
                <a:solidFill>
                  <a:srgbClr val="008000"/>
                </a:solidFill>
                <a:latin typeface="Calibri"/>
                <a:cs typeface="Times New Roman"/>
              </a:rPr>
              <a:t>الرئيس التنفيذي للهيئة العمانية للاعتماد الأكاديمي</a:t>
            </a:r>
          </a:p>
          <a:p>
            <a:pPr>
              <a:defRPr/>
            </a:pPr>
            <a:endParaRPr lang="ar-OM" sz="1200" b="1" dirty="0" smtClean="0">
              <a:solidFill>
                <a:srgbClr val="C00000"/>
              </a:solidFill>
              <a:latin typeface="Calibri"/>
              <a:cs typeface="Times New Roman"/>
            </a:endParaRPr>
          </a:p>
          <a:p>
            <a:pPr>
              <a:defRPr/>
            </a:pPr>
            <a:r>
              <a:rPr lang="ar-OM" sz="2600" b="1" dirty="0" smtClean="0">
                <a:solidFill>
                  <a:srgbClr val="C00000"/>
                </a:solidFill>
                <a:latin typeface="Calibri"/>
                <a:cs typeface="Times New Roman"/>
              </a:rPr>
              <a:t>عرض </a:t>
            </a:r>
            <a:r>
              <a:rPr lang="ar-OM" sz="2600" b="1" dirty="0">
                <a:solidFill>
                  <a:srgbClr val="C00000"/>
                </a:solidFill>
                <a:latin typeface="Calibri"/>
                <a:cs typeface="Times New Roman"/>
              </a:rPr>
              <a:t>مقدم </a:t>
            </a:r>
            <a:r>
              <a:rPr lang="ar-OM" sz="2600" b="1" dirty="0" smtClean="0">
                <a:solidFill>
                  <a:srgbClr val="C00000"/>
                </a:solidFill>
                <a:latin typeface="Calibri"/>
                <a:cs typeface="Times New Roman"/>
              </a:rPr>
              <a:t>في حفل تدشين</a:t>
            </a:r>
          </a:p>
          <a:p>
            <a:pPr>
              <a:defRPr/>
            </a:pPr>
            <a:r>
              <a:rPr lang="ar-OM" sz="2600" b="1" dirty="0" smtClean="0">
                <a:solidFill>
                  <a:srgbClr val="C00000"/>
                </a:solidFill>
                <a:latin typeface="Calibri"/>
                <a:cs typeface="Times New Roman"/>
              </a:rPr>
              <a:t> دليل التقويم مقابل المعايير المؤسسية</a:t>
            </a:r>
            <a:endParaRPr lang="ar-OM" sz="2600" b="1" dirty="0">
              <a:solidFill>
                <a:srgbClr val="C00000"/>
              </a:solidFill>
              <a:latin typeface="Calibri"/>
              <a:cs typeface="Times New Roman"/>
            </a:endParaRPr>
          </a:p>
          <a:p>
            <a:r>
              <a:rPr lang="ar-OM" sz="2400" b="1" dirty="0" smtClean="0">
                <a:solidFill>
                  <a:srgbClr val="C00000"/>
                </a:solidFill>
                <a:latin typeface="Calibri"/>
                <a:cs typeface="Times New Roman"/>
              </a:rPr>
              <a:t> 21مارس 2016م</a:t>
            </a:r>
            <a:endParaRPr lang="ar-OM" sz="2400" b="1" dirty="0">
              <a:solidFill>
                <a:srgbClr val="C00000"/>
              </a:solidFill>
              <a:latin typeface="Calibri"/>
              <a:cs typeface="Times New Roman"/>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rgbClr val="008000"/>
              </a:solidFill>
              <a:effectLst/>
              <a:uLnTx/>
              <a:uFillTx/>
              <a:latin typeface="Calibri"/>
              <a:ea typeface="+mn-ea"/>
              <a:cs typeface="+mn-cs"/>
            </a:endParaRPr>
          </a:p>
        </p:txBody>
      </p:sp>
      <p:pic>
        <p:nvPicPr>
          <p:cNvPr id="25"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67893" y="226439"/>
            <a:ext cx="1389724" cy="1297561"/>
          </a:xfrm>
          <a:prstGeom prst="rect">
            <a:avLst/>
          </a:prstGeom>
          <a:noFill/>
          <a:ln w="9525">
            <a:noFill/>
            <a:miter lim="800000"/>
            <a:headEnd/>
            <a:tailEnd/>
          </a:ln>
        </p:spPr>
      </p:pic>
      <p:sp>
        <p:nvSpPr>
          <p:cNvPr id="26" name="Rectangle 25"/>
          <p:cNvSpPr/>
          <p:nvPr/>
        </p:nvSpPr>
        <p:spPr>
          <a:xfrm>
            <a:off x="2667000" y="1610380"/>
            <a:ext cx="3962400" cy="523220"/>
          </a:xfrm>
          <a:prstGeom prst="rect">
            <a:avLst/>
          </a:prstGeom>
        </p:spPr>
        <p:txBody>
          <a:bodyPr wrap="square">
            <a:spAutoFit/>
          </a:bodyPr>
          <a:lstStyle/>
          <a:p>
            <a:pPr algn="l" rtl="0"/>
            <a:r>
              <a:rPr lang="ar-OM" sz="2800" dirty="0" smtClean="0">
                <a:solidFill>
                  <a:prstClr val="black"/>
                </a:solidFill>
                <a:effectLst>
                  <a:outerShdw blurRad="38100" dist="38100" dir="2700000" algn="tl">
                    <a:srgbClr val="C0C0C0"/>
                  </a:outerShdw>
                </a:effectLst>
                <a:latin typeface="Arial" charset="0"/>
              </a:rPr>
              <a:t> </a:t>
            </a:r>
            <a:r>
              <a:rPr lang="ar-OM" sz="2400" b="1" dirty="0" smtClean="0">
                <a:solidFill>
                  <a:srgbClr val="C00000"/>
                </a:solidFill>
                <a:effectLst>
                  <a:outerShdw blurRad="38100" dist="38100" dir="2700000" algn="tl">
                    <a:srgbClr val="000000">
                      <a:alpha val="43137"/>
                    </a:srgbClr>
                  </a:outerShdw>
                </a:effectLst>
              </a:rPr>
              <a:t>الهيئة العمانية للاعتماد الأكاديمي</a:t>
            </a:r>
            <a:endParaRPr lang="ar-OM" sz="2400" dirty="0">
              <a:solidFill>
                <a:prstClr val="black"/>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1938110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grpSp>
        <p:nvGrpSpPr>
          <p:cNvPr id="3" name="Group 6"/>
          <p:cNvGrpSpPr/>
          <p:nvPr/>
        </p:nvGrpSpPr>
        <p:grpSpPr>
          <a:xfrm>
            <a:off x="0" y="228600"/>
            <a:ext cx="1676400" cy="1262063"/>
            <a:chOff x="7610475" y="533400"/>
            <a:chExt cx="1676400" cy="1262063"/>
          </a:xfrm>
        </p:grpSpPr>
        <p:pic>
          <p:nvPicPr>
            <p:cNvPr id="8"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sp>
          <p:nvSpPr>
            <p:cNvPr id="9"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algn="ctr">
                <a:lnSpc>
                  <a:spcPts val="600"/>
                </a:lnSpc>
                <a:spcBef>
                  <a:spcPct val="50000"/>
                </a:spcBef>
                <a:defRPr/>
              </a:pPr>
              <a:r>
                <a:rPr lang="ar-OM" sz="1600" b="1" dirty="0">
                  <a:effectLst>
                    <a:outerShdw blurRad="38100" dist="38100" dir="2700000" algn="tl">
                      <a:srgbClr val="C0C0C0"/>
                    </a:outerShdw>
                  </a:effectLst>
                  <a:latin typeface="Arial" charset="0"/>
                  <a:cs typeface="Arial" charset="0"/>
                </a:rPr>
                <a:t>الهيئة العمانية </a:t>
              </a:r>
            </a:p>
            <a:p>
              <a:pPr algn="ctr">
                <a:lnSpc>
                  <a:spcPts val="600"/>
                </a:lnSpc>
                <a:spcBef>
                  <a:spcPct val="50000"/>
                </a:spcBef>
                <a:defRPr/>
              </a:pPr>
              <a:r>
                <a:rPr lang="ar-OM" sz="1600" b="1" dirty="0">
                  <a:effectLst>
                    <a:outerShdw blurRad="38100" dist="38100" dir="2700000" algn="tl">
                      <a:srgbClr val="C0C0C0"/>
                    </a:outerShdw>
                  </a:effectLst>
                  <a:latin typeface="Arial" charset="0"/>
                  <a:cs typeface="Arial" charset="0"/>
                </a:rPr>
                <a:t>للاعتماد الأكاديمي</a:t>
              </a:r>
              <a:endParaRPr lang="en-GB" sz="1600" b="1" dirty="0">
                <a:effectLst>
                  <a:outerShdw blurRad="38100" dist="38100" dir="2700000" algn="tl">
                    <a:srgbClr val="C0C0C0"/>
                  </a:outerShdw>
                </a:effectLst>
                <a:latin typeface="Arial" charset="0"/>
                <a:cs typeface="Arial" charset="0"/>
              </a:endParaRPr>
            </a:p>
          </p:txBody>
        </p:sp>
      </p:grpSp>
      <p:pic>
        <p:nvPicPr>
          <p:cNvPr id="13" name="Picture 12"/>
          <p:cNvPicPr/>
          <p:nvPr/>
        </p:nvPicPr>
        <p:blipFill>
          <a:blip r:embed="rId4" cstate="print"/>
          <a:stretch>
            <a:fillRect/>
          </a:stretch>
        </p:blipFill>
        <p:spPr>
          <a:xfrm>
            <a:off x="1981200" y="381001"/>
            <a:ext cx="7057697" cy="6097472"/>
          </a:xfrm>
          <a:prstGeom prst="rect">
            <a:avLst/>
          </a:prstGeom>
        </p:spPr>
      </p:pic>
      <p:sp>
        <p:nvSpPr>
          <p:cNvPr id="14" name="Text Box 5"/>
          <p:cNvSpPr txBox="1">
            <a:spLocks noChangeArrowheads="1"/>
          </p:cNvSpPr>
          <p:nvPr/>
        </p:nvSpPr>
        <p:spPr bwMode="auto">
          <a:xfrm>
            <a:off x="76200" y="1770251"/>
            <a:ext cx="1752600" cy="4570482"/>
          </a:xfrm>
          <a:prstGeom prst="rect">
            <a:avLst/>
          </a:prstGeom>
          <a:solidFill>
            <a:srgbClr val="4D4D4D"/>
          </a:solidFill>
          <a:ln w="9525">
            <a:solidFill>
              <a:srgbClr val="4D4D4D"/>
            </a:solidFill>
            <a:miter lim="800000"/>
            <a:headEnd/>
            <a:tailEnd/>
          </a:ln>
        </p:spPr>
        <p:txBody>
          <a:bodyPr wrap="square">
            <a:spAutoFit/>
          </a:bodyPr>
          <a:lstStyle/>
          <a:p>
            <a:pPr algn="ctr">
              <a:spcBef>
                <a:spcPct val="50000"/>
              </a:spcBef>
            </a:pPr>
            <a:r>
              <a:rPr lang="ar-OM" sz="2000" b="1" dirty="0" smtClean="0">
                <a:solidFill>
                  <a:schemeClr val="bg1"/>
                </a:solidFill>
              </a:rPr>
              <a:t>أجرت الهيئة عمليتي تقويم تجريبي مقابل مسودة المعايير المؤسسية (2015/2014م)</a:t>
            </a:r>
            <a:endParaRPr lang="en-US" sz="2000" b="1" dirty="0">
              <a:solidFill>
                <a:schemeClr val="bg1"/>
              </a:solidFill>
            </a:endParaRPr>
          </a:p>
          <a:p>
            <a:pPr algn="ctr">
              <a:spcBef>
                <a:spcPct val="50000"/>
              </a:spcBef>
            </a:pPr>
            <a:r>
              <a:rPr lang="en-US" dirty="0" smtClean="0">
                <a:solidFill>
                  <a:schemeClr val="bg1"/>
                </a:solidFill>
              </a:rPr>
              <a:t>The OAAA carried out two pilot Institutional Standards Assessments against the draft standards (2014/2015)  </a:t>
            </a:r>
            <a:endParaRPr lang="en-GB" dirty="0">
              <a:solidFill>
                <a:schemeClr val="bg1"/>
              </a:solidFill>
            </a:endParaRPr>
          </a:p>
        </p:txBody>
      </p:sp>
    </p:spTree>
    <p:extLst>
      <p:ext uri="{BB962C8B-B14F-4D97-AF65-F5344CB8AC3E}">
        <p14:creationId xmlns:p14="http://schemas.microsoft.com/office/powerpoint/2010/main" val="36207900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43000"/>
          </a:xfrm>
        </p:spPr>
        <p:txBody>
          <a:bodyPr/>
          <a:lstStyle/>
          <a:p>
            <a:pPr eaLnBrk="1" hangingPunct="1">
              <a:defRPr/>
            </a:pPr>
            <a:r>
              <a:rPr lang="ar-OM" altLang="en-US" sz="3600" b="1" dirty="0" smtClean="0">
                <a:solidFill>
                  <a:srgbClr val="C00000"/>
                </a:solidFill>
                <a:effectLst>
                  <a:outerShdw blurRad="38100" dist="38100" dir="2700000" algn="tl">
                    <a:srgbClr val="C0C0C0"/>
                  </a:outerShdw>
                </a:effectLst>
              </a:rPr>
              <a:t>الدروس المستفادة من التقويم التجريبي</a:t>
            </a:r>
            <a:r>
              <a:rPr lang="ar-OM" altLang="en-US" sz="3600" b="1" dirty="0" smtClean="0">
                <a:effectLst>
                  <a:outerShdw blurRad="38100" dist="38100" dir="2700000" algn="tl">
                    <a:srgbClr val="C0C0C0"/>
                  </a:outerShdw>
                </a:effectLst>
              </a:rPr>
              <a:t/>
            </a:r>
            <a:br>
              <a:rPr lang="ar-OM" altLang="en-US" sz="3600" b="1" dirty="0" smtClean="0">
                <a:effectLst>
                  <a:outerShdw blurRad="38100" dist="38100" dir="2700000" algn="tl">
                    <a:srgbClr val="C0C0C0"/>
                  </a:outerShdw>
                </a:effectLst>
              </a:rPr>
            </a:br>
            <a:r>
              <a:rPr lang="ar-OM" altLang="en-US" sz="3600" b="1" dirty="0" smtClean="0">
                <a:solidFill>
                  <a:srgbClr val="C00000"/>
                </a:solidFill>
                <a:effectLst>
                  <a:outerShdw blurRad="38100" dist="38100" dir="2700000" algn="tl">
                    <a:srgbClr val="C0C0C0"/>
                  </a:outerShdw>
                </a:effectLst>
              </a:rPr>
              <a:t>مقابل المعايير المؤسسية</a:t>
            </a:r>
            <a:endParaRPr lang="en-US" altLang="en-US" sz="3600" b="1" dirty="0" smtClean="0">
              <a:solidFill>
                <a:srgbClr val="C00000"/>
              </a:solidFill>
              <a:effectLst>
                <a:outerShdw blurRad="38100" dist="38100" dir="2700000" algn="tl">
                  <a:srgbClr val="C0C0C0"/>
                </a:outerShdw>
              </a:effectLst>
            </a:endParaRPr>
          </a:p>
        </p:txBody>
      </p:sp>
      <p:sp>
        <p:nvSpPr>
          <p:cNvPr id="6147" name="Rectangle 3"/>
          <p:cNvSpPr>
            <a:spLocks noGrp="1" noChangeArrowheads="1"/>
          </p:cNvSpPr>
          <p:nvPr>
            <p:ph type="body" idx="1"/>
          </p:nvPr>
        </p:nvSpPr>
        <p:spPr>
          <a:xfrm>
            <a:off x="457200" y="1371600"/>
            <a:ext cx="8229600" cy="4800600"/>
          </a:xfrm>
        </p:spPr>
        <p:txBody>
          <a:bodyPr/>
          <a:lstStyle/>
          <a:p>
            <a:pPr marL="627063" indent="-531813" algn="r" rtl="1">
              <a:buBlip>
                <a:blip r:embed="rId2"/>
              </a:buBlip>
            </a:pPr>
            <a:r>
              <a:rPr lang="ar-OM" dirty="0" smtClean="0"/>
              <a:t>إضافة تقدير مستوف جزئيا للتقويم مقابل المقاييس</a:t>
            </a:r>
          </a:p>
          <a:p>
            <a:pPr marL="627063" indent="-531813" algn="r" rtl="1">
              <a:buBlip>
                <a:blip r:embed="rId2"/>
              </a:buBlip>
            </a:pPr>
            <a:r>
              <a:rPr lang="ar-OM" dirty="0"/>
              <a:t>إضافة </a:t>
            </a:r>
            <a:r>
              <a:rPr lang="ar-OM" dirty="0" smtClean="0"/>
              <a:t>نتيجتي (اعتماد بتميز) و(اعتماد بجدارة)</a:t>
            </a:r>
          </a:p>
          <a:p>
            <a:pPr marL="627063" indent="-531813" algn="r" rtl="1">
              <a:buBlip>
                <a:blip r:embed="rId2"/>
              </a:buBlip>
            </a:pPr>
            <a:r>
              <a:rPr lang="ar-OM" dirty="0" smtClean="0"/>
              <a:t>إعادة صياغة بعض المعايير والمقاييس، لتصبح أكثر وضوحا</a:t>
            </a:r>
            <a:endParaRPr lang="en-US" dirty="0" smtClean="0"/>
          </a:p>
          <a:p>
            <a:pPr marL="627063" indent="-531813" algn="r" rtl="1">
              <a:buBlip>
                <a:blip r:embed="rId2"/>
              </a:buBlip>
            </a:pPr>
            <a:r>
              <a:rPr lang="ar-OM" dirty="0" smtClean="0"/>
              <a:t>تعديل إجراءات المصادقة على نتائج الاعتماد من قبل مجلس إدارة الهيئة</a:t>
            </a:r>
          </a:p>
          <a:p>
            <a:pPr marL="627063" indent="-531813" algn="r" rtl="1">
              <a:buBlip>
                <a:blip r:embed="rId2"/>
              </a:buBlip>
            </a:pPr>
            <a:r>
              <a:rPr lang="ar-OM" dirty="0" smtClean="0"/>
              <a:t>الحاجة لوضع مواد تدريب (توفر إلكترونيا)  للمراجعين الخارجيين</a:t>
            </a:r>
          </a:p>
          <a:p>
            <a:pPr marL="627063" indent="-531813" algn="r" rtl="1">
              <a:buBlip>
                <a:blip r:embed="rId2"/>
              </a:buBlip>
            </a:pPr>
            <a:r>
              <a:rPr lang="ar-OM" dirty="0" smtClean="0"/>
              <a:t>تعديل دورة الاعتماد المؤسسي</a:t>
            </a:r>
          </a:p>
          <a:p>
            <a:pPr algn="r" rtl="1">
              <a:buBlip>
                <a:blip r:embed="rId2"/>
              </a:buBlip>
            </a:pPr>
            <a:endParaRPr lang="en-US" sz="2800" dirty="0" smtClean="0"/>
          </a:p>
          <a:p>
            <a:pPr marL="0" indent="0">
              <a:buNone/>
            </a:pPr>
            <a:endParaRPr lang="en-US" dirty="0" smtClean="0"/>
          </a:p>
          <a:p>
            <a:pPr>
              <a:buNone/>
            </a:pPr>
            <a:endParaRPr lang="en-US" sz="2800" dirty="0" smtClean="0"/>
          </a:p>
          <a:p>
            <a:pPr>
              <a:buBlip>
                <a:blip r:embed="rId2"/>
              </a:buBlip>
            </a:pPr>
            <a:endParaRPr lang="en-US" sz="2800" dirty="0" smtClean="0"/>
          </a:p>
          <a:p>
            <a:pPr>
              <a:buBlip>
                <a:blip r:embed="rId2"/>
              </a:buBlip>
            </a:pPr>
            <a:endParaRPr lang="en-US" sz="2800" dirty="0" smtClean="0"/>
          </a:p>
          <a:p>
            <a:endParaRPr lang="en-US" sz="2800" dirty="0"/>
          </a:p>
          <a:p>
            <a:endParaRPr lang="en-US" dirty="0"/>
          </a:p>
        </p:txBody>
      </p:sp>
    </p:spTree>
    <p:extLst>
      <p:ext uri="{BB962C8B-B14F-4D97-AF65-F5344CB8AC3E}">
        <p14:creationId xmlns:p14="http://schemas.microsoft.com/office/powerpoint/2010/main" val="3444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229600" cy="1143000"/>
          </a:xfrm>
        </p:spPr>
        <p:txBody>
          <a:bodyPr/>
          <a:lstStyle/>
          <a:p>
            <a:pPr eaLnBrk="1" hangingPunct="1">
              <a:defRPr/>
            </a:pPr>
            <a:r>
              <a:rPr lang="en-US" altLang="en-US" sz="3600" b="1" dirty="0" smtClean="0">
                <a:solidFill>
                  <a:srgbClr val="C00000"/>
                </a:solidFill>
                <a:effectLst>
                  <a:outerShdw blurRad="38100" dist="38100" dir="2700000" algn="tl">
                    <a:srgbClr val="C0C0C0"/>
                  </a:outerShdw>
                </a:effectLst>
              </a:rPr>
              <a:t>Learning post pilot ISAs</a:t>
            </a:r>
          </a:p>
        </p:txBody>
      </p:sp>
      <p:sp>
        <p:nvSpPr>
          <p:cNvPr id="6147" name="Rectangle 3"/>
          <p:cNvSpPr>
            <a:spLocks noGrp="1" noChangeArrowheads="1"/>
          </p:cNvSpPr>
          <p:nvPr>
            <p:ph type="body" idx="1"/>
          </p:nvPr>
        </p:nvSpPr>
        <p:spPr>
          <a:xfrm>
            <a:off x="457200" y="1417637"/>
            <a:ext cx="8229600" cy="4525963"/>
          </a:xfrm>
        </p:spPr>
        <p:txBody>
          <a:bodyPr/>
          <a:lstStyle/>
          <a:p>
            <a:pPr>
              <a:buBlip>
                <a:blip r:embed="rId2"/>
              </a:buBlip>
            </a:pPr>
            <a:r>
              <a:rPr lang="en-US" sz="2800" dirty="0" smtClean="0"/>
              <a:t>Introduction of ‘Partially Met’ as a criterion rating</a:t>
            </a:r>
          </a:p>
          <a:p>
            <a:pPr>
              <a:buBlip>
                <a:blip r:embed="rId2"/>
              </a:buBlip>
            </a:pPr>
            <a:r>
              <a:rPr lang="en-US" sz="2800" dirty="0" smtClean="0"/>
              <a:t>Introduction of Accreditation with Distinction or Accreditation with Merit</a:t>
            </a:r>
          </a:p>
          <a:p>
            <a:pPr>
              <a:buBlip>
                <a:blip r:embed="rId2"/>
              </a:buBlip>
            </a:pPr>
            <a:r>
              <a:rPr lang="en-US" sz="2800" dirty="0" smtClean="0"/>
              <a:t>Revision of wording of standards and criteria </a:t>
            </a:r>
          </a:p>
          <a:p>
            <a:pPr>
              <a:buBlip>
                <a:blip r:embed="rId2"/>
              </a:buBlip>
            </a:pPr>
            <a:r>
              <a:rPr lang="en-US" sz="2800" dirty="0" smtClean="0"/>
              <a:t>Revision of number of OAAA Board approval process</a:t>
            </a:r>
          </a:p>
          <a:p>
            <a:pPr>
              <a:buBlip>
                <a:blip r:embed="rId2"/>
              </a:buBlip>
            </a:pPr>
            <a:r>
              <a:rPr lang="en-US" sz="2800" dirty="0" smtClean="0"/>
              <a:t>The need for online training materials for international reviewers</a:t>
            </a:r>
          </a:p>
          <a:p>
            <a:pPr>
              <a:buBlip>
                <a:blip r:embed="rId2"/>
              </a:buBlip>
            </a:pPr>
            <a:r>
              <a:rPr lang="en-US" sz="2800" dirty="0" smtClean="0"/>
              <a:t>Revision of institutional accreditation cycle</a:t>
            </a:r>
          </a:p>
          <a:p>
            <a:pPr>
              <a:buBlip>
                <a:blip r:embed="rId2"/>
              </a:buBlip>
            </a:pPr>
            <a:endParaRPr lang="en-US" dirty="0" smtClean="0"/>
          </a:p>
          <a:p>
            <a:pPr>
              <a:buNone/>
            </a:pPr>
            <a:endParaRPr lang="en-US" sz="2800" dirty="0" smtClean="0"/>
          </a:p>
          <a:p>
            <a:pPr>
              <a:buBlip>
                <a:blip r:embed="rId2"/>
              </a:buBlip>
            </a:pPr>
            <a:endParaRPr lang="en-US" sz="2800" dirty="0" smtClean="0"/>
          </a:p>
          <a:p>
            <a:pPr>
              <a:buBlip>
                <a:blip r:embed="rId2"/>
              </a:buBlip>
            </a:pPr>
            <a:endParaRPr lang="en-US" sz="2800" dirty="0" smtClean="0"/>
          </a:p>
          <a:p>
            <a:endParaRPr lang="en-US" sz="2800" dirty="0"/>
          </a:p>
          <a:p>
            <a:endParaRPr lang="en-US" dirty="0"/>
          </a:p>
        </p:txBody>
      </p:sp>
    </p:spTree>
    <p:extLst>
      <p:ext uri="{BB962C8B-B14F-4D97-AF65-F5344CB8AC3E}">
        <p14:creationId xmlns:p14="http://schemas.microsoft.com/office/powerpoint/2010/main" val="7382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75"/>
          <p:cNvGrpSpPr>
            <a:grpSpLocks/>
          </p:cNvGrpSpPr>
          <p:nvPr/>
        </p:nvGrpSpPr>
        <p:grpSpPr bwMode="auto">
          <a:xfrm>
            <a:off x="4800600" y="2133600"/>
            <a:ext cx="927101" cy="849124"/>
            <a:chOff x="3088" y="1362"/>
            <a:chExt cx="584" cy="574"/>
          </a:xfrm>
        </p:grpSpPr>
        <p:sp>
          <p:nvSpPr>
            <p:cNvPr id="105" name="Line 76"/>
            <p:cNvSpPr>
              <a:spLocks noChangeShapeType="1"/>
            </p:cNvSpPr>
            <p:nvPr/>
          </p:nvSpPr>
          <p:spPr bwMode="auto">
            <a:xfrm flipH="1">
              <a:off x="3120" y="1362"/>
              <a:ext cx="7" cy="539"/>
            </a:xfrm>
            <a:prstGeom prst="line">
              <a:avLst/>
            </a:prstGeom>
            <a:noFill/>
            <a:ln w="3175">
              <a:solidFill>
                <a:srgbClr val="000080"/>
              </a:solidFill>
              <a:round/>
              <a:headEnd/>
              <a:tailEnd/>
            </a:ln>
          </p:spPr>
          <p:txBody>
            <a:bodyPr/>
            <a:lstStyle/>
            <a:p>
              <a:endParaRPr lang="ar-OM"/>
            </a:p>
          </p:txBody>
        </p:sp>
        <p:sp>
          <p:nvSpPr>
            <p:cNvPr id="106" name="Freeform 77"/>
            <p:cNvSpPr>
              <a:spLocks/>
            </p:cNvSpPr>
            <p:nvPr/>
          </p:nvSpPr>
          <p:spPr bwMode="auto">
            <a:xfrm>
              <a:off x="3088" y="1875"/>
              <a:ext cx="62" cy="61"/>
            </a:xfrm>
            <a:custGeom>
              <a:avLst/>
              <a:gdLst>
                <a:gd name="T0" fmla="*/ 1 w 124"/>
                <a:gd name="T1" fmla="*/ 0 h 123"/>
                <a:gd name="T2" fmla="*/ 1 w 124"/>
                <a:gd name="T3" fmla="*/ 0 h 123"/>
                <a:gd name="T4" fmla="*/ 0 w 124"/>
                <a:gd name="T5" fmla="*/ 0 h 123"/>
                <a:gd name="T6" fmla="*/ 1 w 124"/>
                <a:gd name="T7" fmla="*/ 0 h 123"/>
                <a:gd name="T8" fmla="*/ 0 60000 65536"/>
                <a:gd name="T9" fmla="*/ 0 60000 65536"/>
                <a:gd name="T10" fmla="*/ 0 60000 65536"/>
                <a:gd name="T11" fmla="*/ 0 60000 65536"/>
                <a:gd name="T12" fmla="*/ 0 w 124"/>
                <a:gd name="T13" fmla="*/ 0 h 123"/>
                <a:gd name="T14" fmla="*/ 124 w 124"/>
                <a:gd name="T15" fmla="*/ 123 h 123"/>
              </a:gdLst>
              <a:ahLst/>
              <a:cxnLst>
                <a:cxn ang="T8">
                  <a:pos x="T0" y="T1"/>
                </a:cxn>
                <a:cxn ang="T9">
                  <a:pos x="T2" y="T3"/>
                </a:cxn>
                <a:cxn ang="T10">
                  <a:pos x="T4" y="T5"/>
                </a:cxn>
                <a:cxn ang="T11">
                  <a:pos x="T6" y="T7"/>
                </a:cxn>
              </a:cxnLst>
              <a:rect l="T12" t="T13" r="T14" b="T15"/>
              <a:pathLst>
                <a:path w="124" h="123">
                  <a:moveTo>
                    <a:pt x="124" y="0"/>
                  </a:moveTo>
                  <a:lnTo>
                    <a:pt x="61" y="123"/>
                  </a:lnTo>
                  <a:lnTo>
                    <a:pt x="0" y="0"/>
                  </a:lnTo>
                  <a:lnTo>
                    <a:pt x="124" y="0"/>
                  </a:lnTo>
                  <a:close/>
                </a:path>
              </a:pathLst>
            </a:custGeom>
            <a:solidFill>
              <a:srgbClr val="000080"/>
            </a:solidFill>
            <a:ln w="9525">
              <a:noFill/>
              <a:round/>
              <a:headEnd/>
              <a:tailEnd/>
            </a:ln>
          </p:spPr>
          <p:txBody>
            <a:bodyPr/>
            <a:lstStyle/>
            <a:p>
              <a:endParaRPr lang="ar-OM"/>
            </a:p>
          </p:txBody>
        </p:sp>
        <p:sp>
          <p:nvSpPr>
            <p:cNvPr id="107" name="Text Box 78"/>
            <p:cNvSpPr txBox="1">
              <a:spLocks noChangeArrowheads="1"/>
            </p:cNvSpPr>
            <p:nvPr/>
          </p:nvSpPr>
          <p:spPr bwMode="auto">
            <a:xfrm>
              <a:off x="3192" y="1460"/>
              <a:ext cx="480" cy="223"/>
            </a:xfrm>
            <a:prstGeom prst="rect">
              <a:avLst/>
            </a:prstGeom>
            <a:noFill/>
            <a:ln w="9525">
              <a:noFill/>
              <a:miter lim="800000"/>
              <a:headEnd/>
              <a:tailEnd/>
            </a:ln>
          </p:spPr>
          <p:txBody>
            <a:bodyPr wrap="square" lIns="0" tIns="0" rIns="0" bIns="0">
              <a:spAutoFit/>
            </a:bodyPr>
            <a:lstStyle/>
            <a:p>
              <a:pPr algn="l" rtl="0"/>
              <a:endParaRPr lang="ar-OM" sz="1100" b="1" dirty="0"/>
            </a:p>
            <a:p>
              <a:pPr algn="l" rtl="0"/>
              <a:r>
                <a:rPr lang="ar-OM" sz="1200" b="1" dirty="0" smtClean="0"/>
                <a:t>أربع </a:t>
              </a:r>
              <a:r>
                <a:rPr lang="ar-OM" sz="1200" b="1" dirty="0"/>
                <a:t>سنوات</a:t>
              </a:r>
              <a:r>
                <a:rPr lang="ar-OM" sz="1100" b="1" dirty="0"/>
                <a:t> </a:t>
              </a:r>
              <a:endParaRPr lang="en-US" sz="1100" b="1" dirty="0"/>
            </a:p>
          </p:txBody>
        </p:sp>
      </p:grpSp>
      <p:grpSp>
        <p:nvGrpSpPr>
          <p:cNvPr id="7" name="Group 34"/>
          <p:cNvGrpSpPr>
            <a:grpSpLocks/>
          </p:cNvGrpSpPr>
          <p:nvPr/>
        </p:nvGrpSpPr>
        <p:grpSpPr bwMode="auto">
          <a:xfrm>
            <a:off x="5068888" y="1916113"/>
            <a:ext cx="2032000" cy="3811587"/>
            <a:chOff x="3193" y="1207"/>
            <a:chExt cx="1280" cy="2401"/>
          </a:xfrm>
        </p:grpSpPr>
        <p:grpSp>
          <p:nvGrpSpPr>
            <p:cNvPr id="8" name="Group 35"/>
            <p:cNvGrpSpPr>
              <a:grpSpLocks/>
            </p:cNvGrpSpPr>
            <p:nvPr/>
          </p:nvGrpSpPr>
          <p:grpSpPr bwMode="auto">
            <a:xfrm>
              <a:off x="3990" y="2375"/>
              <a:ext cx="483" cy="66"/>
              <a:chOff x="3990" y="2375"/>
              <a:chExt cx="483" cy="66"/>
            </a:xfrm>
          </p:grpSpPr>
          <p:sp>
            <p:nvSpPr>
              <p:cNvPr id="5192" name="Freeform 36"/>
              <p:cNvSpPr>
                <a:spLocks noEditPoints="1"/>
              </p:cNvSpPr>
              <p:nvPr/>
            </p:nvSpPr>
            <p:spPr bwMode="auto">
              <a:xfrm>
                <a:off x="3990" y="2402"/>
                <a:ext cx="431" cy="11"/>
              </a:xfrm>
              <a:custGeom>
                <a:avLst/>
                <a:gdLst>
                  <a:gd name="T0" fmla="*/ 0 w 863"/>
                  <a:gd name="T1" fmla="*/ 1 h 21"/>
                  <a:gd name="T2" fmla="*/ 0 w 863"/>
                  <a:gd name="T3" fmla="*/ 1 h 21"/>
                  <a:gd name="T4" fmla="*/ 0 w 863"/>
                  <a:gd name="T5" fmla="*/ 1 h 21"/>
                  <a:gd name="T6" fmla="*/ 0 w 863"/>
                  <a:gd name="T7" fmla="*/ 1 h 21"/>
                  <a:gd name="T8" fmla="*/ 0 w 863"/>
                  <a:gd name="T9" fmla="*/ 1 h 21"/>
                  <a:gd name="T10" fmla="*/ 0 w 863"/>
                  <a:gd name="T11" fmla="*/ 1 h 21"/>
                  <a:gd name="T12" fmla="*/ 0 w 863"/>
                  <a:gd name="T13" fmla="*/ 1 h 21"/>
                  <a:gd name="T14" fmla="*/ 0 w 863"/>
                  <a:gd name="T15" fmla="*/ 1 h 21"/>
                  <a:gd name="T16" fmla="*/ 0 w 863"/>
                  <a:gd name="T17" fmla="*/ 0 h 21"/>
                  <a:gd name="T18" fmla="*/ 0 w 863"/>
                  <a:gd name="T19" fmla="*/ 1 h 21"/>
                  <a:gd name="T20" fmla="*/ 0 w 863"/>
                  <a:gd name="T21" fmla="*/ 1 h 21"/>
                  <a:gd name="T22" fmla="*/ 0 w 863"/>
                  <a:gd name="T23" fmla="*/ 1 h 21"/>
                  <a:gd name="T24" fmla="*/ 0 w 863"/>
                  <a:gd name="T25" fmla="*/ 1 h 21"/>
                  <a:gd name="T26" fmla="*/ 0 w 863"/>
                  <a:gd name="T27" fmla="*/ 1 h 21"/>
                  <a:gd name="T28" fmla="*/ 0 w 863"/>
                  <a:gd name="T29" fmla="*/ 1 h 21"/>
                  <a:gd name="T30" fmla="*/ 0 w 863"/>
                  <a:gd name="T31" fmla="*/ 1 h 21"/>
                  <a:gd name="T32" fmla="*/ 0 w 863"/>
                  <a:gd name="T33" fmla="*/ 1 h 21"/>
                  <a:gd name="T34" fmla="*/ 0 w 863"/>
                  <a:gd name="T35" fmla="*/ 0 h 21"/>
                  <a:gd name="T36" fmla="*/ 0 w 863"/>
                  <a:gd name="T37" fmla="*/ 1 h 21"/>
                  <a:gd name="T38" fmla="*/ 0 w 863"/>
                  <a:gd name="T39" fmla="*/ 1 h 21"/>
                  <a:gd name="T40" fmla="*/ 0 w 863"/>
                  <a:gd name="T41" fmla="*/ 1 h 21"/>
                  <a:gd name="T42" fmla="*/ 0 w 863"/>
                  <a:gd name="T43" fmla="*/ 1 h 21"/>
                  <a:gd name="T44" fmla="*/ 0 w 863"/>
                  <a:gd name="T45" fmla="*/ 1 h 21"/>
                  <a:gd name="T46" fmla="*/ 0 w 863"/>
                  <a:gd name="T47" fmla="*/ 1 h 21"/>
                  <a:gd name="T48" fmla="*/ 0 w 863"/>
                  <a:gd name="T49" fmla="*/ 1 h 21"/>
                  <a:gd name="T50" fmla="*/ 0 w 863"/>
                  <a:gd name="T51" fmla="*/ 1 h 21"/>
                  <a:gd name="T52" fmla="*/ 0 w 863"/>
                  <a:gd name="T53" fmla="*/ 0 h 21"/>
                  <a:gd name="T54" fmla="*/ 0 w 863"/>
                  <a:gd name="T55" fmla="*/ 1 h 21"/>
                  <a:gd name="T56" fmla="*/ 0 w 863"/>
                  <a:gd name="T57" fmla="*/ 1 h 21"/>
                  <a:gd name="T58" fmla="*/ 0 w 863"/>
                  <a:gd name="T59" fmla="*/ 1 h 21"/>
                  <a:gd name="T60" fmla="*/ 0 w 863"/>
                  <a:gd name="T61" fmla="*/ 1 h 21"/>
                  <a:gd name="T62" fmla="*/ 0 w 863"/>
                  <a:gd name="T63" fmla="*/ 1 h 21"/>
                  <a:gd name="T64" fmla="*/ 0 w 863"/>
                  <a:gd name="T65" fmla="*/ 1 h 21"/>
                  <a:gd name="T66" fmla="*/ 0 w 863"/>
                  <a:gd name="T67" fmla="*/ 1 h 21"/>
                  <a:gd name="T68" fmla="*/ 0 w 863"/>
                  <a:gd name="T69" fmla="*/ 1 h 21"/>
                  <a:gd name="T70" fmla="*/ 0 w 863"/>
                  <a:gd name="T71" fmla="*/ 0 h 21"/>
                  <a:gd name="T72" fmla="*/ 1 w 863"/>
                  <a:gd name="T73" fmla="*/ 1 h 21"/>
                  <a:gd name="T74" fmla="*/ 1 w 863"/>
                  <a:gd name="T75" fmla="*/ 1 h 21"/>
                  <a:gd name="T76" fmla="*/ 1 w 863"/>
                  <a:gd name="T77" fmla="*/ 1 h 21"/>
                  <a:gd name="T78" fmla="*/ 1 w 863"/>
                  <a:gd name="T79" fmla="*/ 1 h 21"/>
                  <a:gd name="T80" fmla="*/ 1 w 863"/>
                  <a:gd name="T81" fmla="*/ 1 h 21"/>
                  <a:gd name="T82" fmla="*/ 1 w 863"/>
                  <a:gd name="T83" fmla="*/ 1 h 21"/>
                  <a:gd name="T84" fmla="*/ 1 w 863"/>
                  <a:gd name="T85" fmla="*/ 1 h 21"/>
                  <a:gd name="T86" fmla="*/ 1 w 863"/>
                  <a:gd name="T87" fmla="*/ 1 h 21"/>
                  <a:gd name="T88" fmla="*/ 1 w 863"/>
                  <a:gd name="T89" fmla="*/ 0 h 21"/>
                  <a:gd name="T90" fmla="*/ 1 w 863"/>
                  <a:gd name="T91" fmla="*/ 1 h 21"/>
                  <a:gd name="T92" fmla="*/ 1 w 863"/>
                  <a:gd name="T93" fmla="*/ 1 h 21"/>
                  <a:gd name="T94" fmla="*/ 1 w 863"/>
                  <a:gd name="T95" fmla="*/ 1 h 21"/>
                  <a:gd name="T96" fmla="*/ 1 w 863"/>
                  <a:gd name="T97" fmla="*/ 1 h 21"/>
                  <a:gd name="T98" fmla="*/ 1 w 863"/>
                  <a:gd name="T99" fmla="*/ 1 h 21"/>
                  <a:gd name="T100" fmla="*/ 1 w 863"/>
                  <a:gd name="T101" fmla="*/ 1 h 21"/>
                  <a:gd name="T102" fmla="*/ 1 w 863"/>
                  <a:gd name="T103" fmla="*/ 1 h 21"/>
                  <a:gd name="T104" fmla="*/ 1 w 863"/>
                  <a:gd name="T105" fmla="*/ 1 h 21"/>
                  <a:gd name="T106" fmla="*/ 1 w 863"/>
                  <a:gd name="T107" fmla="*/ 0 h 21"/>
                  <a:gd name="T108" fmla="*/ 1 w 863"/>
                  <a:gd name="T109" fmla="*/ 1 h 21"/>
                  <a:gd name="T110" fmla="*/ 1 w 863"/>
                  <a:gd name="T111" fmla="*/ 1 h 21"/>
                  <a:gd name="T112" fmla="*/ 1 w 863"/>
                  <a:gd name="T113" fmla="*/ 1 h 21"/>
                  <a:gd name="T114" fmla="*/ 1 w 863"/>
                  <a:gd name="T115" fmla="*/ 1 h 21"/>
                  <a:gd name="T116" fmla="*/ 1 w 863"/>
                  <a:gd name="T117" fmla="*/ 1 h 21"/>
                  <a:gd name="T118" fmla="*/ 1 w 863"/>
                  <a:gd name="T119" fmla="*/ 1 h 21"/>
                  <a:gd name="T120" fmla="*/ 1 w 863"/>
                  <a:gd name="T121" fmla="*/ 1 h 21"/>
                  <a:gd name="T122" fmla="*/ 1 w 863"/>
                  <a:gd name="T123" fmla="*/ 1 h 21"/>
                  <a:gd name="T124" fmla="*/ 1 w 863"/>
                  <a:gd name="T125" fmla="*/ 0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3"/>
                  <a:gd name="T190" fmla="*/ 0 h 21"/>
                  <a:gd name="T191" fmla="*/ 863 w 863"/>
                  <a:gd name="T192" fmla="*/ 21 h 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3" h="21">
                    <a:moveTo>
                      <a:pt x="11" y="0"/>
                    </a:moveTo>
                    <a:lnTo>
                      <a:pt x="32" y="0"/>
                    </a:lnTo>
                    <a:lnTo>
                      <a:pt x="35" y="0"/>
                    </a:lnTo>
                    <a:lnTo>
                      <a:pt x="36" y="1"/>
                    </a:lnTo>
                    <a:lnTo>
                      <a:pt x="39" y="2"/>
                    </a:lnTo>
                    <a:lnTo>
                      <a:pt x="40" y="4"/>
                    </a:lnTo>
                    <a:lnTo>
                      <a:pt x="41" y="5"/>
                    </a:lnTo>
                    <a:lnTo>
                      <a:pt x="43" y="6"/>
                    </a:lnTo>
                    <a:lnTo>
                      <a:pt x="43" y="9"/>
                    </a:lnTo>
                    <a:lnTo>
                      <a:pt x="43" y="10"/>
                    </a:lnTo>
                    <a:lnTo>
                      <a:pt x="43" y="13"/>
                    </a:lnTo>
                    <a:lnTo>
                      <a:pt x="43" y="14"/>
                    </a:lnTo>
                    <a:lnTo>
                      <a:pt x="41" y="17"/>
                    </a:lnTo>
                    <a:lnTo>
                      <a:pt x="40" y="18"/>
                    </a:lnTo>
                    <a:lnTo>
                      <a:pt x="39" y="20"/>
                    </a:lnTo>
                    <a:lnTo>
                      <a:pt x="36" y="21"/>
                    </a:lnTo>
                    <a:lnTo>
                      <a:pt x="35" y="21"/>
                    </a:lnTo>
                    <a:lnTo>
                      <a:pt x="32" y="21"/>
                    </a:lnTo>
                    <a:lnTo>
                      <a:pt x="11" y="21"/>
                    </a:lnTo>
                    <a:lnTo>
                      <a:pt x="9" y="21"/>
                    </a:lnTo>
                    <a:lnTo>
                      <a:pt x="7" y="21"/>
                    </a:lnTo>
                    <a:lnTo>
                      <a:pt x="5" y="20"/>
                    </a:lnTo>
                    <a:lnTo>
                      <a:pt x="4" y="18"/>
                    </a:lnTo>
                    <a:lnTo>
                      <a:pt x="3" y="17"/>
                    </a:lnTo>
                    <a:lnTo>
                      <a:pt x="1" y="14"/>
                    </a:lnTo>
                    <a:lnTo>
                      <a:pt x="0" y="13"/>
                    </a:lnTo>
                    <a:lnTo>
                      <a:pt x="0" y="10"/>
                    </a:lnTo>
                    <a:lnTo>
                      <a:pt x="0" y="9"/>
                    </a:lnTo>
                    <a:lnTo>
                      <a:pt x="1" y="6"/>
                    </a:lnTo>
                    <a:lnTo>
                      <a:pt x="3" y="5"/>
                    </a:lnTo>
                    <a:lnTo>
                      <a:pt x="4" y="4"/>
                    </a:lnTo>
                    <a:lnTo>
                      <a:pt x="5" y="2"/>
                    </a:lnTo>
                    <a:lnTo>
                      <a:pt x="7" y="1"/>
                    </a:lnTo>
                    <a:lnTo>
                      <a:pt x="9" y="0"/>
                    </a:lnTo>
                    <a:lnTo>
                      <a:pt x="11" y="0"/>
                    </a:lnTo>
                    <a:close/>
                    <a:moveTo>
                      <a:pt x="75" y="0"/>
                    </a:moveTo>
                    <a:lnTo>
                      <a:pt x="96" y="0"/>
                    </a:lnTo>
                    <a:lnTo>
                      <a:pt x="98" y="0"/>
                    </a:lnTo>
                    <a:lnTo>
                      <a:pt x="100" y="1"/>
                    </a:lnTo>
                    <a:lnTo>
                      <a:pt x="102" y="2"/>
                    </a:lnTo>
                    <a:lnTo>
                      <a:pt x="104" y="4"/>
                    </a:lnTo>
                    <a:lnTo>
                      <a:pt x="105" y="5"/>
                    </a:lnTo>
                    <a:lnTo>
                      <a:pt x="106" y="6"/>
                    </a:lnTo>
                    <a:lnTo>
                      <a:pt x="106" y="9"/>
                    </a:lnTo>
                    <a:lnTo>
                      <a:pt x="106" y="10"/>
                    </a:lnTo>
                    <a:lnTo>
                      <a:pt x="106" y="13"/>
                    </a:lnTo>
                    <a:lnTo>
                      <a:pt x="106" y="14"/>
                    </a:lnTo>
                    <a:lnTo>
                      <a:pt x="105" y="17"/>
                    </a:lnTo>
                    <a:lnTo>
                      <a:pt x="104" y="18"/>
                    </a:lnTo>
                    <a:lnTo>
                      <a:pt x="102" y="20"/>
                    </a:lnTo>
                    <a:lnTo>
                      <a:pt x="100" y="21"/>
                    </a:lnTo>
                    <a:lnTo>
                      <a:pt x="98" y="21"/>
                    </a:lnTo>
                    <a:lnTo>
                      <a:pt x="96" y="21"/>
                    </a:lnTo>
                    <a:lnTo>
                      <a:pt x="75" y="21"/>
                    </a:lnTo>
                    <a:lnTo>
                      <a:pt x="73" y="21"/>
                    </a:lnTo>
                    <a:lnTo>
                      <a:pt x="71" y="21"/>
                    </a:lnTo>
                    <a:lnTo>
                      <a:pt x="69" y="20"/>
                    </a:lnTo>
                    <a:lnTo>
                      <a:pt x="68" y="18"/>
                    </a:lnTo>
                    <a:lnTo>
                      <a:pt x="67" y="17"/>
                    </a:lnTo>
                    <a:lnTo>
                      <a:pt x="65" y="14"/>
                    </a:lnTo>
                    <a:lnTo>
                      <a:pt x="64" y="13"/>
                    </a:lnTo>
                    <a:lnTo>
                      <a:pt x="64" y="10"/>
                    </a:lnTo>
                    <a:lnTo>
                      <a:pt x="64" y="9"/>
                    </a:lnTo>
                    <a:lnTo>
                      <a:pt x="65" y="6"/>
                    </a:lnTo>
                    <a:lnTo>
                      <a:pt x="67" y="5"/>
                    </a:lnTo>
                    <a:lnTo>
                      <a:pt x="68" y="4"/>
                    </a:lnTo>
                    <a:lnTo>
                      <a:pt x="69" y="2"/>
                    </a:lnTo>
                    <a:lnTo>
                      <a:pt x="71" y="1"/>
                    </a:lnTo>
                    <a:lnTo>
                      <a:pt x="73" y="0"/>
                    </a:lnTo>
                    <a:lnTo>
                      <a:pt x="75" y="0"/>
                    </a:lnTo>
                    <a:close/>
                    <a:moveTo>
                      <a:pt x="138" y="0"/>
                    </a:moveTo>
                    <a:lnTo>
                      <a:pt x="159" y="0"/>
                    </a:lnTo>
                    <a:lnTo>
                      <a:pt x="162" y="0"/>
                    </a:lnTo>
                    <a:lnTo>
                      <a:pt x="163" y="1"/>
                    </a:lnTo>
                    <a:lnTo>
                      <a:pt x="166" y="2"/>
                    </a:lnTo>
                    <a:lnTo>
                      <a:pt x="167" y="4"/>
                    </a:lnTo>
                    <a:lnTo>
                      <a:pt x="169" y="5"/>
                    </a:lnTo>
                    <a:lnTo>
                      <a:pt x="170" y="6"/>
                    </a:lnTo>
                    <a:lnTo>
                      <a:pt x="170" y="9"/>
                    </a:lnTo>
                    <a:lnTo>
                      <a:pt x="170" y="10"/>
                    </a:lnTo>
                    <a:lnTo>
                      <a:pt x="170" y="13"/>
                    </a:lnTo>
                    <a:lnTo>
                      <a:pt x="170" y="14"/>
                    </a:lnTo>
                    <a:lnTo>
                      <a:pt x="169" y="17"/>
                    </a:lnTo>
                    <a:lnTo>
                      <a:pt x="167" y="18"/>
                    </a:lnTo>
                    <a:lnTo>
                      <a:pt x="166" y="20"/>
                    </a:lnTo>
                    <a:lnTo>
                      <a:pt x="163" y="21"/>
                    </a:lnTo>
                    <a:lnTo>
                      <a:pt x="162" y="21"/>
                    </a:lnTo>
                    <a:lnTo>
                      <a:pt x="159" y="21"/>
                    </a:lnTo>
                    <a:lnTo>
                      <a:pt x="138" y="21"/>
                    </a:lnTo>
                    <a:lnTo>
                      <a:pt x="137" y="21"/>
                    </a:lnTo>
                    <a:lnTo>
                      <a:pt x="134" y="21"/>
                    </a:lnTo>
                    <a:lnTo>
                      <a:pt x="133" y="20"/>
                    </a:lnTo>
                    <a:lnTo>
                      <a:pt x="132" y="18"/>
                    </a:lnTo>
                    <a:lnTo>
                      <a:pt x="130" y="17"/>
                    </a:lnTo>
                    <a:lnTo>
                      <a:pt x="129" y="14"/>
                    </a:lnTo>
                    <a:lnTo>
                      <a:pt x="128" y="13"/>
                    </a:lnTo>
                    <a:lnTo>
                      <a:pt x="128" y="10"/>
                    </a:lnTo>
                    <a:lnTo>
                      <a:pt x="128" y="9"/>
                    </a:lnTo>
                    <a:lnTo>
                      <a:pt x="129" y="6"/>
                    </a:lnTo>
                    <a:lnTo>
                      <a:pt x="130" y="5"/>
                    </a:lnTo>
                    <a:lnTo>
                      <a:pt x="132" y="4"/>
                    </a:lnTo>
                    <a:lnTo>
                      <a:pt x="133" y="2"/>
                    </a:lnTo>
                    <a:lnTo>
                      <a:pt x="134" y="1"/>
                    </a:lnTo>
                    <a:lnTo>
                      <a:pt x="137" y="0"/>
                    </a:lnTo>
                    <a:lnTo>
                      <a:pt x="138" y="0"/>
                    </a:lnTo>
                    <a:close/>
                    <a:moveTo>
                      <a:pt x="202" y="0"/>
                    </a:moveTo>
                    <a:lnTo>
                      <a:pt x="223" y="0"/>
                    </a:lnTo>
                    <a:lnTo>
                      <a:pt x="226" y="0"/>
                    </a:lnTo>
                    <a:lnTo>
                      <a:pt x="227" y="1"/>
                    </a:lnTo>
                    <a:lnTo>
                      <a:pt x="230" y="2"/>
                    </a:lnTo>
                    <a:lnTo>
                      <a:pt x="231" y="4"/>
                    </a:lnTo>
                    <a:lnTo>
                      <a:pt x="233" y="5"/>
                    </a:lnTo>
                    <a:lnTo>
                      <a:pt x="234" y="6"/>
                    </a:lnTo>
                    <a:lnTo>
                      <a:pt x="234" y="9"/>
                    </a:lnTo>
                    <a:lnTo>
                      <a:pt x="234" y="10"/>
                    </a:lnTo>
                    <a:lnTo>
                      <a:pt x="234" y="13"/>
                    </a:lnTo>
                    <a:lnTo>
                      <a:pt x="234" y="14"/>
                    </a:lnTo>
                    <a:lnTo>
                      <a:pt x="233" y="17"/>
                    </a:lnTo>
                    <a:lnTo>
                      <a:pt x="231" y="18"/>
                    </a:lnTo>
                    <a:lnTo>
                      <a:pt x="230" y="20"/>
                    </a:lnTo>
                    <a:lnTo>
                      <a:pt x="227" y="21"/>
                    </a:lnTo>
                    <a:lnTo>
                      <a:pt x="226" y="21"/>
                    </a:lnTo>
                    <a:lnTo>
                      <a:pt x="223" y="21"/>
                    </a:lnTo>
                    <a:lnTo>
                      <a:pt x="202" y="21"/>
                    </a:lnTo>
                    <a:lnTo>
                      <a:pt x="201" y="21"/>
                    </a:lnTo>
                    <a:lnTo>
                      <a:pt x="198" y="21"/>
                    </a:lnTo>
                    <a:lnTo>
                      <a:pt x="197" y="20"/>
                    </a:lnTo>
                    <a:lnTo>
                      <a:pt x="195" y="18"/>
                    </a:lnTo>
                    <a:lnTo>
                      <a:pt x="194" y="17"/>
                    </a:lnTo>
                    <a:lnTo>
                      <a:pt x="193" y="14"/>
                    </a:lnTo>
                    <a:lnTo>
                      <a:pt x="191" y="13"/>
                    </a:lnTo>
                    <a:lnTo>
                      <a:pt x="191" y="10"/>
                    </a:lnTo>
                    <a:lnTo>
                      <a:pt x="191" y="9"/>
                    </a:lnTo>
                    <a:lnTo>
                      <a:pt x="193" y="6"/>
                    </a:lnTo>
                    <a:lnTo>
                      <a:pt x="194" y="5"/>
                    </a:lnTo>
                    <a:lnTo>
                      <a:pt x="195" y="4"/>
                    </a:lnTo>
                    <a:lnTo>
                      <a:pt x="197" y="2"/>
                    </a:lnTo>
                    <a:lnTo>
                      <a:pt x="198" y="1"/>
                    </a:lnTo>
                    <a:lnTo>
                      <a:pt x="201" y="0"/>
                    </a:lnTo>
                    <a:lnTo>
                      <a:pt x="202" y="0"/>
                    </a:lnTo>
                    <a:close/>
                    <a:moveTo>
                      <a:pt x="266" y="0"/>
                    </a:moveTo>
                    <a:lnTo>
                      <a:pt x="287" y="0"/>
                    </a:lnTo>
                    <a:lnTo>
                      <a:pt x="290" y="0"/>
                    </a:lnTo>
                    <a:lnTo>
                      <a:pt x="291" y="1"/>
                    </a:lnTo>
                    <a:lnTo>
                      <a:pt x="294" y="2"/>
                    </a:lnTo>
                    <a:lnTo>
                      <a:pt x="295" y="4"/>
                    </a:lnTo>
                    <a:lnTo>
                      <a:pt x="296" y="5"/>
                    </a:lnTo>
                    <a:lnTo>
                      <a:pt x="298" y="6"/>
                    </a:lnTo>
                    <a:lnTo>
                      <a:pt x="298" y="9"/>
                    </a:lnTo>
                    <a:lnTo>
                      <a:pt x="298" y="10"/>
                    </a:lnTo>
                    <a:lnTo>
                      <a:pt x="298" y="13"/>
                    </a:lnTo>
                    <a:lnTo>
                      <a:pt x="298" y="14"/>
                    </a:lnTo>
                    <a:lnTo>
                      <a:pt x="296" y="17"/>
                    </a:lnTo>
                    <a:lnTo>
                      <a:pt x="295" y="18"/>
                    </a:lnTo>
                    <a:lnTo>
                      <a:pt x="294" y="20"/>
                    </a:lnTo>
                    <a:lnTo>
                      <a:pt x="291" y="21"/>
                    </a:lnTo>
                    <a:lnTo>
                      <a:pt x="290" y="21"/>
                    </a:lnTo>
                    <a:lnTo>
                      <a:pt x="287" y="21"/>
                    </a:lnTo>
                    <a:lnTo>
                      <a:pt x="266" y="21"/>
                    </a:lnTo>
                    <a:lnTo>
                      <a:pt x="264" y="21"/>
                    </a:lnTo>
                    <a:lnTo>
                      <a:pt x="262" y="21"/>
                    </a:lnTo>
                    <a:lnTo>
                      <a:pt x="260" y="20"/>
                    </a:lnTo>
                    <a:lnTo>
                      <a:pt x="259" y="18"/>
                    </a:lnTo>
                    <a:lnTo>
                      <a:pt x="258" y="17"/>
                    </a:lnTo>
                    <a:lnTo>
                      <a:pt x="256" y="14"/>
                    </a:lnTo>
                    <a:lnTo>
                      <a:pt x="255" y="13"/>
                    </a:lnTo>
                    <a:lnTo>
                      <a:pt x="255" y="10"/>
                    </a:lnTo>
                    <a:lnTo>
                      <a:pt x="255" y="9"/>
                    </a:lnTo>
                    <a:lnTo>
                      <a:pt x="256" y="6"/>
                    </a:lnTo>
                    <a:lnTo>
                      <a:pt x="258" y="5"/>
                    </a:lnTo>
                    <a:lnTo>
                      <a:pt x="259" y="4"/>
                    </a:lnTo>
                    <a:lnTo>
                      <a:pt x="260" y="2"/>
                    </a:lnTo>
                    <a:lnTo>
                      <a:pt x="262" y="1"/>
                    </a:lnTo>
                    <a:lnTo>
                      <a:pt x="264" y="0"/>
                    </a:lnTo>
                    <a:lnTo>
                      <a:pt x="266" y="0"/>
                    </a:lnTo>
                    <a:close/>
                    <a:moveTo>
                      <a:pt x="329" y="0"/>
                    </a:moveTo>
                    <a:lnTo>
                      <a:pt x="351" y="0"/>
                    </a:lnTo>
                    <a:lnTo>
                      <a:pt x="353" y="0"/>
                    </a:lnTo>
                    <a:lnTo>
                      <a:pt x="355" y="1"/>
                    </a:lnTo>
                    <a:lnTo>
                      <a:pt x="357" y="2"/>
                    </a:lnTo>
                    <a:lnTo>
                      <a:pt x="359" y="4"/>
                    </a:lnTo>
                    <a:lnTo>
                      <a:pt x="360" y="5"/>
                    </a:lnTo>
                    <a:lnTo>
                      <a:pt x="361" y="6"/>
                    </a:lnTo>
                    <a:lnTo>
                      <a:pt x="361" y="9"/>
                    </a:lnTo>
                    <a:lnTo>
                      <a:pt x="361" y="10"/>
                    </a:lnTo>
                    <a:lnTo>
                      <a:pt x="361" y="13"/>
                    </a:lnTo>
                    <a:lnTo>
                      <a:pt x="361" y="14"/>
                    </a:lnTo>
                    <a:lnTo>
                      <a:pt x="360" y="17"/>
                    </a:lnTo>
                    <a:lnTo>
                      <a:pt x="359" y="18"/>
                    </a:lnTo>
                    <a:lnTo>
                      <a:pt x="357" y="20"/>
                    </a:lnTo>
                    <a:lnTo>
                      <a:pt x="355" y="21"/>
                    </a:lnTo>
                    <a:lnTo>
                      <a:pt x="353" y="21"/>
                    </a:lnTo>
                    <a:lnTo>
                      <a:pt x="351" y="21"/>
                    </a:lnTo>
                    <a:lnTo>
                      <a:pt x="329" y="21"/>
                    </a:lnTo>
                    <a:lnTo>
                      <a:pt x="328" y="21"/>
                    </a:lnTo>
                    <a:lnTo>
                      <a:pt x="325" y="21"/>
                    </a:lnTo>
                    <a:lnTo>
                      <a:pt x="324" y="20"/>
                    </a:lnTo>
                    <a:lnTo>
                      <a:pt x="323" y="18"/>
                    </a:lnTo>
                    <a:lnTo>
                      <a:pt x="321" y="17"/>
                    </a:lnTo>
                    <a:lnTo>
                      <a:pt x="320" y="14"/>
                    </a:lnTo>
                    <a:lnTo>
                      <a:pt x="319" y="13"/>
                    </a:lnTo>
                    <a:lnTo>
                      <a:pt x="319" y="10"/>
                    </a:lnTo>
                    <a:lnTo>
                      <a:pt x="319" y="9"/>
                    </a:lnTo>
                    <a:lnTo>
                      <a:pt x="320" y="6"/>
                    </a:lnTo>
                    <a:lnTo>
                      <a:pt x="321" y="5"/>
                    </a:lnTo>
                    <a:lnTo>
                      <a:pt x="323" y="4"/>
                    </a:lnTo>
                    <a:lnTo>
                      <a:pt x="324" y="2"/>
                    </a:lnTo>
                    <a:lnTo>
                      <a:pt x="325" y="1"/>
                    </a:lnTo>
                    <a:lnTo>
                      <a:pt x="328" y="0"/>
                    </a:lnTo>
                    <a:lnTo>
                      <a:pt x="329" y="0"/>
                    </a:lnTo>
                    <a:close/>
                    <a:moveTo>
                      <a:pt x="393" y="0"/>
                    </a:moveTo>
                    <a:lnTo>
                      <a:pt x="414" y="0"/>
                    </a:lnTo>
                    <a:lnTo>
                      <a:pt x="417" y="0"/>
                    </a:lnTo>
                    <a:lnTo>
                      <a:pt x="418" y="1"/>
                    </a:lnTo>
                    <a:lnTo>
                      <a:pt x="421" y="2"/>
                    </a:lnTo>
                    <a:lnTo>
                      <a:pt x="422" y="4"/>
                    </a:lnTo>
                    <a:lnTo>
                      <a:pt x="424" y="5"/>
                    </a:lnTo>
                    <a:lnTo>
                      <a:pt x="425" y="6"/>
                    </a:lnTo>
                    <a:lnTo>
                      <a:pt x="425" y="9"/>
                    </a:lnTo>
                    <a:lnTo>
                      <a:pt x="425" y="10"/>
                    </a:lnTo>
                    <a:lnTo>
                      <a:pt x="425" y="13"/>
                    </a:lnTo>
                    <a:lnTo>
                      <a:pt x="425" y="14"/>
                    </a:lnTo>
                    <a:lnTo>
                      <a:pt x="424" y="17"/>
                    </a:lnTo>
                    <a:lnTo>
                      <a:pt x="422" y="18"/>
                    </a:lnTo>
                    <a:lnTo>
                      <a:pt x="421" y="20"/>
                    </a:lnTo>
                    <a:lnTo>
                      <a:pt x="418" y="21"/>
                    </a:lnTo>
                    <a:lnTo>
                      <a:pt x="417" y="21"/>
                    </a:lnTo>
                    <a:lnTo>
                      <a:pt x="414" y="21"/>
                    </a:lnTo>
                    <a:lnTo>
                      <a:pt x="393" y="21"/>
                    </a:lnTo>
                    <a:lnTo>
                      <a:pt x="392" y="21"/>
                    </a:lnTo>
                    <a:lnTo>
                      <a:pt x="389" y="21"/>
                    </a:lnTo>
                    <a:lnTo>
                      <a:pt x="388" y="20"/>
                    </a:lnTo>
                    <a:lnTo>
                      <a:pt x="387" y="18"/>
                    </a:lnTo>
                    <a:lnTo>
                      <a:pt x="385" y="17"/>
                    </a:lnTo>
                    <a:lnTo>
                      <a:pt x="384" y="14"/>
                    </a:lnTo>
                    <a:lnTo>
                      <a:pt x="383" y="13"/>
                    </a:lnTo>
                    <a:lnTo>
                      <a:pt x="383" y="10"/>
                    </a:lnTo>
                    <a:lnTo>
                      <a:pt x="383" y="9"/>
                    </a:lnTo>
                    <a:lnTo>
                      <a:pt x="384" y="6"/>
                    </a:lnTo>
                    <a:lnTo>
                      <a:pt x="385" y="5"/>
                    </a:lnTo>
                    <a:lnTo>
                      <a:pt x="387" y="4"/>
                    </a:lnTo>
                    <a:lnTo>
                      <a:pt x="388" y="2"/>
                    </a:lnTo>
                    <a:lnTo>
                      <a:pt x="389" y="1"/>
                    </a:lnTo>
                    <a:lnTo>
                      <a:pt x="392" y="0"/>
                    </a:lnTo>
                    <a:lnTo>
                      <a:pt x="393" y="0"/>
                    </a:lnTo>
                    <a:close/>
                    <a:moveTo>
                      <a:pt x="457" y="0"/>
                    </a:moveTo>
                    <a:lnTo>
                      <a:pt x="478" y="0"/>
                    </a:lnTo>
                    <a:lnTo>
                      <a:pt x="481" y="0"/>
                    </a:lnTo>
                    <a:lnTo>
                      <a:pt x="482" y="1"/>
                    </a:lnTo>
                    <a:lnTo>
                      <a:pt x="485" y="2"/>
                    </a:lnTo>
                    <a:lnTo>
                      <a:pt x="486" y="4"/>
                    </a:lnTo>
                    <a:lnTo>
                      <a:pt x="487" y="5"/>
                    </a:lnTo>
                    <a:lnTo>
                      <a:pt x="489" y="6"/>
                    </a:lnTo>
                    <a:lnTo>
                      <a:pt x="489" y="9"/>
                    </a:lnTo>
                    <a:lnTo>
                      <a:pt x="489" y="10"/>
                    </a:lnTo>
                    <a:lnTo>
                      <a:pt x="489" y="13"/>
                    </a:lnTo>
                    <a:lnTo>
                      <a:pt x="489" y="14"/>
                    </a:lnTo>
                    <a:lnTo>
                      <a:pt x="487" y="17"/>
                    </a:lnTo>
                    <a:lnTo>
                      <a:pt x="486" y="18"/>
                    </a:lnTo>
                    <a:lnTo>
                      <a:pt x="485" y="20"/>
                    </a:lnTo>
                    <a:lnTo>
                      <a:pt x="482" y="21"/>
                    </a:lnTo>
                    <a:lnTo>
                      <a:pt x="481" y="21"/>
                    </a:lnTo>
                    <a:lnTo>
                      <a:pt x="478" y="21"/>
                    </a:lnTo>
                    <a:lnTo>
                      <a:pt x="457" y="21"/>
                    </a:lnTo>
                    <a:lnTo>
                      <a:pt x="456" y="21"/>
                    </a:lnTo>
                    <a:lnTo>
                      <a:pt x="453" y="21"/>
                    </a:lnTo>
                    <a:lnTo>
                      <a:pt x="452" y="20"/>
                    </a:lnTo>
                    <a:lnTo>
                      <a:pt x="450" y="18"/>
                    </a:lnTo>
                    <a:lnTo>
                      <a:pt x="449" y="17"/>
                    </a:lnTo>
                    <a:lnTo>
                      <a:pt x="448" y="14"/>
                    </a:lnTo>
                    <a:lnTo>
                      <a:pt x="446" y="13"/>
                    </a:lnTo>
                    <a:lnTo>
                      <a:pt x="446" y="10"/>
                    </a:lnTo>
                    <a:lnTo>
                      <a:pt x="446" y="9"/>
                    </a:lnTo>
                    <a:lnTo>
                      <a:pt x="448" y="6"/>
                    </a:lnTo>
                    <a:lnTo>
                      <a:pt x="449" y="5"/>
                    </a:lnTo>
                    <a:lnTo>
                      <a:pt x="450" y="4"/>
                    </a:lnTo>
                    <a:lnTo>
                      <a:pt x="452" y="2"/>
                    </a:lnTo>
                    <a:lnTo>
                      <a:pt x="453" y="1"/>
                    </a:lnTo>
                    <a:lnTo>
                      <a:pt x="456" y="0"/>
                    </a:lnTo>
                    <a:lnTo>
                      <a:pt x="457" y="0"/>
                    </a:lnTo>
                    <a:close/>
                    <a:moveTo>
                      <a:pt x="521" y="0"/>
                    </a:moveTo>
                    <a:lnTo>
                      <a:pt x="542" y="0"/>
                    </a:lnTo>
                    <a:lnTo>
                      <a:pt x="544" y="0"/>
                    </a:lnTo>
                    <a:lnTo>
                      <a:pt x="546" y="1"/>
                    </a:lnTo>
                    <a:lnTo>
                      <a:pt x="548" y="2"/>
                    </a:lnTo>
                    <a:lnTo>
                      <a:pt x="550" y="4"/>
                    </a:lnTo>
                    <a:lnTo>
                      <a:pt x="551" y="5"/>
                    </a:lnTo>
                    <a:lnTo>
                      <a:pt x="552" y="6"/>
                    </a:lnTo>
                    <a:lnTo>
                      <a:pt x="552" y="9"/>
                    </a:lnTo>
                    <a:lnTo>
                      <a:pt x="552" y="10"/>
                    </a:lnTo>
                    <a:lnTo>
                      <a:pt x="552" y="13"/>
                    </a:lnTo>
                    <a:lnTo>
                      <a:pt x="552" y="14"/>
                    </a:lnTo>
                    <a:lnTo>
                      <a:pt x="551" y="17"/>
                    </a:lnTo>
                    <a:lnTo>
                      <a:pt x="550" y="18"/>
                    </a:lnTo>
                    <a:lnTo>
                      <a:pt x="548" y="20"/>
                    </a:lnTo>
                    <a:lnTo>
                      <a:pt x="546" y="21"/>
                    </a:lnTo>
                    <a:lnTo>
                      <a:pt x="544" y="21"/>
                    </a:lnTo>
                    <a:lnTo>
                      <a:pt x="542" y="21"/>
                    </a:lnTo>
                    <a:lnTo>
                      <a:pt x="521" y="21"/>
                    </a:lnTo>
                    <a:lnTo>
                      <a:pt x="519" y="21"/>
                    </a:lnTo>
                    <a:lnTo>
                      <a:pt x="517" y="21"/>
                    </a:lnTo>
                    <a:lnTo>
                      <a:pt x="515" y="20"/>
                    </a:lnTo>
                    <a:lnTo>
                      <a:pt x="514" y="18"/>
                    </a:lnTo>
                    <a:lnTo>
                      <a:pt x="513" y="17"/>
                    </a:lnTo>
                    <a:lnTo>
                      <a:pt x="511" y="14"/>
                    </a:lnTo>
                    <a:lnTo>
                      <a:pt x="510" y="13"/>
                    </a:lnTo>
                    <a:lnTo>
                      <a:pt x="510" y="10"/>
                    </a:lnTo>
                    <a:lnTo>
                      <a:pt x="510" y="9"/>
                    </a:lnTo>
                    <a:lnTo>
                      <a:pt x="511" y="6"/>
                    </a:lnTo>
                    <a:lnTo>
                      <a:pt x="513" y="5"/>
                    </a:lnTo>
                    <a:lnTo>
                      <a:pt x="514" y="4"/>
                    </a:lnTo>
                    <a:lnTo>
                      <a:pt x="515" y="2"/>
                    </a:lnTo>
                    <a:lnTo>
                      <a:pt x="517" y="1"/>
                    </a:lnTo>
                    <a:lnTo>
                      <a:pt x="519" y="0"/>
                    </a:lnTo>
                    <a:lnTo>
                      <a:pt x="521" y="0"/>
                    </a:lnTo>
                    <a:close/>
                    <a:moveTo>
                      <a:pt x="584" y="0"/>
                    </a:moveTo>
                    <a:lnTo>
                      <a:pt x="606" y="0"/>
                    </a:lnTo>
                    <a:lnTo>
                      <a:pt x="608" y="0"/>
                    </a:lnTo>
                    <a:lnTo>
                      <a:pt x="610" y="1"/>
                    </a:lnTo>
                    <a:lnTo>
                      <a:pt x="612" y="2"/>
                    </a:lnTo>
                    <a:lnTo>
                      <a:pt x="614" y="4"/>
                    </a:lnTo>
                    <a:lnTo>
                      <a:pt x="615" y="5"/>
                    </a:lnTo>
                    <a:lnTo>
                      <a:pt x="616" y="6"/>
                    </a:lnTo>
                    <a:lnTo>
                      <a:pt x="616" y="9"/>
                    </a:lnTo>
                    <a:lnTo>
                      <a:pt x="616" y="10"/>
                    </a:lnTo>
                    <a:lnTo>
                      <a:pt x="616" y="13"/>
                    </a:lnTo>
                    <a:lnTo>
                      <a:pt x="616" y="14"/>
                    </a:lnTo>
                    <a:lnTo>
                      <a:pt x="615" y="17"/>
                    </a:lnTo>
                    <a:lnTo>
                      <a:pt x="614" y="18"/>
                    </a:lnTo>
                    <a:lnTo>
                      <a:pt x="612" y="20"/>
                    </a:lnTo>
                    <a:lnTo>
                      <a:pt x="610" y="21"/>
                    </a:lnTo>
                    <a:lnTo>
                      <a:pt x="608" y="21"/>
                    </a:lnTo>
                    <a:lnTo>
                      <a:pt x="606" y="21"/>
                    </a:lnTo>
                    <a:lnTo>
                      <a:pt x="584" y="21"/>
                    </a:lnTo>
                    <a:lnTo>
                      <a:pt x="583" y="21"/>
                    </a:lnTo>
                    <a:lnTo>
                      <a:pt x="580" y="21"/>
                    </a:lnTo>
                    <a:lnTo>
                      <a:pt x="579" y="20"/>
                    </a:lnTo>
                    <a:lnTo>
                      <a:pt x="578" y="18"/>
                    </a:lnTo>
                    <a:lnTo>
                      <a:pt x="576" y="17"/>
                    </a:lnTo>
                    <a:lnTo>
                      <a:pt x="575" y="14"/>
                    </a:lnTo>
                    <a:lnTo>
                      <a:pt x="574" y="13"/>
                    </a:lnTo>
                    <a:lnTo>
                      <a:pt x="574" y="10"/>
                    </a:lnTo>
                    <a:lnTo>
                      <a:pt x="574" y="9"/>
                    </a:lnTo>
                    <a:lnTo>
                      <a:pt x="575" y="6"/>
                    </a:lnTo>
                    <a:lnTo>
                      <a:pt x="576" y="5"/>
                    </a:lnTo>
                    <a:lnTo>
                      <a:pt x="578" y="4"/>
                    </a:lnTo>
                    <a:lnTo>
                      <a:pt x="579" y="2"/>
                    </a:lnTo>
                    <a:lnTo>
                      <a:pt x="580" y="1"/>
                    </a:lnTo>
                    <a:lnTo>
                      <a:pt x="583" y="0"/>
                    </a:lnTo>
                    <a:lnTo>
                      <a:pt x="584" y="0"/>
                    </a:lnTo>
                    <a:close/>
                    <a:moveTo>
                      <a:pt x="648" y="0"/>
                    </a:moveTo>
                    <a:lnTo>
                      <a:pt x="669" y="0"/>
                    </a:lnTo>
                    <a:lnTo>
                      <a:pt x="672" y="0"/>
                    </a:lnTo>
                    <a:lnTo>
                      <a:pt x="673" y="1"/>
                    </a:lnTo>
                    <a:lnTo>
                      <a:pt x="676" y="2"/>
                    </a:lnTo>
                    <a:lnTo>
                      <a:pt x="677" y="4"/>
                    </a:lnTo>
                    <a:lnTo>
                      <a:pt x="679" y="5"/>
                    </a:lnTo>
                    <a:lnTo>
                      <a:pt x="680" y="6"/>
                    </a:lnTo>
                    <a:lnTo>
                      <a:pt x="680" y="9"/>
                    </a:lnTo>
                    <a:lnTo>
                      <a:pt x="680" y="10"/>
                    </a:lnTo>
                    <a:lnTo>
                      <a:pt x="680" y="13"/>
                    </a:lnTo>
                    <a:lnTo>
                      <a:pt x="680" y="14"/>
                    </a:lnTo>
                    <a:lnTo>
                      <a:pt x="679" y="17"/>
                    </a:lnTo>
                    <a:lnTo>
                      <a:pt x="677" y="18"/>
                    </a:lnTo>
                    <a:lnTo>
                      <a:pt x="676" y="20"/>
                    </a:lnTo>
                    <a:lnTo>
                      <a:pt x="673" y="21"/>
                    </a:lnTo>
                    <a:lnTo>
                      <a:pt x="672" y="21"/>
                    </a:lnTo>
                    <a:lnTo>
                      <a:pt x="669" y="21"/>
                    </a:lnTo>
                    <a:lnTo>
                      <a:pt x="648" y="21"/>
                    </a:lnTo>
                    <a:lnTo>
                      <a:pt x="647" y="21"/>
                    </a:lnTo>
                    <a:lnTo>
                      <a:pt x="644" y="21"/>
                    </a:lnTo>
                    <a:lnTo>
                      <a:pt x="643" y="20"/>
                    </a:lnTo>
                    <a:lnTo>
                      <a:pt x="641" y="18"/>
                    </a:lnTo>
                    <a:lnTo>
                      <a:pt x="640" y="17"/>
                    </a:lnTo>
                    <a:lnTo>
                      <a:pt x="639" y="14"/>
                    </a:lnTo>
                    <a:lnTo>
                      <a:pt x="637" y="13"/>
                    </a:lnTo>
                    <a:lnTo>
                      <a:pt x="637" y="10"/>
                    </a:lnTo>
                    <a:lnTo>
                      <a:pt x="637" y="9"/>
                    </a:lnTo>
                    <a:lnTo>
                      <a:pt x="639" y="6"/>
                    </a:lnTo>
                    <a:lnTo>
                      <a:pt x="640" y="5"/>
                    </a:lnTo>
                    <a:lnTo>
                      <a:pt x="641" y="4"/>
                    </a:lnTo>
                    <a:lnTo>
                      <a:pt x="643" y="2"/>
                    </a:lnTo>
                    <a:lnTo>
                      <a:pt x="644" y="1"/>
                    </a:lnTo>
                    <a:lnTo>
                      <a:pt x="647" y="0"/>
                    </a:lnTo>
                    <a:lnTo>
                      <a:pt x="648" y="0"/>
                    </a:lnTo>
                    <a:close/>
                    <a:moveTo>
                      <a:pt x="712" y="0"/>
                    </a:moveTo>
                    <a:lnTo>
                      <a:pt x="733" y="0"/>
                    </a:lnTo>
                    <a:lnTo>
                      <a:pt x="736" y="0"/>
                    </a:lnTo>
                    <a:lnTo>
                      <a:pt x="737" y="1"/>
                    </a:lnTo>
                    <a:lnTo>
                      <a:pt x="740" y="2"/>
                    </a:lnTo>
                    <a:lnTo>
                      <a:pt x="741" y="4"/>
                    </a:lnTo>
                    <a:lnTo>
                      <a:pt x="742" y="5"/>
                    </a:lnTo>
                    <a:lnTo>
                      <a:pt x="744" y="6"/>
                    </a:lnTo>
                    <a:lnTo>
                      <a:pt x="744" y="9"/>
                    </a:lnTo>
                    <a:lnTo>
                      <a:pt x="744" y="10"/>
                    </a:lnTo>
                    <a:lnTo>
                      <a:pt x="744" y="13"/>
                    </a:lnTo>
                    <a:lnTo>
                      <a:pt x="744" y="14"/>
                    </a:lnTo>
                    <a:lnTo>
                      <a:pt x="742" y="17"/>
                    </a:lnTo>
                    <a:lnTo>
                      <a:pt x="741" y="18"/>
                    </a:lnTo>
                    <a:lnTo>
                      <a:pt x="740" y="20"/>
                    </a:lnTo>
                    <a:lnTo>
                      <a:pt x="737" y="21"/>
                    </a:lnTo>
                    <a:lnTo>
                      <a:pt x="736" y="21"/>
                    </a:lnTo>
                    <a:lnTo>
                      <a:pt x="733" y="21"/>
                    </a:lnTo>
                    <a:lnTo>
                      <a:pt x="712" y="21"/>
                    </a:lnTo>
                    <a:lnTo>
                      <a:pt x="710" y="21"/>
                    </a:lnTo>
                    <a:lnTo>
                      <a:pt x="708" y="21"/>
                    </a:lnTo>
                    <a:lnTo>
                      <a:pt x="706" y="20"/>
                    </a:lnTo>
                    <a:lnTo>
                      <a:pt x="705" y="18"/>
                    </a:lnTo>
                    <a:lnTo>
                      <a:pt x="704" y="17"/>
                    </a:lnTo>
                    <a:lnTo>
                      <a:pt x="702" y="14"/>
                    </a:lnTo>
                    <a:lnTo>
                      <a:pt x="701" y="13"/>
                    </a:lnTo>
                    <a:lnTo>
                      <a:pt x="701" y="10"/>
                    </a:lnTo>
                    <a:lnTo>
                      <a:pt x="701" y="9"/>
                    </a:lnTo>
                    <a:lnTo>
                      <a:pt x="702" y="6"/>
                    </a:lnTo>
                    <a:lnTo>
                      <a:pt x="704" y="5"/>
                    </a:lnTo>
                    <a:lnTo>
                      <a:pt x="705" y="4"/>
                    </a:lnTo>
                    <a:lnTo>
                      <a:pt x="706" y="2"/>
                    </a:lnTo>
                    <a:lnTo>
                      <a:pt x="708" y="1"/>
                    </a:lnTo>
                    <a:lnTo>
                      <a:pt x="710" y="0"/>
                    </a:lnTo>
                    <a:lnTo>
                      <a:pt x="712" y="0"/>
                    </a:lnTo>
                    <a:close/>
                    <a:moveTo>
                      <a:pt x="776" y="0"/>
                    </a:moveTo>
                    <a:lnTo>
                      <a:pt x="797" y="0"/>
                    </a:lnTo>
                    <a:lnTo>
                      <a:pt x="799" y="0"/>
                    </a:lnTo>
                    <a:lnTo>
                      <a:pt x="801" y="1"/>
                    </a:lnTo>
                    <a:lnTo>
                      <a:pt x="803" y="2"/>
                    </a:lnTo>
                    <a:lnTo>
                      <a:pt x="805" y="4"/>
                    </a:lnTo>
                    <a:lnTo>
                      <a:pt x="806" y="5"/>
                    </a:lnTo>
                    <a:lnTo>
                      <a:pt x="807" y="6"/>
                    </a:lnTo>
                    <a:lnTo>
                      <a:pt x="807" y="9"/>
                    </a:lnTo>
                    <a:lnTo>
                      <a:pt x="807" y="10"/>
                    </a:lnTo>
                    <a:lnTo>
                      <a:pt x="807" y="13"/>
                    </a:lnTo>
                    <a:lnTo>
                      <a:pt x="807" y="14"/>
                    </a:lnTo>
                    <a:lnTo>
                      <a:pt x="806" y="17"/>
                    </a:lnTo>
                    <a:lnTo>
                      <a:pt x="805" y="18"/>
                    </a:lnTo>
                    <a:lnTo>
                      <a:pt x="803" y="20"/>
                    </a:lnTo>
                    <a:lnTo>
                      <a:pt x="801" y="21"/>
                    </a:lnTo>
                    <a:lnTo>
                      <a:pt x="799" y="21"/>
                    </a:lnTo>
                    <a:lnTo>
                      <a:pt x="797" y="21"/>
                    </a:lnTo>
                    <a:lnTo>
                      <a:pt x="776" y="21"/>
                    </a:lnTo>
                    <a:lnTo>
                      <a:pt x="774" y="21"/>
                    </a:lnTo>
                    <a:lnTo>
                      <a:pt x="772" y="21"/>
                    </a:lnTo>
                    <a:lnTo>
                      <a:pt x="770" y="20"/>
                    </a:lnTo>
                    <a:lnTo>
                      <a:pt x="769" y="18"/>
                    </a:lnTo>
                    <a:lnTo>
                      <a:pt x="768" y="17"/>
                    </a:lnTo>
                    <a:lnTo>
                      <a:pt x="766" y="14"/>
                    </a:lnTo>
                    <a:lnTo>
                      <a:pt x="765" y="13"/>
                    </a:lnTo>
                    <a:lnTo>
                      <a:pt x="765" y="10"/>
                    </a:lnTo>
                    <a:lnTo>
                      <a:pt x="765" y="9"/>
                    </a:lnTo>
                    <a:lnTo>
                      <a:pt x="766" y="6"/>
                    </a:lnTo>
                    <a:lnTo>
                      <a:pt x="768" y="5"/>
                    </a:lnTo>
                    <a:lnTo>
                      <a:pt x="769" y="4"/>
                    </a:lnTo>
                    <a:lnTo>
                      <a:pt x="770" y="2"/>
                    </a:lnTo>
                    <a:lnTo>
                      <a:pt x="772" y="1"/>
                    </a:lnTo>
                    <a:lnTo>
                      <a:pt x="774" y="0"/>
                    </a:lnTo>
                    <a:lnTo>
                      <a:pt x="776" y="0"/>
                    </a:lnTo>
                    <a:close/>
                    <a:moveTo>
                      <a:pt x="839" y="0"/>
                    </a:moveTo>
                    <a:lnTo>
                      <a:pt x="853" y="0"/>
                    </a:lnTo>
                    <a:lnTo>
                      <a:pt x="854" y="0"/>
                    </a:lnTo>
                    <a:lnTo>
                      <a:pt x="856" y="1"/>
                    </a:lnTo>
                    <a:lnTo>
                      <a:pt x="858" y="2"/>
                    </a:lnTo>
                    <a:lnTo>
                      <a:pt x="859" y="4"/>
                    </a:lnTo>
                    <a:lnTo>
                      <a:pt x="860" y="5"/>
                    </a:lnTo>
                    <a:lnTo>
                      <a:pt x="862" y="6"/>
                    </a:lnTo>
                    <a:lnTo>
                      <a:pt x="862" y="9"/>
                    </a:lnTo>
                    <a:lnTo>
                      <a:pt x="863" y="10"/>
                    </a:lnTo>
                    <a:lnTo>
                      <a:pt x="862" y="13"/>
                    </a:lnTo>
                    <a:lnTo>
                      <a:pt x="862" y="14"/>
                    </a:lnTo>
                    <a:lnTo>
                      <a:pt x="860" y="17"/>
                    </a:lnTo>
                    <a:lnTo>
                      <a:pt x="859" y="18"/>
                    </a:lnTo>
                    <a:lnTo>
                      <a:pt x="858" y="20"/>
                    </a:lnTo>
                    <a:lnTo>
                      <a:pt x="856" y="21"/>
                    </a:lnTo>
                    <a:lnTo>
                      <a:pt x="854" y="21"/>
                    </a:lnTo>
                    <a:lnTo>
                      <a:pt x="853" y="21"/>
                    </a:lnTo>
                    <a:lnTo>
                      <a:pt x="839" y="21"/>
                    </a:lnTo>
                    <a:lnTo>
                      <a:pt x="838" y="21"/>
                    </a:lnTo>
                    <a:lnTo>
                      <a:pt x="835" y="21"/>
                    </a:lnTo>
                    <a:lnTo>
                      <a:pt x="834" y="20"/>
                    </a:lnTo>
                    <a:lnTo>
                      <a:pt x="833" y="18"/>
                    </a:lnTo>
                    <a:lnTo>
                      <a:pt x="831" y="17"/>
                    </a:lnTo>
                    <a:lnTo>
                      <a:pt x="830" y="14"/>
                    </a:lnTo>
                    <a:lnTo>
                      <a:pt x="829" y="13"/>
                    </a:lnTo>
                    <a:lnTo>
                      <a:pt x="829" y="10"/>
                    </a:lnTo>
                    <a:lnTo>
                      <a:pt x="829" y="9"/>
                    </a:lnTo>
                    <a:lnTo>
                      <a:pt x="830" y="6"/>
                    </a:lnTo>
                    <a:lnTo>
                      <a:pt x="831" y="5"/>
                    </a:lnTo>
                    <a:lnTo>
                      <a:pt x="833" y="4"/>
                    </a:lnTo>
                    <a:lnTo>
                      <a:pt x="834" y="2"/>
                    </a:lnTo>
                    <a:lnTo>
                      <a:pt x="835" y="1"/>
                    </a:lnTo>
                    <a:lnTo>
                      <a:pt x="838" y="0"/>
                    </a:lnTo>
                    <a:lnTo>
                      <a:pt x="839" y="0"/>
                    </a:lnTo>
                    <a:close/>
                  </a:path>
                </a:pathLst>
              </a:custGeom>
              <a:solidFill>
                <a:srgbClr val="003300"/>
              </a:solidFill>
              <a:ln w="1588">
                <a:solidFill>
                  <a:srgbClr val="003300"/>
                </a:solidFill>
                <a:round/>
                <a:headEnd/>
                <a:tailEnd/>
              </a:ln>
            </p:spPr>
            <p:txBody>
              <a:bodyPr/>
              <a:lstStyle/>
              <a:p>
                <a:endParaRPr lang="en-US"/>
              </a:p>
            </p:txBody>
          </p:sp>
          <p:sp>
            <p:nvSpPr>
              <p:cNvPr id="5193" name="Freeform 37"/>
              <p:cNvSpPr>
                <a:spLocks/>
              </p:cNvSpPr>
              <p:nvPr/>
            </p:nvSpPr>
            <p:spPr bwMode="auto">
              <a:xfrm>
                <a:off x="4407" y="2375"/>
                <a:ext cx="66" cy="66"/>
              </a:xfrm>
              <a:custGeom>
                <a:avLst/>
                <a:gdLst>
                  <a:gd name="T0" fmla="*/ 0 w 132"/>
                  <a:gd name="T1" fmla="*/ 0 h 132"/>
                  <a:gd name="T2" fmla="*/ 1 w 132"/>
                  <a:gd name="T3" fmla="*/ 1 h 132"/>
                  <a:gd name="T4" fmla="*/ 0 w 132"/>
                  <a:gd name="T5" fmla="*/ 1 h 132"/>
                  <a:gd name="T6" fmla="*/ 0 w 132"/>
                  <a:gd name="T7" fmla="*/ 0 h 132"/>
                  <a:gd name="T8" fmla="*/ 0 60000 65536"/>
                  <a:gd name="T9" fmla="*/ 0 60000 65536"/>
                  <a:gd name="T10" fmla="*/ 0 60000 65536"/>
                  <a:gd name="T11" fmla="*/ 0 60000 65536"/>
                  <a:gd name="T12" fmla="*/ 0 w 132"/>
                  <a:gd name="T13" fmla="*/ 0 h 132"/>
                  <a:gd name="T14" fmla="*/ 132 w 132"/>
                  <a:gd name="T15" fmla="*/ 132 h 132"/>
                </a:gdLst>
                <a:ahLst/>
                <a:cxnLst>
                  <a:cxn ang="T8">
                    <a:pos x="T0" y="T1"/>
                  </a:cxn>
                  <a:cxn ang="T9">
                    <a:pos x="T2" y="T3"/>
                  </a:cxn>
                  <a:cxn ang="T10">
                    <a:pos x="T4" y="T5"/>
                  </a:cxn>
                  <a:cxn ang="T11">
                    <a:pos x="T6" y="T7"/>
                  </a:cxn>
                </a:cxnLst>
                <a:rect l="T12" t="T13" r="T14" b="T15"/>
                <a:pathLst>
                  <a:path w="132" h="132">
                    <a:moveTo>
                      <a:pt x="0" y="0"/>
                    </a:moveTo>
                    <a:lnTo>
                      <a:pt x="132" y="65"/>
                    </a:lnTo>
                    <a:lnTo>
                      <a:pt x="0" y="132"/>
                    </a:lnTo>
                    <a:lnTo>
                      <a:pt x="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 name="Group 38"/>
            <p:cNvGrpSpPr>
              <a:grpSpLocks/>
            </p:cNvGrpSpPr>
            <p:nvPr/>
          </p:nvGrpSpPr>
          <p:grpSpPr bwMode="auto">
            <a:xfrm>
              <a:off x="3193" y="1207"/>
              <a:ext cx="1280" cy="802"/>
              <a:chOff x="3193" y="1207"/>
              <a:chExt cx="1280" cy="802"/>
            </a:xfrm>
          </p:grpSpPr>
          <p:sp>
            <p:nvSpPr>
              <p:cNvPr id="5190" name="Freeform 39"/>
              <p:cNvSpPr>
                <a:spLocks noEditPoints="1"/>
              </p:cNvSpPr>
              <p:nvPr/>
            </p:nvSpPr>
            <p:spPr bwMode="auto">
              <a:xfrm>
                <a:off x="3193" y="1207"/>
                <a:ext cx="1236" cy="777"/>
              </a:xfrm>
              <a:custGeom>
                <a:avLst/>
                <a:gdLst>
                  <a:gd name="T0" fmla="*/ 1 w 2472"/>
                  <a:gd name="T1" fmla="*/ 1 h 1553"/>
                  <a:gd name="T2" fmla="*/ 1 w 2472"/>
                  <a:gd name="T3" fmla="*/ 1 h 1553"/>
                  <a:gd name="T4" fmla="*/ 1 w 2472"/>
                  <a:gd name="T5" fmla="*/ 1 h 1553"/>
                  <a:gd name="T6" fmla="*/ 1 w 2472"/>
                  <a:gd name="T7" fmla="*/ 1 h 1553"/>
                  <a:gd name="T8" fmla="*/ 1 w 2472"/>
                  <a:gd name="T9" fmla="*/ 1 h 1553"/>
                  <a:gd name="T10" fmla="*/ 1 w 2472"/>
                  <a:gd name="T11" fmla="*/ 1 h 1553"/>
                  <a:gd name="T12" fmla="*/ 1 w 2472"/>
                  <a:gd name="T13" fmla="*/ 1 h 1553"/>
                  <a:gd name="T14" fmla="*/ 1 w 2472"/>
                  <a:gd name="T15" fmla="*/ 1 h 1553"/>
                  <a:gd name="T16" fmla="*/ 1 w 2472"/>
                  <a:gd name="T17" fmla="*/ 1 h 1553"/>
                  <a:gd name="T18" fmla="*/ 1 w 2472"/>
                  <a:gd name="T19" fmla="*/ 1 h 1553"/>
                  <a:gd name="T20" fmla="*/ 1 w 2472"/>
                  <a:gd name="T21" fmla="*/ 1 h 1553"/>
                  <a:gd name="T22" fmla="*/ 1 w 2472"/>
                  <a:gd name="T23" fmla="*/ 1 h 1553"/>
                  <a:gd name="T24" fmla="*/ 2 w 2472"/>
                  <a:gd name="T25" fmla="*/ 1 h 1553"/>
                  <a:gd name="T26" fmla="*/ 2 w 2472"/>
                  <a:gd name="T27" fmla="*/ 1 h 1553"/>
                  <a:gd name="T28" fmla="*/ 2 w 2472"/>
                  <a:gd name="T29" fmla="*/ 1 h 1553"/>
                  <a:gd name="T30" fmla="*/ 2 w 2472"/>
                  <a:gd name="T31" fmla="*/ 1 h 1553"/>
                  <a:gd name="T32" fmla="*/ 2 w 2472"/>
                  <a:gd name="T33" fmla="*/ 1 h 1553"/>
                  <a:gd name="T34" fmla="*/ 2 w 2472"/>
                  <a:gd name="T35" fmla="*/ 1 h 1553"/>
                  <a:gd name="T36" fmla="*/ 2 w 2472"/>
                  <a:gd name="T37" fmla="*/ 1 h 1553"/>
                  <a:gd name="T38" fmla="*/ 2 w 2472"/>
                  <a:gd name="T39" fmla="*/ 1 h 1553"/>
                  <a:gd name="T40" fmla="*/ 2 w 2472"/>
                  <a:gd name="T41" fmla="*/ 2 h 1553"/>
                  <a:gd name="T42" fmla="*/ 2 w 2472"/>
                  <a:gd name="T43" fmla="*/ 1 h 1553"/>
                  <a:gd name="T44" fmla="*/ 2 w 2472"/>
                  <a:gd name="T45" fmla="*/ 2 h 1553"/>
                  <a:gd name="T46" fmla="*/ 2 w 2472"/>
                  <a:gd name="T47" fmla="*/ 2 h 1553"/>
                  <a:gd name="T48" fmla="*/ 2 w 2472"/>
                  <a:gd name="T49" fmla="*/ 2 h 1553"/>
                  <a:gd name="T50" fmla="*/ 2 w 2472"/>
                  <a:gd name="T51" fmla="*/ 2 h 1553"/>
                  <a:gd name="T52" fmla="*/ 3 w 2472"/>
                  <a:gd name="T53" fmla="*/ 2 h 1553"/>
                  <a:gd name="T54" fmla="*/ 3 w 2472"/>
                  <a:gd name="T55" fmla="*/ 2 h 1553"/>
                  <a:gd name="T56" fmla="*/ 3 w 2472"/>
                  <a:gd name="T57" fmla="*/ 2 h 1553"/>
                  <a:gd name="T58" fmla="*/ 3 w 2472"/>
                  <a:gd name="T59" fmla="*/ 2 h 1553"/>
                  <a:gd name="T60" fmla="*/ 3 w 2472"/>
                  <a:gd name="T61" fmla="*/ 2 h 1553"/>
                  <a:gd name="T62" fmla="*/ 3 w 2472"/>
                  <a:gd name="T63" fmla="*/ 2 h 1553"/>
                  <a:gd name="T64" fmla="*/ 3 w 2472"/>
                  <a:gd name="T65" fmla="*/ 2 h 1553"/>
                  <a:gd name="T66" fmla="*/ 3 w 2472"/>
                  <a:gd name="T67" fmla="*/ 2 h 1553"/>
                  <a:gd name="T68" fmla="*/ 3 w 2472"/>
                  <a:gd name="T69" fmla="*/ 2 h 1553"/>
                  <a:gd name="T70" fmla="*/ 3 w 2472"/>
                  <a:gd name="T71" fmla="*/ 2 h 1553"/>
                  <a:gd name="T72" fmla="*/ 3 w 2472"/>
                  <a:gd name="T73" fmla="*/ 2 h 1553"/>
                  <a:gd name="T74" fmla="*/ 3 w 2472"/>
                  <a:gd name="T75" fmla="*/ 2 h 1553"/>
                  <a:gd name="T76" fmla="*/ 4 w 2472"/>
                  <a:gd name="T77" fmla="*/ 2 h 1553"/>
                  <a:gd name="T78" fmla="*/ 3 w 2472"/>
                  <a:gd name="T79" fmla="*/ 2 h 1553"/>
                  <a:gd name="T80" fmla="*/ 4 w 2472"/>
                  <a:gd name="T81" fmla="*/ 2 h 1553"/>
                  <a:gd name="T82" fmla="*/ 4 w 2472"/>
                  <a:gd name="T83" fmla="*/ 3 h 1553"/>
                  <a:gd name="T84" fmla="*/ 4 w 2472"/>
                  <a:gd name="T85" fmla="*/ 3 h 1553"/>
                  <a:gd name="T86" fmla="*/ 4 w 2472"/>
                  <a:gd name="T87" fmla="*/ 3 h 1553"/>
                  <a:gd name="T88" fmla="*/ 4 w 2472"/>
                  <a:gd name="T89" fmla="*/ 3 h 1553"/>
                  <a:gd name="T90" fmla="*/ 4 w 2472"/>
                  <a:gd name="T91" fmla="*/ 3 h 1553"/>
                  <a:gd name="T92" fmla="*/ 4 w 2472"/>
                  <a:gd name="T93" fmla="*/ 3 h 1553"/>
                  <a:gd name="T94" fmla="*/ 4 w 2472"/>
                  <a:gd name="T95" fmla="*/ 3 h 1553"/>
                  <a:gd name="T96" fmla="*/ 4 w 2472"/>
                  <a:gd name="T97" fmla="*/ 3 h 1553"/>
                  <a:gd name="T98" fmla="*/ 4 w 2472"/>
                  <a:gd name="T99" fmla="*/ 3 h 1553"/>
                  <a:gd name="T100" fmla="*/ 4 w 2472"/>
                  <a:gd name="T101" fmla="*/ 3 h 1553"/>
                  <a:gd name="T102" fmla="*/ 4 w 2472"/>
                  <a:gd name="T103" fmla="*/ 3 h 1553"/>
                  <a:gd name="T104" fmla="*/ 5 w 2472"/>
                  <a:gd name="T105" fmla="*/ 3 h 1553"/>
                  <a:gd name="T106" fmla="*/ 5 w 2472"/>
                  <a:gd name="T107" fmla="*/ 3 h 1553"/>
                  <a:gd name="T108" fmla="*/ 5 w 2472"/>
                  <a:gd name="T109" fmla="*/ 3 h 1553"/>
                  <a:gd name="T110" fmla="*/ 5 w 2472"/>
                  <a:gd name="T111" fmla="*/ 3 h 1553"/>
                  <a:gd name="T112" fmla="*/ 5 w 2472"/>
                  <a:gd name="T113" fmla="*/ 3 h 1553"/>
                  <a:gd name="T114" fmla="*/ 5 w 2472"/>
                  <a:gd name="T115" fmla="*/ 3 h 1553"/>
                  <a:gd name="T116" fmla="*/ 5 w 2472"/>
                  <a:gd name="T117" fmla="*/ 3 h 1553"/>
                  <a:gd name="T118" fmla="*/ 5 w 2472"/>
                  <a:gd name="T119" fmla="*/ 3 h 1553"/>
                  <a:gd name="T120" fmla="*/ 5 w 2472"/>
                  <a:gd name="T121" fmla="*/ 3 h 1553"/>
                  <a:gd name="T122" fmla="*/ 5 w 2472"/>
                  <a:gd name="T123" fmla="*/ 3 h 1553"/>
                  <a:gd name="T124" fmla="*/ 5 w 2472"/>
                  <a:gd name="T125" fmla="*/ 4 h 15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2"/>
                  <a:gd name="T190" fmla="*/ 0 h 1553"/>
                  <a:gd name="T191" fmla="*/ 2472 w 2472"/>
                  <a:gd name="T192" fmla="*/ 1553 h 15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2" h="1553">
                    <a:moveTo>
                      <a:pt x="17" y="2"/>
                    </a:moveTo>
                    <a:lnTo>
                      <a:pt x="35" y="13"/>
                    </a:lnTo>
                    <a:lnTo>
                      <a:pt x="36" y="14"/>
                    </a:lnTo>
                    <a:lnTo>
                      <a:pt x="37" y="16"/>
                    </a:lnTo>
                    <a:lnTo>
                      <a:pt x="38" y="18"/>
                    </a:lnTo>
                    <a:lnTo>
                      <a:pt x="40" y="20"/>
                    </a:lnTo>
                    <a:lnTo>
                      <a:pt x="40" y="21"/>
                    </a:lnTo>
                    <a:lnTo>
                      <a:pt x="40" y="24"/>
                    </a:lnTo>
                    <a:lnTo>
                      <a:pt x="38" y="26"/>
                    </a:lnTo>
                    <a:lnTo>
                      <a:pt x="38" y="28"/>
                    </a:lnTo>
                    <a:lnTo>
                      <a:pt x="37" y="29"/>
                    </a:lnTo>
                    <a:lnTo>
                      <a:pt x="36" y="30"/>
                    </a:lnTo>
                    <a:lnTo>
                      <a:pt x="33" y="32"/>
                    </a:lnTo>
                    <a:lnTo>
                      <a:pt x="32" y="33"/>
                    </a:lnTo>
                    <a:lnTo>
                      <a:pt x="29" y="33"/>
                    </a:lnTo>
                    <a:lnTo>
                      <a:pt x="28" y="33"/>
                    </a:lnTo>
                    <a:lnTo>
                      <a:pt x="25" y="32"/>
                    </a:lnTo>
                    <a:lnTo>
                      <a:pt x="24" y="32"/>
                    </a:lnTo>
                    <a:lnTo>
                      <a:pt x="5" y="20"/>
                    </a:lnTo>
                    <a:lnTo>
                      <a:pt x="4" y="18"/>
                    </a:lnTo>
                    <a:lnTo>
                      <a:pt x="3" y="17"/>
                    </a:lnTo>
                    <a:lnTo>
                      <a:pt x="1" y="16"/>
                    </a:lnTo>
                    <a:lnTo>
                      <a:pt x="1" y="13"/>
                    </a:lnTo>
                    <a:lnTo>
                      <a:pt x="0" y="12"/>
                    </a:lnTo>
                    <a:lnTo>
                      <a:pt x="0" y="9"/>
                    </a:lnTo>
                    <a:lnTo>
                      <a:pt x="1" y="6"/>
                    </a:lnTo>
                    <a:lnTo>
                      <a:pt x="3" y="5"/>
                    </a:lnTo>
                    <a:lnTo>
                      <a:pt x="4" y="4"/>
                    </a:lnTo>
                    <a:lnTo>
                      <a:pt x="5" y="2"/>
                    </a:lnTo>
                    <a:lnTo>
                      <a:pt x="7" y="1"/>
                    </a:lnTo>
                    <a:lnTo>
                      <a:pt x="9" y="1"/>
                    </a:lnTo>
                    <a:lnTo>
                      <a:pt x="11" y="0"/>
                    </a:lnTo>
                    <a:lnTo>
                      <a:pt x="13" y="0"/>
                    </a:lnTo>
                    <a:lnTo>
                      <a:pt x="15" y="1"/>
                    </a:lnTo>
                    <a:lnTo>
                      <a:pt x="17" y="2"/>
                    </a:lnTo>
                    <a:close/>
                    <a:moveTo>
                      <a:pt x="70" y="36"/>
                    </a:moveTo>
                    <a:lnTo>
                      <a:pt x="89" y="47"/>
                    </a:lnTo>
                    <a:lnTo>
                      <a:pt x="90" y="47"/>
                    </a:lnTo>
                    <a:lnTo>
                      <a:pt x="92" y="50"/>
                    </a:lnTo>
                    <a:lnTo>
                      <a:pt x="93" y="51"/>
                    </a:lnTo>
                    <a:lnTo>
                      <a:pt x="93" y="53"/>
                    </a:lnTo>
                    <a:lnTo>
                      <a:pt x="94" y="55"/>
                    </a:lnTo>
                    <a:lnTo>
                      <a:pt x="93" y="58"/>
                    </a:lnTo>
                    <a:lnTo>
                      <a:pt x="93" y="59"/>
                    </a:lnTo>
                    <a:lnTo>
                      <a:pt x="92" y="62"/>
                    </a:lnTo>
                    <a:lnTo>
                      <a:pt x="90" y="63"/>
                    </a:lnTo>
                    <a:lnTo>
                      <a:pt x="89" y="65"/>
                    </a:lnTo>
                    <a:lnTo>
                      <a:pt x="88" y="66"/>
                    </a:lnTo>
                    <a:lnTo>
                      <a:pt x="85" y="66"/>
                    </a:lnTo>
                    <a:lnTo>
                      <a:pt x="84" y="66"/>
                    </a:lnTo>
                    <a:lnTo>
                      <a:pt x="81" y="66"/>
                    </a:lnTo>
                    <a:lnTo>
                      <a:pt x="80" y="66"/>
                    </a:lnTo>
                    <a:lnTo>
                      <a:pt x="77" y="65"/>
                    </a:lnTo>
                    <a:lnTo>
                      <a:pt x="60" y="54"/>
                    </a:lnTo>
                    <a:lnTo>
                      <a:pt x="57" y="53"/>
                    </a:lnTo>
                    <a:lnTo>
                      <a:pt x="56" y="50"/>
                    </a:lnTo>
                    <a:lnTo>
                      <a:pt x="56" y="49"/>
                    </a:lnTo>
                    <a:lnTo>
                      <a:pt x="54" y="47"/>
                    </a:lnTo>
                    <a:lnTo>
                      <a:pt x="54" y="45"/>
                    </a:lnTo>
                    <a:lnTo>
                      <a:pt x="54" y="43"/>
                    </a:lnTo>
                    <a:lnTo>
                      <a:pt x="56" y="41"/>
                    </a:lnTo>
                    <a:lnTo>
                      <a:pt x="56" y="39"/>
                    </a:lnTo>
                    <a:lnTo>
                      <a:pt x="57" y="37"/>
                    </a:lnTo>
                    <a:lnTo>
                      <a:pt x="58" y="36"/>
                    </a:lnTo>
                    <a:lnTo>
                      <a:pt x="61" y="34"/>
                    </a:lnTo>
                    <a:lnTo>
                      <a:pt x="62" y="34"/>
                    </a:lnTo>
                    <a:lnTo>
                      <a:pt x="65" y="34"/>
                    </a:lnTo>
                    <a:lnTo>
                      <a:pt x="66" y="34"/>
                    </a:lnTo>
                    <a:lnTo>
                      <a:pt x="69" y="34"/>
                    </a:lnTo>
                    <a:lnTo>
                      <a:pt x="70" y="36"/>
                    </a:lnTo>
                    <a:close/>
                    <a:moveTo>
                      <a:pt x="125" y="70"/>
                    </a:moveTo>
                    <a:lnTo>
                      <a:pt x="143" y="81"/>
                    </a:lnTo>
                    <a:lnTo>
                      <a:pt x="145" y="82"/>
                    </a:lnTo>
                    <a:lnTo>
                      <a:pt x="146" y="83"/>
                    </a:lnTo>
                    <a:lnTo>
                      <a:pt x="147" y="86"/>
                    </a:lnTo>
                    <a:lnTo>
                      <a:pt x="147" y="87"/>
                    </a:lnTo>
                    <a:lnTo>
                      <a:pt x="147" y="89"/>
                    </a:lnTo>
                    <a:lnTo>
                      <a:pt x="147" y="91"/>
                    </a:lnTo>
                    <a:lnTo>
                      <a:pt x="147" y="94"/>
                    </a:lnTo>
                    <a:lnTo>
                      <a:pt x="146" y="95"/>
                    </a:lnTo>
                    <a:lnTo>
                      <a:pt x="145" y="97"/>
                    </a:lnTo>
                    <a:lnTo>
                      <a:pt x="143" y="98"/>
                    </a:lnTo>
                    <a:lnTo>
                      <a:pt x="142" y="99"/>
                    </a:lnTo>
                    <a:lnTo>
                      <a:pt x="139" y="101"/>
                    </a:lnTo>
                    <a:lnTo>
                      <a:pt x="138" y="101"/>
                    </a:lnTo>
                    <a:lnTo>
                      <a:pt x="135" y="101"/>
                    </a:lnTo>
                    <a:lnTo>
                      <a:pt x="133" y="99"/>
                    </a:lnTo>
                    <a:lnTo>
                      <a:pt x="131" y="99"/>
                    </a:lnTo>
                    <a:lnTo>
                      <a:pt x="114" y="87"/>
                    </a:lnTo>
                    <a:lnTo>
                      <a:pt x="112" y="86"/>
                    </a:lnTo>
                    <a:lnTo>
                      <a:pt x="110" y="85"/>
                    </a:lnTo>
                    <a:lnTo>
                      <a:pt x="109" y="83"/>
                    </a:lnTo>
                    <a:lnTo>
                      <a:pt x="109" y="81"/>
                    </a:lnTo>
                    <a:lnTo>
                      <a:pt x="109" y="79"/>
                    </a:lnTo>
                    <a:lnTo>
                      <a:pt x="109" y="77"/>
                    </a:lnTo>
                    <a:lnTo>
                      <a:pt x="109" y="74"/>
                    </a:lnTo>
                    <a:lnTo>
                      <a:pt x="110" y="73"/>
                    </a:lnTo>
                    <a:lnTo>
                      <a:pt x="112" y="71"/>
                    </a:lnTo>
                    <a:lnTo>
                      <a:pt x="113" y="70"/>
                    </a:lnTo>
                    <a:lnTo>
                      <a:pt x="115" y="69"/>
                    </a:lnTo>
                    <a:lnTo>
                      <a:pt x="117" y="67"/>
                    </a:lnTo>
                    <a:lnTo>
                      <a:pt x="118" y="67"/>
                    </a:lnTo>
                    <a:lnTo>
                      <a:pt x="121" y="67"/>
                    </a:lnTo>
                    <a:lnTo>
                      <a:pt x="123" y="69"/>
                    </a:lnTo>
                    <a:lnTo>
                      <a:pt x="125" y="70"/>
                    </a:lnTo>
                    <a:close/>
                    <a:moveTo>
                      <a:pt x="179" y="103"/>
                    </a:moveTo>
                    <a:lnTo>
                      <a:pt x="196" y="114"/>
                    </a:lnTo>
                    <a:lnTo>
                      <a:pt x="199" y="115"/>
                    </a:lnTo>
                    <a:lnTo>
                      <a:pt x="200" y="118"/>
                    </a:lnTo>
                    <a:lnTo>
                      <a:pt x="200" y="119"/>
                    </a:lnTo>
                    <a:lnTo>
                      <a:pt x="202" y="120"/>
                    </a:lnTo>
                    <a:lnTo>
                      <a:pt x="202" y="123"/>
                    </a:lnTo>
                    <a:lnTo>
                      <a:pt x="202" y="124"/>
                    </a:lnTo>
                    <a:lnTo>
                      <a:pt x="200" y="127"/>
                    </a:lnTo>
                    <a:lnTo>
                      <a:pt x="200" y="128"/>
                    </a:lnTo>
                    <a:lnTo>
                      <a:pt x="199" y="131"/>
                    </a:lnTo>
                    <a:lnTo>
                      <a:pt x="198" y="132"/>
                    </a:lnTo>
                    <a:lnTo>
                      <a:pt x="195" y="132"/>
                    </a:lnTo>
                    <a:lnTo>
                      <a:pt x="194" y="134"/>
                    </a:lnTo>
                    <a:lnTo>
                      <a:pt x="191" y="134"/>
                    </a:lnTo>
                    <a:lnTo>
                      <a:pt x="190" y="134"/>
                    </a:lnTo>
                    <a:lnTo>
                      <a:pt x="187" y="134"/>
                    </a:lnTo>
                    <a:lnTo>
                      <a:pt x="186" y="132"/>
                    </a:lnTo>
                    <a:lnTo>
                      <a:pt x="167" y="122"/>
                    </a:lnTo>
                    <a:lnTo>
                      <a:pt x="166" y="119"/>
                    </a:lnTo>
                    <a:lnTo>
                      <a:pt x="165" y="118"/>
                    </a:lnTo>
                    <a:lnTo>
                      <a:pt x="163" y="116"/>
                    </a:lnTo>
                    <a:lnTo>
                      <a:pt x="163" y="114"/>
                    </a:lnTo>
                    <a:lnTo>
                      <a:pt x="162" y="113"/>
                    </a:lnTo>
                    <a:lnTo>
                      <a:pt x="163" y="110"/>
                    </a:lnTo>
                    <a:lnTo>
                      <a:pt x="163" y="109"/>
                    </a:lnTo>
                    <a:lnTo>
                      <a:pt x="165" y="107"/>
                    </a:lnTo>
                    <a:lnTo>
                      <a:pt x="166" y="105"/>
                    </a:lnTo>
                    <a:lnTo>
                      <a:pt x="167" y="103"/>
                    </a:lnTo>
                    <a:lnTo>
                      <a:pt x="169" y="102"/>
                    </a:lnTo>
                    <a:lnTo>
                      <a:pt x="171" y="102"/>
                    </a:lnTo>
                    <a:lnTo>
                      <a:pt x="173" y="102"/>
                    </a:lnTo>
                    <a:lnTo>
                      <a:pt x="175" y="102"/>
                    </a:lnTo>
                    <a:lnTo>
                      <a:pt x="177" y="102"/>
                    </a:lnTo>
                    <a:lnTo>
                      <a:pt x="179" y="103"/>
                    </a:lnTo>
                    <a:close/>
                    <a:moveTo>
                      <a:pt x="232" y="136"/>
                    </a:moveTo>
                    <a:lnTo>
                      <a:pt x="251" y="148"/>
                    </a:lnTo>
                    <a:lnTo>
                      <a:pt x="252" y="150"/>
                    </a:lnTo>
                    <a:lnTo>
                      <a:pt x="254" y="151"/>
                    </a:lnTo>
                    <a:lnTo>
                      <a:pt x="255" y="152"/>
                    </a:lnTo>
                    <a:lnTo>
                      <a:pt x="256" y="155"/>
                    </a:lnTo>
                    <a:lnTo>
                      <a:pt x="256" y="156"/>
                    </a:lnTo>
                    <a:lnTo>
                      <a:pt x="256" y="159"/>
                    </a:lnTo>
                    <a:lnTo>
                      <a:pt x="255" y="160"/>
                    </a:lnTo>
                    <a:lnTo>
                      <a:pt x="255" y="163"/>
                    </a:lnTo>
                    <a:lnTo>
                      <a:pt x="254" y="164"/>
                    </a:lnTo>
                    <a:lnTo>
                      <a:pt x="251" y="166"/>
                    </a:lnTo>
                    <a:lnTo>
                      <a:pt x="250" y="167"/>
                    </a:lnTo>
                    <a:lnTo>
                      <a:pt x="248" y="167"/>
                    </a:lnTo>
                    <a:lnTo>
                      <a:pt x="246" y="168"/>
                    </a:lnTo>
                    <a:lnTo>
                      <a:pt x="244" y="167"/>
                    </a:lnTo>
                    <a:lnTo>
                      <a:pt x="242" y="167"/>
                    </a:lnTo>
                    <a:lnTo>
                      <a:pt x="240" y="166"/>
                    </a:lnTo>
                    <a:lnTo>
                      <a:pt x="222" y="155"/>
                    </a:lnTo>
                    <a:lnTo>
                      <a:pt x="220" y="154"/>
                    </a:lnTo>
                    <a:lnTo>
                      <a:pt x="219" y="152"/>
                    </a:lnTo>
                    <a:lnTo>
                      <a:pt x="218" y="150"/>
                    </a:lnTo>
                    <a:lnTo>
                      <a:pt x="216" y="148"/>
                    </a:lnTo>
                    <a:lnTo>
                      <a:pt x="216" y="146"/>
                    </a:lnTo>
                    <a:lnTo>
                      <a:pt x="216" y="144"/>
                    </a:lnTo>
                    <a:lnTo>
                      <a:pt x="218" y="142"/>
                    </a:lnTo>
                    <a:lnTo>
                      <a:pt x="218" y="140"/>
                    </a:lnTo>
                    <a:lnTo>
                      <a:pt x="219" y="138"/>
                    </a:lnTo>
                    <a:lnTo>
                      <a:pt x="222" y="136"/>
                    </a:lnTo>
                    <a:lnTo>
                      <a:pt x="223" y="136"/>
                    </a:lnTo>
                    <a:lnTo>
                      <a:pt x="224" y="135"/>
                    </a:lnTo>
                    <a:lnTo>
                      <a:pt x="227" y="135"/>
                    </a:lnTo>
                    <a:lnTo>
                      <a:pt x="228" y="135"/>
                    </a:lnTo>
                    <a:lnTo>
                      <a:pt x="231" y="136"/>
                    </a:lnTo>
                    <a:lnTo>
                      <a:pt x="232" y="136"/>
                    </a:lnTo>
                    <a:close/>
                    <a:moveTo>
                      <a:pt x="287" y="171"/>
                    </a:moveTo>
                    <a:lnTo>
                      <a:pt x="305" y="182"/>
                    </a:lnTo>
                    <a:lnTo>
                      <a:pt x="307" y="183"/>
                    </a:lnTo>
                    <a:lnTo>
                      <a:pt x="308" y="184"/>
                    </a:lnTo>
                    <a:lnTo>
                      <a:pt x="309" y="187"/>
                    </a:lnTo>
                    <a:lnTo>
                      <a:pt x="309" y="188"/>
                    </a:lnTo>
                    <a:lnTo>
                      <a:pt x="309" y="191"/>
                    </a:lnTo>
                    <a:lnTo>
                      <a:pt x="309" y="192"/>
                    </a:lnTo>
                    <a:lnTo>
                      <a:pt x="309" y="195"/>
                    </a:lnTo>
                    <a:lnTo>
                      <a:pt x="308" y="196"/>
                    </a:lnTo>
                    <a:lnTo>
                      <a:pt x="307" y="199"/>
                    </a:lnTo>
                    <a:lnTo>
                      <a:pt x="305" y="200"/>
                    </a:lnTo>
                    <a:lnTo>
                      <a:pt x="304" y="200"/>
                    </a:lnTo>
                    <a:lnTo>
                      <a:pt x="301" y="201"/>
                    </a:lnTo>
                    <a:lnTo>
                      <a:pt x="300" y="201"/>
                    </a:lnTo>
                    <a:lnTo>
                      <a:pt x="297" y="201"/>
                    </a:lnTo>
                    <a:lnTo>
                      <a:pt x="296" y="200"/>
                    </a:lnTo>
                    <a:lnTo>
                      <a:pt x="293" y="200"/>
                    </a:lnTo>
                    <a:lnTo>
                      <a:pt x="276" y="188"/>
                    </a:lnTo>
                    <a:lnTo>
                      <a:pt x="273" y="187"/>
                    </a:lnTo>
                    <a:lnTo>
                      <a:pt x="272" y="186"/>
                    </a:lnTo>
                    <a:lnTo>
                      <a:pt x="271" y="184"/>
                    </a:lnTo>
                    <a:lnTo>
                      <a:pt x="271" y="182"/>
                    </a:lnTo>
                    <a:lnTo>
                      <a:pt x="271" y="180"/>
                    </a:lnTo>
                    <a:lnTo>
                      <a:pt x="271" y="178"/>
                    </a:lnTo>
                    <a:lnTo>
                      <a:pt x="271" y="176"/>
                    </a:lnTo>
                    <a:lnTo>
                      <a:pt x="272" y="174"/>
                    </a:lnTo>
                    <a:lnTo>
                      <a:pt x="273" y="172"/>
                    </a:lnTo>
                    <a:lnTo>
                      <a:pt x="275" y="171"/>
                    </a:lnTo>
                    <a:lnTo>
                      <a:pt x="277" y="170"/>
                    </a:lnTo>
                    <a:lnTo>
                      <a:pt x="279" y="170"/>
                    </a:lnTo>
                    <a:lnTo>
                      <a:pt x="281" y="170"/>
                    </a:lnTo>
                    <a:lnTo>
                      <a:pt x="283" y="170"/>
                    </a:lnTo>
                    <a:lnTo>
                      <a:pt x="285" y="170"/>
                    </a:lnTo>
                    <a:lnTo>
                      <a:pt x="287" y="171"/>
                    </a:lnTo>
                    <a:close/>
                    <a:moveTo>
                      <a:pt x="341" y="204"/>
                    </a:moveTo>
                    <a:lnTo>
                      <a:pt x="358" y="216"/>
                    </a:lnTo>
                    <a:lnTo>
                      <a:pt x="361" y="217"/>
                    </a:lnTo>
                    <a:lnTo>
                      <a:pt x="362" y="219"/>
                    </a:lnTo>
                    <a:lnTo>
                      <a:pt x="362" y="220"/>
                    </a:lnTo>
                    <a:lnTo>
                      <a:pt x="364" y="223"/>
                    </a:lnTo>
                    <a:lnTo>
                      <a:pt x="364" y="224"/>
                    </a:lnTo>
                    <a:lnTo>
                      <a:pt x="364" y="227"/>
                    </a:lnTo>
                    <a:lnTo>
                      <a:pt x="364" y="228"/>
                    </a:lnTo>
                    <a:lnTo>
                      <a:pt x="362" y="231"/>
                    </a:lnTo>
                    <a:lnTo>
                      <a:pt x="361" y="232"/>
                    </a:lnTo>
                    <a:lnTo>
                      <a:pt x="360" y="233"/>
                    </a:lnTo>
                    <a:lnTo>
                      <a:pt x="357" y="235"/>
                    </a:lnTo>
                    <a:lnTo>
                      <a:pt x="356" y="235"/>
                    </a:lnTo>
                    <a:lnTo>
                      <a:pt x="353" y="235"/>
                    </a:lnTo>
                    <a:lnTo>
                      <a:pt x="352" y="235"/>
                    </a:lnTo>
                    <a:lnTo>
                      <a:pt x="349" y="235"/>
                    </a:lnTo>
                    <a:lnTo>
                      <a:pt x="348" y="233"/>
                    </a:lnTo>
                    <a:lnTo>
                      <a:pt x="329" y="223"/>
                    </a:lnTo>
                    <a:lnTo>
                      <a:pt x="328" y="221"/>
                    </a:lnTo>
                    <a:lnTo>
                      <a:pt x="327" y="220"/>
                    </a:lnTo>
                    <a:lnTo>
                      <a:pt x="325" y="217"/>
                    </a:lnTo>
                    <a:lnTo>
                      <a:pt x="325" y="216"/>
                    </a:lnTo>
                    <a:lnTo>
                      <a:pt x="325" y="213"/>
                    </a:lnTo>
                    <a:lnTo>
                      <a:pt x="325" y="212"/>
                    </a:lnTo>
                    <a:lnTo>
                      <a:pt x="325" y="209"/>
                    </a:lnTo>
                    <a:lnTo>
                      <a:pt x="327" y="208"/>
                    </a:lnTo>
                    <a:lnTo>
                      <a:pt x="328" y="205"/>
                    </a:lnTo>
                    <a:lnTo>
                      <a:pt x="329" y="204"/>
                    </a:lnTo>
                    <a:lnTo>
                      <a:pt x="331" y="204"/>
                    </a:lnTo>
                    <a:lnTo>
                      <a:pt x="333" y="203"/>
                    </a:lnTo>
                    <a:lnTo>
                      <a:pt x="335" y="203"/>
                    </a:lnTo>
                    <a:lnTo>
                      <a:pt x="337" y="203"/>
                    </a:lnTo>
                    <a:lnTo>
                      <a:pt x="339" y="204"/>
                    </a:lnTo>
                    <a:lnTo>
                      <a:pt x="341" y="204"/>
                    </a:lnTo>
                    <a:close/>
                    <a:moveTo>
                      <a:pt x="396" y="239"/>
                    </a:moveTo>
                    <a:lnTo>
                      <a:pt x="413" y="249"/>
                    </a:lnTo>
                    <a:lnTo>
                      <a:pt x="414" y="251"/>
                    </a:lnTo>
                    <a:lnTo>
                      <a:pt x="416" y="252"/>
                    </a:lnTo>
                    <a:lnTo>
                      <a:pt x="417" y="255"/>
                    </a:lnTo>
                    <a:lnTo>
                      <a:pt x="418" y="256"/>
                    </a:lnTo>
                    <a:lnTo>
                      <a:pt x="418" y="259"/>
                    </a:lnTo>
                    <a:lnTo>
                      <a:pt x="418" y="260"/>
                    </a:lnTo>
                    <a:lnTo>
                      <a:pt x="417" y="263"/>
                    </a:lnTo>
                    <a:lnTo>
                      <a:pt x="417" y="264"/>
                    </a:lnTo>
                    <a:lnTo>
                      <a:pt x="416" y="265"/>
                    </a:lnTo>
                    <a:lnTo>
                      <a:pt x="413" y="267"/>
                    </a:lnTo>
                    <a:lnTo>
                      <a:pt x="412" y="268"/>
                    </a:lnTo>
                    <a:lnTo>
                      <a:pt x="410" y="269"/>
                    </a:lnTo>
                    <a:lnTo>
                      <a:pt x="408" y="269"/>
                    </a:lnTo>
                    <a:lnTo>
                      <a:pt x="406" y="269"/>
                    </a:lnTo>
                    <a:lnTo>
                      <a:pt x="404" y="268"/>
                    </a:lnTo>
                    <a:lnTo>
                      <a:pt x="402" y="268"/>
                    </a:lnTo>
                    <a:lnTo>
                      <a:pt x="384" y="256"/>
                    </a:lnTo>
                    <a:lnTo>
                      <a:pt x="382" y="255"/>
                    </a:lnTo>
                    <a:lnTo>
                      <a:pt x="381" y="253"/>
                    </a:lnTo>
                    <a:lnTo>
                      <a:pt x="380" y="252"/>
                    </a:lnTo>
                    <a:lnTo>
                      <a:pt x="378" y="249"/>
                    </a:lnTo>
                    <a:lnTo>
                      <a:pt x="378" y="248"/>
                    </a:lnTo>
                    <a:lnTo>
                      <a:pt x="378" y="245"/>
                    </a:lnTo>
                    <a:lnTo>
                      <a:pt x="380" y="244"/>
                    </a:lnTo>
                    <a:lnTo>
                      <a:pt x="381" y="241"/>
                    </a:lnTo>
                    <a:lnTo>
                      <a:pt x="381" y="240"/>
                    </a:lnTo>
                    <a:lnTo>
                      <a:pt x="384" y="239"/>
                    </a:lnTo>
                    <a:lnTo>
                      <a:pt x="385" y="237"/>
                    </a:lnTo>
                    <a:lnTo>
                      <a:pt x="386" y="237"/>
                    </a:lnTo>
                    <a:lnTo>
                      <a:pt x="389" y="236"/>
                    </a:lnTo>
                    <a:lnTo>
                      <a:pt x="392" y="236"/>
                    </a:lnTo>
                    <a:lnTo>
                      <a:pt x="393" y="237"/>
                    </a:lnTo>
                    <a:lnTo>
                      <a:pt x="396" y="239"/>
                    </a:lnTo>
                    <a:close/>
                    <a:moveTo>
                      <a:pt x="449" y="272"/>
                    </a:moveTo>
                    <a:lnTo>
                      <a:pt x="467" y="284"/>
                    </a:lnTo>
                    <a:lnTo>
                      <a:pt x="469" y="284"/>
                    </a:lnTo>
                    <a:lnTo>
                      <a:pt x="470" y="286"/>
                    </a:lnTo>
                    <a:lnTo>
                      <a:pt x="471" y="288"/>
                    </a:lnTo>
                    <a:lnTo>
                      <a:pt x="471" y="289"/>
                    </a:lnTo>
                    <a:lnTo>
                      <a:pt x="473" y="292"/>
                    </a:lnTo>
                    <a:lnTo>
                      <a:pt x="471" y="294"/>
                    </a:lnTo>
                    <a:lnTo>
                      <a:pt x="471" y="296"/>
                    </a:lnTo>
                    <a:lnTo>
                      <a:pt x="470" y="298"/>
                    </a:lnTo>
                    <a:lnTo>
                      <a:pt x="469" y="300"/>
                    </a:lnTo>
                    <a:lnTo>
                      <a:pt x="467" y="301"/>
                    </a:lnTo>
                    <a:lnTo>
                      <a:pt x="466" y="302"/>
                    </a:lnTo>
                    <a:lnTo>
                      <a:pt x="463" y="302"/>
                    </a:lnTo>
                    <a:lnTo>
                      <a:pt x="462" y="302"/>
                    </a:lnTo>
                    <a:lnTo>
                      <a:pt x="459" y="302"/>
                    </a:lnTo>
                    <a:lnTo>
                      <a:pt x="458" y="302"/>
                    </a:lnTo>
                    <a:lnTo>
                      <a:pt x="455" y="301"/>
                    </a:lnTo>
                    <a:lnTo>
                      <a:pt x="438" y="290"/>
                    </a:lnTo>
                    <a:lnTo>
                      <a:pt x="435" y="289"/>
                    </a:lnTo>
                    <a:lnTo>
                      <a:pt x="434" y="286"/>
                    </a:lnTo>
                    <a:lnTo>
                      <a:pt x="434" y="285"/>
                    </a:lnTo>
                    <a:lnTo>
                      <a:pt x="433" y="284"/>
                    </a:lnTo>
                    <a:lnTo>
                      <a:pt x="433" y="281"/>
                    </a:lnTo>
                    <a:lnTo>
                      <a:pt x="433" y="280"/>
                    </a:lnTo>
                    <a:lnTo>
                      <a:pt x="434" y="277"/>
                    </a:lnTo>
                    <a:lnTo>
                      <a:pt x="434" y="276"/>
                    </a:lnTo>
                    <a:lnTo>
                      <a:pt x="435" y="273"/>
                    </a:lnTo>
                    <a:lnTo>
                      <a:pt x="437" y="272"/>
                    </a:lnTo>
                    <a:lnTo>
                      <a:pt x="439" y="271"/>
                    </a:lnTo>
                    <a:lnTo>
                      <a:pt x="441" y="271"/>
                    </a:lnTo>
                    <a:lnTo>
                      <a:pt x="443" y="271"/>
                    </a:lnTo>
                    <a:lnTo>
                      <a:pt x="445" y="271"/>
                    </a:lnTo>
                    <a:lnTo>
                      <a:pt x="447" y="271"/>
                    </a:lnTo>
                    <a:lnTo>
                      <a:pt x="449" y="272"/>
                    </a:lnTo>
                    <a:close/>
                    <a:moveTo>
                      <a:pt x="503" y="306"/>
                    </a:moveTo>
                    <a:lnTo>
                      <a:pt x="522" y="317"/>
                    </a:lnTo>
                    <a:lnTo>
                      <a:pt x="523" y="318"/>
                    </a:lnTo>
                    <a:lnTo>
                      <a:pt x="524" y="320"/>
                    </a:lnTo>
                    <a:lnTo>
                      <a:pt x="526" y="322"/>
                    </a:lnTo>
                    <a:lnTo>
                      <a:pt x="526" y="324"/>
                    </a:lnTo>
                    <a:lnTo>
                      <a:pt x="526" y="325"/>
                    </a:lnTo>
                    <a:lnTo>
                      <a:pt x="526" y="328"/>
                    </a:lnTo>
                    <a:lnTo>
                      <a:pt x="526" y="330"/>
                    </a:lnTo>
                    <a:lnTo>
                      <a:pt x="524" y="332"/>
                    </a:lnTo>
                    <a:lnTo>
                      <a:pt x="523" y="333"/>
                    </a:lnTo>
                    <a:lnTo>
                      <a:pt x="522" y="334"/>
                    </a:lnTo>
                    <a:lnTo>
                      <a:pt x="520" y="336"/>
                    </a:lnTo>
                    <a:lnTo>
                      <a:pt x="518" y="337"/>
                    </a:lnTo>
                    <a:lnTo>
                      <a:pt x="516" y="337"/>
                    </a:lnTo>
                    <a:lnTo>
                      <a:pt x="514" y="337"/>
                    </a:lnTo>
                    <a:lnTo>
                      <a:pt x="511" y="336"/>
                    </a:lnTo>
                    <a:lnTo>
                      <a:pt x="510" y="336"/>
                    </a:lnTo>
                    <a:lnTo>
                      <a:pt x="493" y="324"/>
                    </a:lnTo>
                    <a:lnTo>
                      <a:pt x="490" y="322"/>
                    </a:lnTo>
                    <a:lnTo>
                      <a:pt x="489" y="321"/>
                    </a:lnTo>
                    <a:lnTo>
                      <a:pt x="487" y="320"/>
                    </a:lnTo>
                    <a:lnTo>
                      <a:pt x="487" y="317"/>
                    </a:lnTo>
                    <a:lnTo>
                      <a:pt x="487" y="316"/>
                    </a:lnTo>
                    <a:lnTo>
                      <a:pt x="487" y="313"/>
                    </a:lnTo>
                    <a:lnTo>
                      <a:pt x="487" y="310"/>
                    </a:lnTo>
                    <a:lnTo>
                      <a:pt x="489" y="309"/>
                    </a:lnTo>
                    <a:lnTo>
                      <a:pt x="490" y="308"/>
                    </a:lnTo>
                    <a:lnTo>
                      <a:pt x="491" y="306"/>
                    </a:lnTo>
                    <a:lnTo>
                      <a:pt x="493" y="305"/>
                    </a:lnTo>
                    <a:lnTo>
                      <a:pt x="495" y="305"/>
                    </a:lnTo>
                    <a:lnTo>
                      <a:pt x="497" y="304"/>
                    </a:lnTo>
                    <a:lnTo>
                      <a:pt x="499" y="304"/>
                    </a:lnTo>
                    <a:lnTo>
                      <a:pt x="502" y="305"/>
                    </a:lnTo>
                    <a:lnTo>
                      <a:pt x="503" y="306"/>
                    </a:lnTo>
                    <a:close/>
                    <a:moveTo>
                      <a:pt x="558" y="340"/>
                    </a:moveTo>
                    <a:lnTo>
                      <a:pt x="575" y="352"/>
                    </a:lnTo>
                    <a:lnTo>
                      <a:pt x="578" y="352"/>
                    </a:lnTo>
                    <a:lnTo>
                      <a:pt x="579" y="354"/>
                    </a:lnTo>
                    <a:lnTo>
                      <a:pt x="579" y="356"/>
                    </a:lnTo>
                    <a:lnTo>
                      <a:pt x="580" y="357"/>
                    </a:lnTo>
                    <a:lnTo>
                      <a:pt x="580" y="359"/>
                    </a:lnTo>
                    <a:lnTo>
                      <a:pt x="580" y="362"/>
                    </a:lnTo>
                    <a:lnTo>
                      <a:pt x="579" y="363"/>
                    </a:lnTo>
                    <a:lnTo>
                      <a:pt x="579" y="366"/>
                    </a:lnTo>
                    <a:lnTo>
                      <a:pt x="578" y="367"/>
                    </a:lnTo>
                    <a:lnTo>
                      <a:pt x="576" y="369"/>
                    </a:lnTo>
                    <a:lnTo>
                      <a:pt x="574" y="370"/>
                    </a:lnTo>
                    <a:lnTo>
                      <a:pt x="572" y="370"/>
                    </a:lnTo>
                    <a:lnTo>
                      <a:pt x="570" y="370"/>
                    </a:lnTo>
                    <a:lnTo>
                      <a:pt x="568" y="370"/>
                    </a:lnTo>
                    <a:lnTo>
                      <a:pt x="566" y="370"/>
                    </a:lnTo>
                    <a:lnTo>
                      <a:pt x="564" y="369"/>
                    </a:lnTo>
                    <a:lnTo>
                      <a:pt x="546" y="358"/>
                    </a:lnTo>
                    <a:lnTo>
                      <a:pt x="544" y="357"/>
                    </a:lnTo>
                    <a:lnTo>
                      <a:pt x="543" y="354"/>
                    </a:lnTo>
                    <a:lnTo>
                      <a:pt x="542" y="353"/>
                    </a:lnTo>
                    <a:lnTo>
                      <a:pt x="542" y="352"/>
                    </a:lnTo>
                    <a:lnTo>
                      <a:pt x="540" y="349"/>
                    </a:lnTo>
                    <a:lnTo>
                      <a:pt x="540" y="348"/>
                    </a:lnTo>
                    <a:lnTo>
                      <a:pt x="542" y="345"/>
                    </a:lnTo>
                    <a:lnTo>
                      <a:pt x="543" y="344"/>
                    </a:lnTo>
                    <a:lnTo>
                      <a:pt x="544" y="341"/>
                    </a:lnTo>
                    <a:lnTo>
                      <a:pt x="546" y="340"/>
                    </a:lnTo>
                    <a:lnTo>
                      <a:pt x="547" y="338"/>
                    </a:lnTo>
                    <a:lnTo>
                      <a:pt x="550" y="338"/>
                    </a:lnTo>
                    <a:lnTo>
                      <a:pt x="551" y="338"/>
                    </a:lnTo>
                    <a:lnTo>
                      <a:pt x="554" y="338"/>
                    </a:lnTo>
                    <a:lnTo>
                      <a:pt x="555" y="338"/>
                    </a:lnTo>
                    <a:lnTo>
                      <a:pt x="558" y="340"/>
                    </a:lnTo>
                    <a:close/>
                    <a:moveTo>
                      <a:pt x="611" y="373"/>
                    </a:moveTo>
                    <a:lnTo>
                      <a:pt x="629" y="385"/>
                    </a:lnTo>
                    <a:lnTo>
                      <a:pt x="631" y="386"/>
                    </a:lnTo>
                    <a:lnTo>
                      <a:pt x="632" y="387"/>
                    </a:lnTo>
                    <a:lnTo>
                      <a:pt x="633" y="389"/>
                    </a:lnTo>
                    <a:lnTo>
                      <a:pt x="633" y="391"/>
                    </a:lnTo>
                    <a:lnTo>
                      <a:pt x="635" y="393"/>
                    </a:lnTo>
                    <a:lnTo>
                      <a:pt x="635" y="395"/>
                    </a:lnTo>
                    <a:lnTo>
                      <a:pt x="633" y="398"/>
                    </a:lnTo>
                    <a:lnTo>
                      <a:pt x="633" y="399"/>
                    </a:lnTo>
                    <a:lnTo>
                      <a:pt x="629" y="402"/>
                    </a:lnTo>
                    <a:lnTo>
                      <a:pt x="628" y="403"/>
                    </a:lnTo>
                    <a:lnTo>
                      <a:pt x="625" y="403"/>
                    </a:lnTo>
                    <a:lnTo>
                      <a:pt x="624" y="405"/>
                    </a:lnTo>
                    <a:lnTo>
                      <a:pt x="621" y="405"/>
                    </a:lnTo>
                    <a:lnTo>
                      <a:pt x="620" y="403"/>
                    </a:lnTo>
                    <a:lnTo>
                      <a:pt x="619" y="403"/>
                    </a:lnTo>
                    <a:lnTo>
                      <a:pt x="600" y="391"/>
                    </a:lnTo>
                    <a:lnTo>
                      <a:pt x="597" y="390"/>
                    </a:lnTo>
                    <a:lnTo>
                      <a:pt x="596" y="389"/>
                    </a:lnTo>
                    <a:lnTo>
                      <a:pt x="596" y="386"/>
                    </a:lnTo>
                    <a:lnTo>
                      <a:pt x="595" y="385"/>
                    </a:lnTo>
                    <a:lnTo>
                      <a:pt x="595" y="382"/>
                    </a:lnTo>
                    <a:lnTo>
                      <a:pt x="595" y="381"/>
                    </a:lnTo>
                    <a:lnTo>
                      <a:pt x="596" y="378"/>
                    </a:lnTo>
                    <a:lnTo>
                      <a:pt x="596" y="377"/>
                    </a:lnTo>
                    <a:lnTo>
                      <a:pt x="597" y="375"/>
                    </a:lnTo>
                    <a:lnTo>
                      <a:pt x="599" y="374"/>
                    </a:lnTo>
                    <a:lnTo>
                      <a:pt x="601" y="373"/>
                    </a:lnTo>
                    <a:lnTo>
                      <a:pt x="603" y="371"/>
                    </a:lnTo>
                    <a:lnTo>
                      <a:pt x="605" y="371"/>
                    </a:lnTo>
                    <a:lnTo>
                      <a:pt x="607" y="371"/>
                    </a:lnTo>
                    <a:lnTo>
                      <a:pt x="609" y="373"/>
                    </a:lnTo>
                    <a:lnTo>
                      <a:pt x="611" y="373"/>
                    </a:lnTo>
                    <a:close/>
                    <a:moveTo>
                      <a:pt x="665" y="407"/>
                    </a:moveTo>
                    <a:lnTo>
                      <a:pt x="684" y="418"/>
                    </a:lnTo>
                    <a:lnTo>
                      <a:pt x="685" y="419"/>
                    </a:lnTo>
                    <a:lnTo>
                      <a:pt x="686" y="422"/>
                    </a:lnTo>
                    <a:lnTo>
                      <a:pt x="688" y="423"/>
                    </a:lnTo>
                    <a:lnTo>
                      <a:pt x="688" y="425"/>
                    </a:lnTo>
                    <a:lnTo>
                      <a:pt x="688" y="427"/>
                    </a:lnTo>
                    <a:lnTo>
                      <a:pt x="688" y="429"/>
                    </a:lnTo>
                    <a:lnTo>
                      <a:pt x="688" y="431"/>
                    </a:lnTo>
                    <a:lnTo>
                      <a:pt x="686" y="433"/>
                    </a:lnTo>
                    <a:lnTo>
                      <a:pt x="685" y="435"/>
                    </a:lnTo>
                    <a:lnTo>
                      <a:pt x="684" y="437"/>
                    </a:lnTo>
                    <a:lnTo>
                      <a:pt x="682" y="437"/>
                    </a:lnTo>
                    <a:lnTo>
                      <a:pt x="680" y="438"/>
                    </a:lnTo>
                    <a:lnTo>
                      <a:pt x="678" y="438"/>
                    </a:lnTo>
                    <a:lnTo>
                      <a:pt x="676" y="438"/>
                    </a:lnTo>
                    <a:lnTo>
                      <a:pt x="673" y="438"/>
                    </a:lnTo>
                    <a:lnTo>
                      <a:pt x="672" y="437"/>
                    </a:lnTo>
                    <a:lnTo>
                      <a:pt x="655" y="426"/>
                    </a:lnTo>
                    <a:lnTo>
                      <a:pt x="652" y="423"/>
                    </a:lnTo>
                    <a:lnTo>
                      <a:pt x="651" y="422"/>
                    </a:lnTo>
                    <a:lnTo>
                      <a:pt x="649" y="421"/>
                    </a:lnTo>
                    <a:lnTo>
                      <a:pt x="649" y="418"/>
                    </a:lnTo>
                    <a:lnTo>
                      <a:pt x="649" y="417"/>
                    </a:lnTo>
                    <a:lnTo>
                      <a:pt x="649" y="414"/>
                    </a:lnTo>
                    <a:lnTo>
                      <a:pt x="649" y="413"/>
                    </a:lnTo>
                    <a:lnTo>
                      <a:pt x="651" y="410"/>
                    </a:lnTo>
                    <a:lnTo>
                      <a:pt x="652" y="409"/>
                    </a:lnTo>
                    <a:lnTo>
                      <a:pt x="653" y="407"/>
                    </a:lnTo>
                    <a:lnTo>
                      <a:pt x="656" y="406"/>
                    </a:lnTo>
                    <a:lnTo>
                      <a:pt x="657" y="406"/>
                    </a:lnTo>
                    <a:lnTo>
                      <a:pt x="658" y="406"/>
                    </a:lnTo>
                    <a:lnTo>
                      <a:pt x="661" y="406"/>
                    </a:lnTo>
                    <a:lnTo>
                      <a:pt x="664" y="406"/>
                    </a:lnTo>
                    <a:lnTo>
                      <a:pt x="665" y="407"/>
                    </a:lnTo>
                    <a:close/>
                    <a:moveTo>
                      <a:pt x="720" y="440"/>
                    </a:moveTo>
                    <a:lnTo>
                      <a:pt x="737" y="452"/>
                    </a:lnTo>
                    <a:lnTo>
                      <a:pt x="739" y="454"/>
                    </a:lnTo>
                    <a:lnTo>
                      <a:pt x="741" y="455"/>
                    </a:lnTo>
                    <a:lnTo>
                      <a:pt x="741" y="456"/>
                    </a:lnTo>
                    <a:lnTo>
                      <a:pt x="742" y="459"/>
                    </a:lnTo>
                    <a:lnTo>
                      <a:pt x="742" y="460"/>
                    </a:lnTo>
                    <a:lnTo>
                      <a:pt x="742" y="463"/>
                    </a:lnTo>
                    <a:lnTo>
                      <a:pt x="742" y="464"/>
                    </a:lnTo>
                    <a:lnTo>
                      <a:pt x="741" y="467"/>
                    </a:lnTo>
                    <a:lnTo>
                      <a:pt x="739" y="468"/>
                    </a:lnTo>
                    <a:lnTo>
                      <a:pt x="738" y="470"/>
                    </a:lnTo>
                    <a:lnTo>
                      <a:pt x="736" y="471"/>
                    </a:lnTo>
                    <a:lnTo>
                      <a:pt x="734" y="471"/>
                    </a:lnTo>
                    <a:lnTo>
                      <a:pt x="732" y="472"/>
                    </a:lnTo>
                    <a:lnTo>
                      <a:pt x="730" y="471"/>
                    </a:lnTo>
                    <a:lnTo>
                      <a:pt x="728" y="471"/>
                    </a:lnTo>
                    <a:lnTo>
                      <a:pt x="726" y="470"/>
                    </a:lnTo>
                    <a:lnTo>
                      <a:pt x="708" y="459"/>
                    </a:lnTo>
                    <a:lnTo>
                      <a:pt x="706" y="458"/>
                    </a:lnTo>
                    <a:lnTo>
                      <a:pt x="705" y="456"/>
                    </a:lnTo>
                    <a:lnTo>
                      <a:pt x="704" y="454"/>
                    </a:lnTo>
                    <a:lnTo>
                      <a:pt x="704" y="452"/>
                    </a:lnTo>
                    <a:lnTo>
                      <a:pt x="702" y="450"/>
                    </a:lnTo>
                    <a:lnTo>
                      <a:pt x="704" y="448"/>
                    </a:lnTo>
                    <a:lnTo>
                      <a:pt x="704" y="446"/>
                    </a:lnTo>
                    <a:lnTo>
                      <a:pt x="705" y="444"/>
                    </a:lnTo>
                    <a:lnTo>
                      <a:pt x="706" y="442"/>
                    </a:lnTo>
                    <a:lnTo>
                      <a:pt x="708" y="440"/>
                    </a:lnTo>
                    <a:lnTo>
                      <a:pt x="709" y="440"/>
                    </a:lnTo>
                    <a:lnTo>
                      <a:pt x="712" y="439"/>
                    </a:lnTo>
                    <a:lnTo>
                      <a:pt x="713" y="439"/>
                    </a:lnTo>
                    <a:lnTo>
                      <a:pt x="716" y="439"/>
                    </a:lnTo>
                    <a:lnTo>
                      <a:pt x="717" y="440"/>
                    </a:lnTo>
                    <a:lnTo>
                      <a:pt x="720" y="440"/>
                    </a:lnTo>
                    <a:close/>
                    <a:moveTo>
                      <a:pt x="774" y="475"/>
                    </a:moveTo>
                    <a:lnTo>
                      <a:pt x="791" y="486"/>
                    </a:lnTo>
                    <a:lnTo>
                      <a:pt x="793" y="487"/>
                    </a:lnTo>
                    <a:lnTo>
                      <a:pt x="794" y="488"/>
                    </a:lnTo>
                    <a:lnTo>
                      <a:pt x="795" y="491"/>
                    </a:lnTo>
                    <a:lnTo>
                      <a:pt x="797" y="492"/>
                    </a:lnTo>
                    <a:lnTo>
                      <a:pt x="797" y="495"/>
                    </a:lnTo>
                    <a:lnTo>
                      <a:pt x="797" y="496"/>
                    </a:lnTo>
                    <a:lnTo>
                      <a:pt x="795" y="499"/>
                    </a:lnTo>
                    <a:lnTo>
                      <a:pt x="795" y="500"/>
                    </a:lnTo>
                    <a:lnTo>
                      <a:pt x="794" y="503"/>
                    </a:lnTo>
                    <a:lnTo>
                      <a:pt x="791" y="504"/>
                    </a:lnTo>
                    <a:lnTo>
                      <a:pt x="790" y="504"/>
                    </a:lnTo>
                    <a:lnTo>
                      <a:pt x="789" y="506"/>
                    </a:lnTo>
                    <a:lnTo>
                      <a:pt x="786" y="506"/>
                    </a:lnTo>
                    <a:lnTo>
                      <a:pt x="785" y="506"/>
                    </a:lnTo>
                    <a:lnTo>
                      <a:pt x="782" y="504"/>
                    </a:lnTo>
                    <a:lnTo>
                      <a:pt x="781" y="504"/>
                    </a:lnTo>
                    <a:lnTo>
                      <a:pt x="762" y="492"/>
                    </a:lnTo>
                    <a:lnTo>
                      <a:pt x="761" y="491"/>
                    </a:lnTo>
                    <a:lnTo>
                      <a:pt x="759" y="490"/>
                    </a:lnTo>
                    <a:lnTo>
                      <a:pt x="758" y="488"/>
                    </a:lnTo>
                    <a:lnTo>
                      <a:pt x="757" y="486"/>
                    </a:lnTo>
                    <a:lnTo>
                      <a:pt x="757" y="484"/>
                    </a:lnTo>
                    <a:lnTo>
                      <a:pt x="757" y="482"/>
                    </a:lnTo>
                    <a:lnTo>
                      <a:pt x="758" y="480"/>
                    </a:lnTo>
                    <a:lnTo>
                      <a:pt x="759" y="478"/>
                    </a:lnTo>
                    <a:lnTo>
                      <a:pt x="759" y="476"/>
                    </a:lnTo>
                    <a:lnTo>
                      <a:pt x="762" y="475"/>
                    </a:lnTo>
                    <a:lnTo>
                      <a:pt x="763" y="474"/>
                    </a:lnTo>
                    <a:lnTo>
                      <a:pt x="765" y="474"/>
                    </a:lnTo>
                    <a:lnTo>
                      <a:pt x="767" y="472"/>
                    </a:lnTo>
                    <a:lnTo>
                      <a:pt x="770" y="474"/>
                    </a:lnTo>
                    <a:lnTo>
                      <a:pt x="771" y="474"/>
                    </a:lnTo>
                    <a:lnTo>
                      <a:pt x="774" y="475"/>
                    </a:lnTo>
                    <a:close/>
                    <a:moveTo>
                      <a:pt x="827" y="508"/>
                    </a:moveTo>
                    <a:lnTo>
                      <a:pt x="846" y="520"/>
                    </a:lnTo>
                    <a:lnTo>
                      <a:pt x="847" y="521"/>
                    </a:lnTo>
                    <a:lnTo>
                      <a:pt x="848" y="523"/>
                    </a:lnTo>
                    <a:lnTo>
                      <a:pt x="850" y="524"/>
                    </a:lnTo>
                    <a:lnTo>
                      <a:pt x="850" y="527"/>
                    </a:lnTo>
                    <a:lnTo>
                      <a:pt x="850" y="528"/>
                    </a:lnTo>
                    <a:lnTo>
                      <a:pt x="850" y="531"/>
                    </a:lnTo>
                    <a:lnTo>
                      <a:pt x="850" y="532"/>
                    </a:lnTo>
                    <a:lnTo>
                      <a:pt x="848" y="535"/>
                    </a:lnTo>
                    <a:lnTo>
                      <a:pt x="847" y="536"/>
                    </a:lnTo>
                    <a:lnTo>
                      <a:pt x="846" y="537"/>
                    </a:lnTo>
                    <a:lnTo>
                      <a:pt x="844" y="539"/>
                    </a:lnTo>
                    <a:lnTo>
                      <a:pt x="842" y="539"/>
                    </a:lnTo>
                    <a:lnTo>
                      <a:pt x="840" y="539"/>
                    </a:lnTo>
                    <a:lnTo>
                      <a:pt x="838" y="539"/>
                    </a:lnTo>
                    <a:lnTo>
                      <a:pt x="836" y="539"/>
                    </a:lnTo>
                    <a:lnTo>
                      <a:pt x="834" y="537"/>
                    </a:lnTo>
                    <a:lnTo>
                      <a:pt x="816" y="527"/>
                    </a:lnTo>
                    <a:lnTo>
                      <a:pt x="814" y="525"/>
                    </a:lnTo>
                    <a:lnTo>
                      <a:pt x="813" y="524"/>
                    </a:lnTo>
                    <a:lnTo>
                      <a:pt x="813" y="521"/>
                    </a:lnTo>
                    <a:lnTo>
                      <a:pt x="811" y="520"/>
                    </a:lnTo>
                    <a:lnTo>
                      <a:pt x="811" y="517"/>
                    </a:lnTo>
                    <a:lnTo>
                      <a:pt x="811" y="516"/>
                    </a:lnTo>
                    <a:lnTo>
                      <a:pt x="811" y="514"/>
                    </a:lnTo>
                    <a:lnTo>
                      <a:pt x="813" y="512"/>
                    </a:lnTo>
                    <a:lnTo>
                      <a:pt x="814" y="510"/>
                    </a:lnTo>
                    <a:lnTo>
                      <a:pt x="815" y="508"/>
                    </a:lnTo>
                    <a:lnTo>
                      <a:pt x="818" y="508"/>
                    </a:lnTo>
                    <a:lnTo>
                      <a:pt x="819" y="507"/>
                    </a:lnTo>
                    <a:lnTo>
                      <a:pt x="822" y="507"/>
                    </a:lnTo>
                    <a:lnTo>
                      <a:pt x="823" y="507"/>
                    </a:lnTo>
                    <a:lnTo>
                      <a:pt x="826" y="508"/>
                    </a:lnTo>
                    <a:lnTo>
                      <a:pt x="827" y="508"/>
                    </a:lnTo>
                    <a:close/>
                    <a:moveTo>
                      <a:pt x="882" y="543"/>
                    </a:moveTo>
                    <a:lnTo>
                      <a:pt x="900" y="553"/>
                    </a:lnTo>
                    <a:lnTo>
                      <a:pt x="901" y="555"/>
                    </a:lnTo>
                    <a:lnTo>
                      <a:pt x="903" y="556"/>
                    </a:lnTo>
                    <a:lnTo>
                      <a:pt x="904" y="559"/>
                    </a:lnTo>
                    <a:lnTo>
                      <a:pt x="904" y="560"/>
                    </a:lnTo>
                    <a:lnTo>
                      <a:pt x="904" y="563"/>
                    </a:lnTo>
                    <a:lnTo>
                      <a:pt x="904" y="564"/>
                    </a:lnTo>
                    <a:lnTo>
                      <a:pt x="904" y="567"/>
                    </a:lnTo>
                    <a:lnTo>
                      <a:pt x="903" y="568"/>
                    </a:lnTo>
                    <a:lnTo>
                      <a:pt x="901" y="569"/>
                    </a:lnTo>
                    <a:lnTo>
                      <a:pt x="900" y="571"/>
                    </a:lnTo>
                    <a:lnTo>
                      <a:pt x="897" y="572"/>
                    </a:lnTo>
                    <a:lnTo>
                      <a:pt x="896" y="573"/>
                    </a:lnTo>
                    <a:lnTo>
                      <a:pt x="893" y="573"/>
                    </a:lnTo>
                    <a:lnTo>
                      <a:pt x="892" y="573"/>
                    </a:lnTo>
                    <a:lnTo>
                      <a:pt x="890" y="572"/>
                    </a:lnTo>
                    <a:lnTo>
                      <a:pt x="888" y="572"/>
                    </a:lnTo>
                    <a:lnTo>
                      <a:pt x="870" y="560"/>
                    </a:lnTo>
                    <a:lnTo>
                      <a:pt x="868" y="559"/>
                    </a:lnTo>
                    <a:lnTo>
                      <a:pt x="867" y="557"/>
                    </a:lnTo>
                    <a:lnTo>
                      <a:pt x="866" y="556"/>
                    </a:lnTo>
                    <a:lnTo>
                      <a:pt x="866" y="553"/>
                    </a:lnTo>
                    <a:lnTo>
                      <a:pt x="866" y="552"/>
                    </a:lnTo>
                    <a:lnTo>
                      <a:pt x="866" y="549"/>
                    </a:lnTo>
                    <a:lnTo>
                      <a:pt x="866" y="547"/>
                    </a:lnTo>
                    <a:lnTo>
                      <a:pt x="867" y="545"/>
                    </a:lnTo>
                    <a:lnTo>
                      <a:pt x="868" y="544"/>
                    </a:lnTo>
                    <a:lnTo>
                      <a:pt x="870" y="543"/>
                    </a:lnTo>
                    <a:lnTo>
                      <a:pt x="871" y="541"/>
                    </a:lnTo>
                    <a:lnTo>
                      <a:pt x="874" y="541"/>
                    </a:lnTo>
                    <a:lnTo>
                      <a:pt x="875" y="540"/>
                    </a:lnTo>
                    <a:lnTo>
                      <a:pt x="878" y="540"/>
                    </a:lnTo>
                    <a:lnTo>
                      <a:pt x="879" y="541"/>
                    </a:lnTo>
                    <a:lnTo>
                      <a:pt x="882" y="543"/>
                    </a:lnTo>
                    <a:close/>
                    <a:moveTo>
                      <a:pt x="936" y="576"/>
                    </a:moveTo>
                    <a:lnTo>
                      <a:pt x="953" y="588"/>
                    </a:lnTo>
                    <a:lnTo>
                      <a:pt x="955" y="588"/>
                    </a:lnTo>
                    <a:lnTo>
                      <a:pt x="956" y="591"/>
                    </a:lnTo>
                    <a:lnTo>
                      <a:pt x="957" y="592"/>
                    </a:lnTo>
                    <a:lnTo>
                      <a:pt x="959" y="593"/>
                    </a:lnTo>
                    <a:lnTo>
                      <a:pt x="959" y="596"/>
                    </a:lnTo>
                    <a:lnTo>
                      <a:pt x="959" y="598"/>
                    </a:lnTo>
                    <a:lnTo>
                      <a:pt x="957" y="600"/>
                    </a:lnTo>
                    <a:lnTo>
                      <a:pt x="957" y="602"/>
                    </a:lnTo>
                    <a:lnTo>
                      <a:pt x="956" y="604"/>
                    </a:lnTo>
                    <a:lnTo>
                      <a:pt x="953" y="605"/>
                    </a:lnTo>
                    <a:lnTo>
                      <a:pt x="952" y="606"/>
                    </a:lnTo>
                    <a:lnTo>
                      <a:pt x="951" y="606"/>
                    </a:lnTo>
                    <a:lnTo>
                      <a:pt x="948" y="606"/>
                    </a:lnTo>
                    <a:lnTo>
                      <a:pt x="947" y="606"/>
                    </a:lnTo>
                    <a:lnTo>
                      <a:pt x="944" y="606"/>
                    </a:lnTo>
                    <a:lnTo>
                      <a:pt x="943" y="605"/>
                    </a:lnTo>
                    <a:lnTo>
                      <a:pt x="924" y="595"/>
                    </a:lnTo>
                    <a:lnTo>
                      <a:pt x="923" y="593"/>
                    </a:lnTo>
                    <a:lnTo>
                      <a:pt x="921" y="591"/>
                    </a:lnTo>
                    <a:lnTo>
                      <a:pt x="920" y="589"/>
                    </a:lnTo>
                    <a:lnTo>
                      <a:pt x="920" y="588"/>
                    </a:lnTo>
                    <a:lnTo>
                      <a:pt x="919" y="585"/>
                    </a:lnTo>
                    <a:lnTo>
                      <a:pt x="919" y="584"/>
                    </a:lnTo>
                    <a:lnTo>
                      <a:pt x="920" y="581"/>
                    </a:lnTo>
                    <a:lnTo>
                      <a:pt x="921" y="580"/>
                    </a:lnTo>
                    <a:lnTo>
                      <a:pt x="921" y="577"/>
                    </a:lnTo>
                    <a:lnTo>
                      <a:pt x="924" y="576"/>
                    </a:lnTo>
                    <a:lnTo>
                      <a:pt x="925" y="575"/>
                    </a:lnTo>
                    <a:lnTo>
                      <a:pt x="927" y="575"/>
                    </a:lnTo>
                    <a:lnTo>
                      <a:pt x="929" y="575"/>
                    </a:lnTo>
                    <a:lnTo>
                      <a:pt x="932" y="575"/>
                    </a:lnTo>
                    <a:lnTo>
                      <a:pt x="933" y="575"/>
                    </a:lnTo>
                    <a:lnTo>
                      <a:pt x="936" y="576"/>
                    </a:lnTo>
                    <a:close/>
                    <a:moveTo>
                      <a:pt x="989" y="610"/>
                    </a:moveTo>
                    <a:lnTo>
                      <a:pt x="1008" y="621"/>
                    </a:lnTo>
                    <a:lnTo>
                      <a:pt x="1009" y="622"/>
                    </a:lnTo>
                    <a:lnTo>
                      <a:pt x="1010" y="624"/>
                    </a:lnTo>
                    <a:lnTo>
                      <a:pt x="1012" y="626"/>
                    </a:lnTo>
                    <a:lnTo>
                      <a:pt x="1012" y="628"/>
                    </a:lnTo>
                    <a:lnTo>
                      <a:pt x="1013" y="629"/>
                    </a:lnTo>
                    <a:lnTo>
                      <a:pt x="1012" y="632"/>
                    </a:lnTo>
                    <a:lnTo>
                      <a:pt x="1012" y="634"/>
                    </a:lnTo>
                    <a:lnTo>
                      <a:pt x="1010" y="636"/>
                    </a:lnTo>
                    <a:lnTo>
                      <a:pt x="1009" y="637"/>
                    </a:lnTo>
                    <a:lnTo>
                      <a:pt x="1008" y="638"/>
                    </a:lnTo>
                    <a:lnTo>
                      <a:pt x="1006" y="640"/>
                    </a:lnTo>
                    <a:lnTo>
                      <a:pt x="1004" y="641"/>
                    </a:lnTo>
                    <a:lnTo>
                      <a:pt x="1002" y="641"/>
                    </a:lnTo>
                    <a:lnTo>
                      <a:pt x="1000" y="641"/>
                    </a:lnTo>
                    <a:lnTo>
                      <a:pt x="998" y="640"/>
                    </a:lnTo>
                    <a:lnTo>
                      <a:pt x="996" y="640"/>
                    </a:lnTo>
                    <a:lnTo>
                      <a:pt x="978" y="628"/>
                    </a:lnTo>
                    <a:lnTo>
                      <a:pt x="976" y="626"/>
                    </a:lnTo>
                    <a:lnTo>
                      <a:pt x="974" y="625"/>
                    </a:lnTo>
                    <a:lnTo>
                      <a:pt x="974" y="624"/>
                    </a:lnTo>
                    <a:lnTo>
                      <a:pt x="973" y="621"/>
                    </a:lnTo>
                    <a:lnTo>
                      <a:pt x="973" y="620"/>
                    </a:lnTo>
                    <a:lnTo>
                      <a:pt x="973" y="617"/>
                    </a:lnTo>
                    <a:lnTo>
                      <a:pt x="974" y="614"/>
                    </a:lnTo>
                    <a:lnTo>
                      <a:pt x="974" y="613"/>
                    </a:lnTo>
                    <a:lnTo>
                      <a:pt x="976" y="612"/>
                    </a:lnTo>
                    <a:lnTo>
                      <a:pt x="977" y="610"/>
                    </a:lnTo>
                    <a:lnTo>
                      <a:pt x="980" y="609"/>
                    </a:lnTo>
                    <a:lnTo>
                      <a:pt x="981" y="608"/>
                    </a:lnTo>
                    <a:lnTo>
                      <a:pt x="984" y="608"/>
                    </a:lnTo>
                    <a:lnTo>
                      <a:pt x="985" y="608"/>
                    </a:lnTo>
                    <a:lnTo>
                      <a:pt x="988" y="609"/>
                    </a:lnTo>
                    <a:lnTo>
                      <a:pt x="989" y="610"/>
                    </a:lnTo>
                    <a:close/>
                    <a:moveTo>
                      <a:pt x="1044" y="644"/>
                    </a:moveTo>
                    <a:lnTo>
                      <a:pt x="1062" y="654"/>
                    </a:lnTo>
                    <a:lnTo>
                      <a:pt x="1063" y="656"/>
                    </a:lnTo>
                    <a:lnTo>
                      <a:pt x="1065" y="658"/>
                    </a:lnTo>
                    <a:lnTo>
                      <a:pt x="1066" y="660"/>
                    </a:lnTo>
                    <a:lnTo>
                      <a:pt x="1066" y="661"/>
                    </a:lnTo>
                    <a:lnTo>
                      <a:pt x="1066" y="664"/>
                    </a:lnTo>
                    <a:lnTo>
                      <a:pt x="1066" y="666"/>
                    </a:lnTo>
                    <a:lnTo>
                      <a:pt x="1066" y="668"/>
                    </a:lnTo>
                    <a:lnTo>
                      <a:pt x="1065" y="670"/>
                    </a:lnTo>
                    <a:lnTo>
                      <a:pt x="1063" y="672"/>
                    </a:lnTo>
                    <a:lnTo>
                      <a:pt x="1062" y="673"/>
                    </a:lnTo>
                    <a:lnTo>
                      <a:pt x="1061" y="674"/>
                    </a:lnTo>
                    <a:lnTo>
                      <a:pt x="1058" y="674"/>
                    </a:lnTo>
                    <a:lnTo>
                      <a:pt x="1057" y="674"/>
                    </a:lnTo>
                    <a:lnTo>
                      <a:pt x="1054" y="674"/>
                    </a:lnTo>
                    <a:lnTo>
                      <a:pt x="1051" y="674"/>
                    </a:lnTo>
                    <a:lnTo>
                      <a:pt x="1050" y="673"/>
                    </a:lnTo>
                    <a:lnTo>
                      <a:pt x="1033" y="662"/>
                    </a:lnTo>
                    <a:lnTo>
                      <a:pt x="1030" y="660"/>
                    </a:lnTo>
                    <a:lnTo>
                      <a:pt x="1029" y="658"/>
                    </a:lnTo>
                    <a:lnTo>
                      <a:pt x="1028" y="657"/>
                    </a:lnTo>
                    <a:lnTo>
                      <a:pt x="1028" y="654"/>
                    </a:lnTo>
                    <a:lnTo>
                      <a:pt x="1028" y="653"/>
                    </a:lnTo>
                    <a:lnTo>
                      <a:pt x="1028" y="650"/>
                    </a:lnTo>
                    <a:lnTo>
                      <a:pt x="1028" y="649"/>
                    </a:lnTo>
                    <a:lnTo>
                      <a:pt x="1029" y="648"/>
                    </a:lnTo>
                    <a:lnTo>
                      <a:pt x="1030" y="645"/>
                    </a:lnTo>
                    <a:lnTo>
                      <a:pt x="1032" y="644"/>
                    </a:lnTo>
                    <a:lnTo>
                      <a:pt x="1034" y="642"/>
                    </a:lnTo>
                    <a:lnTo>
                      <a:pt x="1036" y="642"/>
                    </a:lnTo>
                    <a:lnTo>
                      <a:pt x="1037" y="642"/>
                    </a:lnTo>
                    <a:lnTo>
                      <a:pt x="1040" y="642"/>
                    </a:lnTo>
                    <a:lnTo>
                      <a:pt x="1042" y="642"/>
                    </a:lnTo>
                    <a:lnTo>
                      <a:pt x="1044" y="644"/>
                    </a:lnTo>
                    <a:close/>
                    <a:moveTo>
                      <a:pt x="1098" y="677"/>
                    </a:moveTo>
                    <a:lnTo>
                      <a:pt x="1115" y="689"/>
                    </a:lnTo>
                    <a:lnTo>
                      <a:pt x="1118" y="690"/>
                    </a:lnTo>
                    <a:lnTo>
                      <a:pt x="1119" y="691"/>
                    </a:lnTo>
                    <a:lnTo>
                      <a:pt x="1119" y="693"/>
                    </a:lnTo>
                    <a:lnTo>
                      <a:pt x="1121" y="695"/>
                    </a:lnTo>
                    <a:lnTo>
                      <a:pt x="1121" y="697"/>
                    </a:lnTo>
                    <a:lnTo>
                      <a:pt x="1121" y="699"/>
                    </a:lnTo>
                    <a:lnTo>
                      <a:pt x="1119" y="701"/>
                    </a:lnTo>
                    <a:lnTo>
                      <a:pt x="1119" y="703"/>
                    </a:lnTo>
                    <a:lnTo>
                      <a:pt x="1118" y="705"/>
                    </a:lnTo>
                    <a:lnTo>
                      <a:pt x="1117" y="706"/>
                    </a:lnTo>
                    <a:lnTo>
                      <a:pt x="1114" y="707"/>
                    </a:lnTo>
                    <a:lnTo>
                      <a:pt x="1113" y="707"/>
                    </a:lnTo>
                    <a:lnTo>
                      <a:pt x="1110" y="709"/>
                    </a:lnTo>
                    <a:lnTo>
                      <a:pt x="1109" y="709"/>
                    </a:lnTo>
                    <a:lnTo>
                      <a:pt x="1106" y="707"/>
                    </a:lnTo>
                    <a:lnTo>
                      <a:pt x="1105" y="707"/>
                    </a:lnTo>
                    <a:lnTo>
                      <a:pt x="1086" y="695"/>
                    </a:lnTo>
                    <a:lnTo>
                      <a:pt x="1085" y="694"/>
                    </a:lnTo>
                    <a:lnTo>
                      <a:pt x="1083" y="693"/>
                    </a:lnTo>
                    <a:lnTo>
                      <a:pt x="1082" y="690"/>
                    </a:lnTo>
                    <a:lnTo>
                      <a:pt x="1082" y="689"/>
                    </a:lnTo>
                    <a:lnTo>
                      <a:pt x="1081" y="686"/>
                    </a:lnTo>
                    <a:lnTo>
                      <a:pt x="1081" y="685"/>
                    </a:lnTo>
                    <a:lnTo>
                      <a:pt x="1082" y="682"/>
                    </a:lnTo>
                    <a:lnTo>
                      <a:pt x="1083" y="681"/>
                    </a:lnTo>
                    <a:lnTo>
                      <a:pt x="1085" y="679"/>
                    </a:lnTo>
                    <a:lnTo>
                      <a:pt x="1086" y="678"/>
                    </a:lnTo>
                    <a:lnTo>
                      <a:pt x="1087" y="677"/>
                    </a:lnTo>
                    <a:lnTo>
                      <a:pt x="1090" y="676"/>
                    </a:lnTo>
                    <a:lnTo>
                      <a:pt x="1091" y="676"/>
                    </a:lnTo>
                    <a:lnTo>
                      <a:pt x="1094" y="676"/>
                    </a:lnTo>
                    <a:lnTo>
                      <a:pt x="1095" y="677"/>
                    </a:lnTo>
                    <a:lnTo>
                      <a:pt x="1098" y="677"/>
                    </a:lnTo>
                    <a:close/>
                    <a:moveTo>
                      <a:pt x="1151" y="711"/>
                    </a:moveTo>
                    <a:lnTo>
                      <a:pt x="1170" y="722"/>
                    </a:lnTo>
                    <a:lnTo>
                      <a:pt x="1171" y="723"/>
                    </a:lnTo>
                    <a:lnTo>
                      <a:pt x="1172" y="725"/>
                    </a:lnTo>
                    <a:lnTo>
                      <a:pt x="1174" y="727"/>
                    </a:lnTo>
                    <a:lnTo>
                      <a:pt x="1175" y="729"/>
                    </a:lnTo>
                    <a:lnTo>
                      <a:pt x="1175" y="731"/>
                    </a:lnTo>
                    <a:lnTo>
                      <a:pt x="1175" y="733"/>
                    </a:lnTo>
                    <a:lnTo>
                      <a:pt x="1174" y="735"/>
                    </a:lnTo>
                    <a:lnTo>
                      <a:pt x="1174" y="737"/>
                    </a:lnTo>
                    <a:lnTo>
                      <a:pt x="1171" y="739"/>
                    </a:lnTo>
                    <a:lnTo>
                      <a:pt x="1170" y="741"/>
                    </a:lnTo>
                    <a:lnTo>
                      <a:pt x="1168" y="741"/>
                    </a:lnTo>
                    <a:lnTo>
                      <a:pt x="1166" y="742"/>
                    </a:lnTo>
                    <a:lnTo>
                      <a:pt x="1164" y="742"/>
                    </a:lnTo>
                    <a:lnTo>
                      <a:pt x="1162" y="742"/>
                    </a:lnTo>
                    <a:lnTo>
                      <a:pt x="1160" y="742"/>
                    </a:lnTo>
                    <a:lnTo>
                      <a:pt x="1159" y="741"/>
                    </a:lnTo>
                    <a:lnTo>
                      <a:pt x="1140" y="729"/>
                    </a:lnTo>
                    <a:lnTo>
                      <a:pt x="1138" y="727"/>
                    </a:lnTo>
                    <a:lnTo>
                      <a:pt x="1136" y="726"/>
                    </a:lnTo>
                    <a:lnTo>
                      <a:pt x="1136" y="725"/>
                    </a:lnTo>
                    <a:lnTo>
                      <a:pt x="1135" y="722"/>
                    </a:lnTo>
                    <a:lnTo>
                      <a:pt x="1135" y="721"/>
                    </a:lnTo>
                    <a:lnTo>
                      <a:pt x="1135" y="718"/>
                    </a:lnTo>
                    <a:lnTo>
                      <a:pt x="1136" y="717"/>
                    </a:lnTo>
                    <a:lnTo>
                      <a:pt x="1136" y="714"/>
                    </a:lnTo>
                    <a:lnTo>
                      <a:pt x="1138" y="713"/>
                    </a:lnTo>
                    <a:lnTo>
                      <a:pt x="1140" y="711"/>
                    </a:lnTo>
                    <a:lnTo>
                      <a:pt x="1142" y="710"/>
                    </a:lnTo>
                    <a:lnTo>
                      <a:pt x="1143" y="710"/>
                    </a:lnTo>
                    <a:lnTo>
                      <a:pt x="1146" y="710"/>
                    </a:lnTo>
                    <a:lnTo>
                      <a:pt x="1147" y="710"/>
                    </a:lnTo>
                    <a:lnTo>
                      <a:pt x="1150" y="710"/>
                    </a:lnTo>
                    <a:lnTo>
                      <a:pt x="1151" y="711"/>
                    </a:lnTo>
                    <a:close/>
                    <a:moveTo>
                      <a:pt x="1205" y="745"/>
                    </a:moveTo>
                    <a:lnTo>
                      <a:pt x="1224" y="757"/>
                    </a:lnTo>
                    <a:lnTo>
                      <a:pt x="1225" y="758"/>
                    </a:lnTo>
                    <a:lnTo>
                      <a:pt x="1227" y="759"/>
                    </a:lnTo>
                    <a:lnTo>
                      <a:pt x="1228" y="760"/>
                    </a:lnTo>
                    <a:lnTo>
                      <a:pt x="1228" y="763"/>
                    </a:lnTo>
                    <a:lnTo>
                      <a:pt x="1228" y="764"/>
                    </a:lnTo>
                    <a:lnTo>
                      <a:pt x="1228" y="767"/>
                    </a:lnTo>
                    <a:lnTo>
                      <a:pt x="1228" y="768"/>
                    </a:lnTo>
                    <a:lnTo>
                      <a:pt x="1227" y="771"/>
                    </a:lnTo>
                    <a:lnTo>
                      <a:pt x="1225" y="772"/>
                    </a:lnTo>
                    <a:lnTo>
                      <a:pt x="1224" y="774"/>
                    </a:lnTo>
                    <a:lnTo>
                      <a:pt x="1223" y="775"/>
                    </a:lnTo>
                    <a:lnTo>
                      <a:pt x="1220" y="775"/>
                    </a:lnTo>
                    <a:lnTo>
                      <a:pt x="1219" y="775"/>
                    </a:lnTo>
                    <a:lnTo>
                      <a:pt x="1216" y="775"/>
                    </a:lnTo>
                    <a:lnTo>
                      <a:pt x="1213" y="775"/>
                    </a:lnTo>
                    <a:lnTo>
                      <a:pt x="1212" y="774"/>
                    </a:lnTo>
                    <a:lnTo>
                      <a:pt x="1195" y="763"/>
                    </a:lnTo>
                    <a:lnTo>
                      <a:pt x="1192" y="762"/>
                    </a:lnTo>
                    <a:lnTo>
                      <a:pt x="1191" y="760"/>
                    </a:lnTo>
                    <a:lnTo>
                      <a:pt x="1190" y="758"/>
                    </a:lnTo>
                    <a:lnTo>
                      <a:pt x="1190" y="757"/>
                    </a:lnTo>
                    <a:lnTo>
                      <a:pt x="1190" y="754"/>
                    </a:lnTo>
                    <a:lnTo>
                      <a:pt x="1190" y="753"/>
                    </a:lnTo>
                    <a:lnTo>
                      <a:pt x="1190" y="750"/>
                    </a:lnTo>
                    <a:lnTo>
                      <a:pt x="1191" y="749"/>
                    </a:lnTo>
                    <a:lnTo>
                      <a:pt x="1192" y="746"/>
                    </a:lnTo>
                    <a:lnTo>
                      <a:pt x="1194" y="745"/>
                    </a:lnTo>
                    <a:lnTo>
                      <a:pt x="1196" y="745"/>
                    </a:lnTo>
                    <a:lnTo>
                      <a:pt x="1198" y="743"/>
                    </a:lnTo>
                    <a:lnTo>
                      <a:pt x="1199" y="743"/>
                    </a:lnTo>
                    <a:lnTo>
                      <a:pt x="1202" y="743"/>
                    </a:lnTo>
                    <a:lnTo>
                      <a:pt x="1204" y="745"/>
                    </a:lnTo>
                    <a:lnTo>
                      <a:pt x="1205" y="745"/>
                    </a:lnTo>
                    <a:close/>
                    <a:moveTo>
                      <a:pt x="1260" y="779"/>
                    </a:moveTo>
                    <a:lnTo>
                      <a:pt x="1277" y="790"/>
                    </a:lnTo>
                    <a:lnTo>
                      <a:pt x="1280" y="791"/>
                    </a:lnTo>
                    <a:lnTo>
                      <a:pt x="1281" y="792"/>
                    </a:lnTo>
                    <a:lnTo>
                      <a:pt x="1281" y="795"/>
                    </a:lnTo>
                    <a:lnTo>
                      <a:pt x="1282" y="796"/>
                    </a:lnTo>
                    <a:lnTo>
                      <a:pt x="1282" y="799"/>
                    </a:lnTo>
                    <a:lnTo>
                      <a:pt x="1282" y="800"/>
                    </a:lnTo>
                    <a:lnTo>
                      <a:pt x="1282" y="803"/>
                    </a:lnTo>
                    <a:lnTo>
                      <a:pt x="1281" y="804"/>
                    </a:lnTo>
                    <a:lnTo>
                      <a:pt x="1280" y="807"/>
                    </a:lnTo>
                    <a:lnTo>
                      <a:pt x="1279" y="808"/>
                    </a:lnTo>
                    <a:lnTo>
                      <a:pt x="1276" y="808"/>
                    </a:lnTo>
                    <a:lnTo>
                      <a:pt x="1275" y="810"/>
                    </a:lnTo>
                    <a:lnTo>
                      <a:pt x="1272" y="810"/>
                    </a:lnTo>
                    <a:lnTo>
                      <a:pt x="1271" y="810"/>
                    </a:lnTo>
                    <a:lnTo>
                      <a:pt x="1268" y="808"/>
                    </a:lnTo>
                    <a:lnTo>
                      <a:pt x="1267" y="808"/>
                    </a:lnTo>
                    <a:lnTo>
                      <a:pt x="1248" y="796"/>
                    </a:lnTo>
                    <a:lnTo>
                      <a:pt x="1247" y="795"/>
                    </a:lnTo>
                    <a:lnTo>
                      <a:pt x="1245" y="794"/>
                    </a:lnTo>
                    <a:lnTo>
                      <a:pt x="1244" y="792"/>
                    </a:lnTo>
                    <a:lnTo>
                      <a:pt x="1244" y="790"/>
                    </a:lnTo>
                    <a:lnTo>
                      <a:pt x="1243" y="788"/>
                    </a:lnTo>
                    <a:lnTo>
                      <a:pt x="1244" y="786"/>
                    </a:lnTo>
                    <a:lnTo>
                      <a:pt x="1244" y="784"/>
                    </a:lnTo>
                    <a:lnTo>
                      <a:pt x="1245" y="782"/>
                    </a:lnTo>
                    <a:lnTo>
                      <a:pt x="1247" y="780"/>
                    </a:lnTo>
                    <a:lnTo>
                      <a:pt x="1248" y="779"/>
                    </a:lnTo>
                    <a:lnTo>
                      <a:pt x="1249" y="778"/>
                    </a:lnTo>
                    <a:lnTo>
                      <a:pt x="1252" y="778"/>
                    </a:lnTo>
                    <a:lnTo>
                      <a:pt x="1253" y="776"/>
                    </a:lnTo>
                    <a:lnTo>
                      <a:pt x="1256" y="778"/>
                    </a:lnTo>
                    <a:lnTo>
                      <a:pt x="1257" y="778"/>
                    </a:lnTo>
                    <a:lnTo>
                      <a:pt x="1260" y="779"/>
                    </a:lnTo>
                    <a:close/>
                    <a:moveTo>
                      <a:pt x="1314" y="812"/>
                    </a:moveTo>
                    <a:lnTo>
                      <a:pt x="1332" y="824"/>
                    </a:lnTo>
                    <a:lnTo>
                      <a:pt x="1333" y="826"/>
                    </a:lnTo>
                    <a:lnTo>
                      <a:pt x="1334" y="827"/>
                    </a:lnTo>
                    <a:lnTo>
                      <a:pt x="1336" y="828"/>
                    </a:lnTo>
                    <a:lnTo>
                      <a:pt x="1337" y="831"/>
                    </a:lnTo>
                    <a:lnTo>
                      <a:pt x="1337" y="832"/>
                    </a:lnTo>
                    <a:lnTo>
                      <a:pt x="1337" y="835"/>
                    </a:lnTo>
                    <a:lnTo>
                      <a:pt x="1336" y="836"/>
                    </a:lnTo>
                    <a:lnTo>
                      <a:pt x="1336" y="839"/>
                    </a:lnTo>
                    <a:lnTo>
                      <a:pt x="1334" y="840"/>
                    </a:lnTo>
                    <a:lnTo>
                      <a:pt x="1332" y="841"/>
                    </a:lnTo>
                    <a:lnTo>
                      <a:pt x="1330" y="843"/>
                    </a:lnTo>
                    <a:lnTo>
                      <a:pt x="1329" y="843"/>
                    </a:lnTo>
                    <a:lnTo>
                      <a:pt x="1326" y="843"/>
                    </a:lnTo>
                    <a:lnTo>
                      <a:pt x="1325" y="843"/>
                    </a:lnTo>
                    <a:lnTo>
                      <a:pt x="1322" y="843"/>
                    </a:lnTo>
                    <a:lnTo>
                      <a:pt x="1321" y="841"/>
                    </a:lnTo>
                    <a:lnTo>
                      <a:pt x="1302" y="831"/>
                    </a:lnTo>
                    <a:lnTo>
                      <a:pt x="1301" y="830"/>
                    </a:lnTo>
                    <a:lnTo>
                      <a:pt x="1300" y="828"/>
                    </a:lnTo>
                    <a:lnTo>
                      <a:pt x="1298" y="826"/>
                    </a:lnTo>
                    <a:lnTo>
                      <a:pt x="1297" y="824"/>
                    </a:lnTo>
                    <a:lnTo>
                      <a:pt x="1297" y="822"/>
                    </a:lnTo>
                    <a:lnTo>
                      <a:pt x="1297" y="820"/>
                    </a:lnTo>
                    <a:lnTo>
                      <a:pt x="1298" y="818"/>
                    </a:lnTo>
                    <a:lnTo>
                      <a:pt x="1300" y="816"/>
                    </a:lnTo>
                    <a:lnTo>
                      <a:pt x="1300" y="814"/>
                    </a:lnTo>
                    <a:lnTo>
                      <a:pt x="1302" y="812"/>
                    </a:lnTo>
                    <a:lnTo>
                      <a:pt x="1304" y="812"/>
                    </a:lnTo>
                    <a:lnTo>
                      <a:pt x="1305" y="811"/>
                    </a:lnTo>
                    <a:lnTo>
                      <a:pt x="1308" y="811"/>
                    </a:lnTo>
                    <a:lnTo>
                      <a:pt x="1310" y="811"/>
                    </a:lnTo>
                    <a:lnTo>
                      <a:pt x="1312" y="811"/>
                    </a:lnTo>
                    <a:lnTo>
                      <a:pt x="1314" y="812"/>
                    </a:lnTo>
                    <a:close/>
                    <a:moveTo>
                      <a:pt x="1367" y="847"/>
                    </a:moveTo>
                    <a:lnTo>
                      <a:pt x="1386" y="857"/>
                    </a:lnTo>
                    <a:lnTo>
                      <a:pt x="1387" y="859"/>
                    </a:lnTo>
                    <a:lnTo>
                      <a:pt x="1389" y="860"/>
                    </a:lnTo>
                    <a:lnTo>
                      <a:pt x="1390" y="863"/>
                    </a:lnTo>
                    <a:lnTo>
                      <a:pt x="1390" y="864"/>
                    </a:lnTo>
                    <a:lnTo>
                      <a:pt x="1390" y="865"/>
                    </a:lnTo>
                    <a:lnTo>
                      <a:pt x="1390" y="868"/>
                    </a:lnTo>
                    <a:lnTo>
                      <a:pt x="1390" y="871"/>
                    </a:lnTo>
                    <a:lnTo>
                      <a:pt x="1389" y="872"/>
                    </a:lnTo>
                    <a:lnTo>
                      <a:pt x="1387" y="873"/>
                    </a:lnTo>
                    <a:lnTo>
                      <a:pt x="1386" y="875"/>
                    </a:lnTo>
                    <a:lnTo>
                      <a:pt x="1385" y="876"/>
                    </a:lnTo>
                    <a:lnTo>
                      <a:pt x="1382" y="877"/>
                    </a:lnTo>
                    <a:lnTo>
                      <a:pt x="1381" y="877"/>
                    </a:lnTo>
                    <a:lnTo>
                      <a:pt x="1378" y="877"/>
                    </a:lnTo>
                    <a:lnTo>
                      <a:pt x="1377" y="876"/>
                    </a:lnTo>
                    <a:lnTo>
                      <a:pt x="1374" y="876"/>
                    </a:lnTo>
                    <a:lnTo>
                      <a:pt x="1357" y="864"/>
                    </a:lnTo>
                    <a:lnTo>
                      <a:pt x="1354" y="863"/>
                    </a:lnTo>
                    <a:lnTo>
                      <a:pt x="1353" y="861"/>
                    </a:lnTo>
                    <a:lnTo>
                      <a:pt x="1353" y="860"/>
                    </a:lnTo>
                    <a:lnTo>
                      <a:pt x="1352" y="857"/>
                    </a:lnTo>
                    <a:lnTo>
                      <a:pt x="1352" y="856"/>
                    </a:lnTo>
                    <a:lnTo>
                      <a:pt x="1352" y="853"/>
                    </a:lnTo>
                    <a:lnTo>
                      <a:pt x="1352" y="851"/>
                    </a:lnTo>
                    <a:lnTo>
                      <a:pt x="1353" y="849"/>
                    </a:lnTo>
                    <a:lnTo>
                      <a:pt x="1354" y="848"/>
                    </a:lnTo>
                    <a:lnTo>
                      <a:pt x="1356" y="847"/>
                    </a:lnTo>
                    <a:lnTo>
                      <a:pt x="1358" y="845"/>
                    </a:lnTo>
                    <a:lnTo>
                      <a:pt x="1359" y="845"/>
                    </a:lnTo>
                    <a:lnTo>
                      <a:pt x="1362" y="844"/>
                    </a:lnTo>
                    <a:lnTo>
                      <a:pt x="1363" y="844"/>
                    </a:lnTo>
                    <a:lnTo>
                      <a:pt x="1366" y="845"/>
                    </a:lnTo>
                    <a:lnTo>
                      <a:pt x="1367" y="847"/>
                    </a:lnTo>
                    <a:close/>
                    <a:moveTo>
                      <a:pt x="1422" y="880"/>
                    </a:moveTo>
                    <a:lnTo>
                      <a:pt x="1440" y="892"/>
                    </a:lnTo>
                    <a:lnTo>
                      <a:pt x="1442" y="892"/>
                    </a:lnTo>
                    <a:lnTo>
                      <a:pt x="1443" y="895"/>
                    </a:lnTo>
                    <a:lnTo>
                      <a:pt x="1444" y="896"/>
                    </a:lnTo>
                    <a:lnTo>
                      <a:pt x="1444" y="897"/>
                    </a:lnTo>
                    <a:lnTo>
                      <a:pt x="1444" y="900"/>
                    </a:lnTo>
                    <a:lnTo>
                      <a:pt x="1444" y="903"/>
                    </a:lnTo>
                    <a:lnTo>
                      <a:pt x="1444" y="904"/>
                    </a:lnTo>
                    <a:lnTo>
                      <a:pt x="1443" y="907"/>
                    </a:lnTo>
                    <a:lnTo>
                      <a:pt x="1442" y="908"/>
                    </a:lnTo>
                    <a:lnTo>
                      <a:pt x="1440" y="909"/>
                    </a:lnTo>
                    <a:lnTo>
                      <a:pt x="1438" y="911"/>
                    </a:lnTo>
                    <a:lnTo>
                      <a:pt x="1437" y="911"/>
                    </a:lnTo>
                    <a:lnTo>
                      <a:pt x="1434" y="911"/>
                    </a:lnTo>
                    <a:lnTo>
                      <a:pt x="1433" y="911"/>
                    </a:lnTo>
                    <a:lnTo>
                      <a:pt x="1430" y="911"/>
                    </a:lnTo>
                    <a:lnTo>
                      <a:pt x="1429" y="909"/>
                    </a:lnTo>
                    <a:lnTo>
                      <a:pt x="1410" y="899"/>
                    </a:lnTo>
                    <a:lnTo>
                      <a:pt x="1409" y="897"/>
                    </a:lnTo>
                    <a:lnTo>
                      <a:pt x="1407" y="895"/>
                    </a:lnTo>
                    <a:lnTo>
                      <a:pt x="1406" y="893"/>
                    </a:lnTo>
                    <a:lnTo>
                      <a:pt x="1406" y="892"/>
                    </a:lnTo>
                    <a:lnTo>
                      <a:pt x="1406" y="889"/>
                    </a:lnTo>
                    <a:lnTo>
                      <a:pt x="1406" y="888"/>
                    </a:lnTo>
                    <a:lnTo>
                      <a:pt x="1406" y="885"/>
                    </a:lnTo>
                    <a:lnTo>
                      <a:pt x="1407" y="884"/>
                    </a:lnTo>
                    <a:lnTo>
                      <a:pt x="1409" y="881"/>
                    </a:lnTo>
                    <a:lnTo>
                      <a:pt x="1410" y="880"/>
                    </a:lnTo>
                    <a:lnTo>
                      <a:pt x="1411" y="879"/>
                    </a:lnTo>
                    <a:lnTo>
                      <a:pt x="1414" y="879"/>
                    </a:lnTo>
                    <a:lnTo>
                      <a:pt x="1415" y="879"/>
                    </a:lnTo>
                    <a:lnTo>
                      <a:pt x="1418" y="879"/>
                    </a:lnTo>
                    <a:lnTo>
                      <a:pt x="1419" y="879"/>
                    </a:lnTo>
                    <a:lnTo>
                      <a:pt x="1422" y="880"/>
                    </a:lnTo>
                    <a:close/>
                    <a:moveTo>
                      <a:pt x="1476" y="915"/>
                    </a:moveTo>
                    <a:lnTo>
                      <a:pt x="1494" y="925"/>
                    </a:lnTo>
                    <a:lnTo>
                      <a:pt x="1495" y="926"/>
                    </a:lnTo>
                    <a:lnTo>
                      <a:pt x="1496" y="928"/>
                    </a:lnTo>
                    <a:lnTo>
                      <a:pt x="1498" y="930"/>
                    </a:lnTo>
                    <a:lnTo>
                      <a:pt x="1499" y="932"/>
                    </a:lnTo>
                    <a:lnTo>
                      <a:pt x="1499" y="933"/>
                    </a:lnTo>
                    <a:lnTo>
                      <a:pt x="1499" y="936"/>
                    </a:lnTo>
                    <a:lnTo>
                      <a:pt x="1498" y="938"/>
                    </a:lnTo>
                    <a:lnTo>
                      <a:pt x="1498" y="940"/>
                    </a:lnTo>
                    <a:lnTo>
                      <a:pt x="1496" y="941"/>
                    </a:lnTo>
                    <a:lnTo>
                      <a:pt x="1495" y="942"/>
                    </a:lnTo>
                    <a:lnTo>
                      <a:pt x="1492" y="944"/>
                    </a:lnTo>
                    <a:lnTo>
                      <a:pt x="1491" y="945"/>
                    </a:lnTo>
                    <a:lnTo>
                      <a:pt x="1488" y="945"/>
                    </a:lnTo>
                    <a:lnTo>
                      <a:pt x="1487" y="945"/>
                    </a:lnTo>
                    <a:lnTo>
                      <a:pt x="1484" y="944"/>
                    </a:lnTo>
                    <a:lnTo>
                      <a:pt x="1483" y="944"/>
                    </a:lnTo>
                    <a:lnTo>
                      <a:pt x="1464" y="932"/>
                    </a:lnTo>
                    <a:lnTo>
                      <a:pt x="1463" y="930"/>
                    </a:lnTo>
                    <a:lnTo>
                      <a:pt x="1462" y="929"/>
                    </a:lnTo>
                    <a:lnTo>
                      <a:pt x="1460" y="928"/>
                    </a:lnTo>
                    <a:lnTo>
                      <a:pt x="1460" y="925"/>
                    </a:lnTo>
                    <a:lnTo>
                      <a:pt x="1459" y="924"/>
                    </a:lnTo>
                    <a:lnTo>
                      <a:pt x="1459" y="921"/>
                    </a:lnTo>
                    <a:lnTo>
                      <a:pt x="1460" y="918"/>
                    </a:lnTo>
                    <a:lnTo>
                      <a:pt x="1462" y="917"/>
                    </a:lnTo>
                    <a:lnTo>
                      <a:pt x="1462" y="916"/>
                    </a:lnTo>
                    <a:lnTo>
                      <a:pt x="1464" y="915"/>
                    </a:lnTo>
                    <a:lnTo>
                      <a:pt x="1466" y="913"/>
                    </a:lnTo>
                    <a:lnTo>
                      <a:pt x="1467" y="912"/>
                    </a:lnTo>
                    <a:lnTo>
                      <a:pt x="1470" y="912"/>
                    </a:lnTo>
                    <a:lnTo>
                      <a:pt x="1472" y="912"/>
                    </a:lnTo>
                    <a:lnTo>
                      <a:pt x="1474" y="913"/>
                    </a:lnTo>
                    <a:lnTo>
                      <a:pt x="1476" y="915"/>
                    </a:lnTo>
                    <a:close/>
                    <a:moveTo>
                      <a:pt x="1529" y="948"/>
                    </a:moveTo>
                    <a:lnTo>
                      <a:pt x="1548" y="958"/>
                    </a:lnTo>
                    <a:lnTo>
                      <a:pt x="1549" y="960"/>
                    </a:lnTo>
                    <a:lnTo>
                      <a:pt x="1551" y="962"/>
                    </a:lnTo>
                    <a:lnTo>
                      <a:pt x="1552" y="964"/>
                    </a:lnTo>
                    <a:lnTo>
                      <a:pt x="1552" y="965"/>
                    </a:lnTo>
                    <a:lnTo>
                      <a:pt x="1553" y="968"/>
                    </a:lnTo>
                    <a:lnTo>
                      <a:pt x="1552" y="969"/>
                    </a:lnTo>
                    <a:lnTo>
                      <a:pt x="1552" y="972"/>
                    </a:lnTo>
                    <a:lnTo>
                      <a:pt x="1551" y="973"/>
                    </a:lnTo>
                    <a:lnTo>
                      <a:pt x="1549" y="976"/>
                    </a:lnTo>
                    <a:lnTo>
                      <a:pt x="1548" y="977"/>
                    </a:lnTo>
                    <a:lnTo>
                      <a:pt x="1547" y="977"/>
                    </a:lnTo>
                    <a:lnTo>
                      <a:pt x="1544" y="978"/>
                    </a:lnTo>
                    <a:lnTo>
                      <a:pt x="1543" y="978"/>
                    </a:lnTo>
                    <a:lnTo>
                      <a:pt x="1540" y="978"/>
                    </a:lnTo>
                    <a:lnTo>
                      <a:pt x="1539" y="978"/>
                    </a:lnTo>
                    <a:lnTo>
                      <a:pt x="1536" y="977"/>
                    </a:lnTo>
                    <a:lnTo>
                      <a:pt x="1519" y="966"/>
                    </a:lnTo>
                    <a:lnTo>
                      <a:pt x="1516" y="964"/>
                    </a:lnTo>
                    <a:lnTo>
                      <a:pt x="1515" y="962"/>
                    </a:lnTo>
                    <a:lnTo>
                      <a:pt x="1515" y="961"/>
                    </a:lnTo>
                    <a:lnTo>
                      <a:pt x="1514" y="958"/>
                    </a:lnTo>
                    <a:lnTo>
                      <a:pt x="1514" y="957"/>
                    </a:lnTo>
                    <a:lnTo>
                      <a:pt x="1514" y="954"/>
                    </a:lnTo>
                    <a:lnTo>
                      <a:pt x="1515" y="953"/>
                    </a:lnTo>
                    <a:lnTo>
                      <a:pt x="1515" y="952"/>
                    </a:lnTo>
                    <a:lnTo>
                      <a:pt x="1516" y="949"/>
                    </a:lnTo>
                    <a:lnTo>
                      <a:pt x="1517" y="948"/>
                    </a:lnTo>
                    <a:lnTo>
                      <a:pt x="1520" y="946"/>
                    </a:lnTo>
                    <a:lnTo>
                      <a:pt x="1521" y="946"/>
                    </a:lnTo>
                    <a:lnTo>
                      <a:pt x="1524" y="946"/>
                    </a:lnTo>
                    <a:lnTo>
                      <a:pt x="1525" y="946"/>
                    </a:lnTo>
                    <a:lnTo>
                      <a:pt x="1528" y="946"/>
                    </a:lnTo>
                    <a:lnTo>
                      <a:pt x="1529" y="948"/>
                    </a:lnTo>
                    <a:close/>
                    <a:moveTo>
                      <a:pt x="1584" y="981"/>
                    </a:moveTo>
                    <a:lnTo>
                      <a:pt x="1602" y="993"/>
                    </a:lnTo>
                    <a:lnTo>
                      <a:pt x="1604" y="994"/>
                    </a:lnTo>
                    <a:lnTo>
                      <a:pt x="1605" y="996"/>
                    </a:lnTo>
                    <a:lnTo>
                      <a:pt x="1606" y="997"/>
                    </a:lnTo>
                    <a:lnTo>
                      <a:pt x="1606" y="999"/>
                    </a:lnTo>
                    <a:lnTo>
                      <a:pt x="1606" y="1001"/>
                    </a:lnTo>
                    <a:lnTo>
                      <a:pt x="1606" y="1003"/>
                    </a:lnTo>
                    <a:lnTo>
                      <a:pt x="1606" y="1005"/>
                    </a:lnTo>
                    <a:lnTo>
                      <a:pt x="1605" y="1007"/>
                    </a:lnTo>
                    <a:lnTo>
                      <a:pt x="1604" y="1009"/>
                    </a:lnTo>
                    <a:lnTo>
                      <a:pt x="1602" y="1010"/>
                    </a:lnTo>
                    <a:lnTo>
                      <a:pt x="1601" y="1011"/>
                    </a:lnTo>
                    <a:lnTo>
                      <a:pt x="1598" y="1011"/>
                    </a:lnTo>
                    <a:lnTo>
                      <a:pt x="1597" y="1013"/>
                    </a:lnTo>
                    <a:lnTo>
                      <a:pt x="1594" y="1011"/>
                    </a:lnTo>
                    <a:lnTo>
                      <a:pt x="1592" y="1011"/>
                    </a:lnTo>
                    <a:lnTo>
                      <a:pt x="1591" y="1010"/>
                    </a:lnTo>
                    <a:lnTo>
                      <a:pt x="1573" y="999"/>
                    </a:lnTo>
                    <a:lnTo>
                      <a:pt x="1571" y="998"/>
                    </a:lnTo>
                    <a:lnTo>
                      <a:pt x="1569" y="997"/>
                    </a:lnTo>
                    <a:lnTo>
                      <a:pt x="1568" y="994"/>
                    </a:lnTo>
                    <a:lnTo>
                      <a:pt x="1568" y="993"/>
                    </a:lnTo>
                    <a:lnTo>
                      <a:pt x="1568" y="990"/>
                    </a:lnTo>
                    <a:lnTo>
                      <a:pt x="1568" y="989"/>
                    </a:lnTo>
                    <a:lnTo>
                      <a:pt x="1568" y="986"/>
                    </a:lnTo>
                    <a:lnTo>
                      <a:pt x="1569" y="985"/>
                    </a:lnTo>
                    <a:lnTo>
                      <a:pt x="1571" y="982"/>
                    </a:lnTo>
                    <a:lnTo>
                      <a:pt x="1572" y="981"/>
                    </a:lnTo>
                    <a:lnTo>
                      <a:pt x="1575" y="981"/>
                    </a:lnTo>
                    <a:lnTo>
                      <a:pt x="1576" y="980"/>
                    </a:lnTo>
                    <a:lnTo>
                      <a:pt x="1577" y="980"/>
                    </a:lnTo>
                    <a:lnTo>
                      <a:pt x="1580" y="980"/>
                    </a:lnTo>
                    <a:lnTo>
                      <a:pt x="1583" y="981"/>
                    </a:lnTo>
                    <a:lnTo>
                      <a:pt x="1584" y="981"/>
                    </a:lnTo>
                    <a:close/>
                    <a:moveTo>
                      <a:pt x="1638" y="1015"/>
                    </a:moveTo>
                    <a:lnTo>
                      <a:pt x="1656" y="1026"/>
                    </a:lnTo>
                    <a:lnTo>
                      <a:pt x="1658" y="1027"/>
                    </a:lnTo>
                    <a:lnTo>
                      <a:pt x="1660" y="1029"/>
                    </a:lnTo>
                    <a:lnTo>
                      <a:pt x="1660" y="1031"/>
                    </a:lnTo>
                    <a:lnTo>
                      <a:pt x="1661" y="1033"/>
                    </a:lnTo>
                    <a:lnTo>
                      <a:pt x="1661" y="1035"/>
                    </a:lnTo>
                    <a:lnTo>
                      <a:pt x="1661" y="1037"/>
                    </a:lnTo>
                    <a:lnTo>
                      <a:pt x="1660" y="1039"/>
                    </a:lnTo>
                    <a:lnTo>
                      <a:pt x="1660" y="1041"/>
                    </a:lnTo>
                    <a:lnTo>
                      <a:pt x="1658" y="1043"/>
                    </a:lnTo>
                    <a:lnTo>
                      <a:pt x="1657" y="1045"/>
                    </a:lnTo>
                    <a:lnTo>
                      <a:pt x="1654" y="1045"/>
                    </a:lnTo>
                    <a:lnTo>
                      <a:pt x="1653" y="1046"/>
                    </a:lnTo>
                    <a:lnTo>
                      <a:pt x="1650" y="1046"/>
                    </a:lnTo>
                    <a:lnTo>
                      <a:pt x="1649" y="1046"/>
                    </a:lnTo>
                    <a:lnTo>
                      <a:pt x="1646" y="1045"/>
                    </a:lnTo>
                    <a:lnTo>
                      <a:pt x="1645" y="1045"/>
                    </a:lnTo>
                    <a:lnTo>
                      <a:pt x="1626" y="1033"/>
                    </a:lnTo>
                    <a:lnTo>
                      <a:pt x="1625" y="1031"/>
                    </a:lnTo>
                    <a:lnTo>
                      <a:pt x="1624" y="1030"/>
                    </a:lnTo>
                    <a:lnTo>
                      <a:pt x="1622" y="1029"/>
                    </a:lnTo>
                    <a:lnTo>
                      <a:pt x="1622" y="1026"/>
                    </a:lnTo>
                    <a:lnTo>
                      <a:pt x="1621" y="1025"/>
                    </a:lnTo>
                    <a:lnTo>
                      <a:pt x="1622" y="1022"/>
                    </a:lnTo>
                    <a:lnTo>
                      <a:pt x="1622" y="1021"/>
                    </a:lnTo>
                    <a:lnTo>
                      <a:pt x="1624" y="1018"/>
                    </a:lnTo>
                    <a:lnTo>
                      <a:pt x="1625" y="1017"/>
                    </a:lnTo>
                    <a:lnTo>
                      <a:pt x="1626" y="1015"/>
                    </a:lnTo>
                    <a:lnTo>
                      <a:pt x="1628" y="1014"/>
                    </a:lnTo>
                    <a:lnTo>
                      <a:pt x="1630" y="1014"/>
                    </a:lnTo>
                    <a:lnTo>
                      <a:pt x="1632" y="1014"/>
                    </a:lnTo>
                    <a:lnTo>
                      <a:pt x="1634" y="1014"/>
                    </a:lnTo>
                    <a:lnTo>
                      <a:pt x="1636" y="1014"/>
                    </a:lnTo>
                    <a:lnTo>
                      <a:pt x="1638" y="1015"/>
                    </a:lnTo>
                    <a:close/>
                    <a:moveTo>
                      <a:pt x="1691" y="1049"/>
                    </a:moveTo>
                    <a:lnTo>
                      <a:pt x="1710" y="1061"/>
                    </a:lnTo>
                    <a:lnTo>
                      <a:pt x="1711" y="1062"/>
                    </a:lnTo>
                    <a:lnTo>
                      <a:pt x="1713" y="1063"/>
                    </a:lnTo>
                    <a:lnTo>
                      <a:pt x="1714" y="1065"/>
                    </a:lnTo>
                    <a:lnTo>
                      <a:pt x="1715" y="1067"/>
                    </a:lnTo>
                    <a:lnTo>
                      <a:pt x="1715" y="1069"/>
                    </a:lnTo>
                    <a:lnTo>
                      <a:pt x="1715" y="1071"/>
                    </a:lnTo>
                    <a:lnTo>
                      <a:pt x="1714" y="1073"/>
                    </a:lnTo>
                    <a:lnTo>
                      <a:pt x="1714" y="1075"/>
                    </a:lnTo>
                    <a:lnTo>
                      <a:pt x="1713" y="1077"/>
                    </a:lnTo>
                    <a:lnTo>
                      <a:pt x="1710" y="1078"/>
                    </a:lnTo>
                    <a:lnTo>
                      <a:pt x="1709" y="1079"/>
                    </a:lnTo>
                    <a:lnTo>
                      <a:pt x="1707" y="1079"/>
                    </a:lnTo>
                    <a:lnTo>
                      <a:pt x="1705" y="1079"/>
                    </a:lnTo>
                    <a:lnTo>
                      <a:pt x="1703" y="1079"/>
                    </a:lnTo>
                    <a:lnTo>
                      <a:pt x="1701" y="1079"/>
                    </a:lnTo>
                    <a:lnTo>
                      <a:pt x="1699" y="1078"/>
                    </a:lnTo>
                    <a:lnTo>
                      <a:pt x="1681" y="1067"/>
                    </a:lnTo>
                    <a:lnTo>
                      <a:pt x="1679" y="1066"/>
                    </a:lnTo>
                    <a:lnTo>
                      <a:pt x="1678" y="1065"/>
                    </a:lnTo>
                    <a:lnTo>
                      <a:pt x="1677" y="1062"/>
                    </a:lnTo>
                    <a:lnTo>
                      <a:pt x="1675" y="1061"/>
                    </a:lnTo>
                    <a:lnTo>
                      <a:pt x="1675" y="1058"/>
                    </a:lnTo>
                    <a:lnTo>
                      <a:pt x="1675" y="1057"/>
                    </a:lnTo>
                    <a:lnTo>
                      <a:pt x="1677" y="1054"/>
                    </a:lnTo>
                    <a:lnTo>
                      <a:pt x="1677" y="1053"/>
                    </a:lnTo>
                    <a:lnTo>
                      <a:pt x="1678" y="1050"/>
                    </a:lnTo>
                    <a:lnTo>
                      <a:pt x="1681" y="1049"/>
                    </a:lnTo>
                    <a:lnTo>
                      <a:pt x="1682" y="1049"/>
                    </a:lnTo>
                    <a:lnTo>
                      <a:pt x="1683" y="1047"/>
                    </a:lnTo>
                    <a:lnTo>
                      <a:pt x="1686" y="1047"/>
                    </a:lnTo>
                    <a:lnTo>
                      <a:pt x="1687" y="1047"/>
                    </a:lnTo>
                    <a:lnTo>
                      <a:pt x="1690" y="1049"/>
                    </a:lnTo>
                    <a:lnTo>
                      <a:pt x="1691" y="1049"/>
                    </a:lnTo>
                    <a:close/>
                    <a:moveTo>
                      <a:pt x="1746" y="1083"/>
                    </a:moveTo>
                    <a:lnTo>
                      <a:pt x="1764" y="1094"/>
                    </a:lnTo>
                    <a:lnTo>
                      <a:pt x="1766" y="1095"/>
                    </a:lnTo>
                    <a:lnTo>
                      <a:pt x="1767" y="1096"/>
                    </a:lnTo>
                    <a:lnTo>
                      <a:pt x="1768" y="1099"/>
                    </a:lnTo>
                    <a:lnTo>
                      <a:pt x="1768" y="1100"/>
                    </a:lnTo>
                    <a:lnTo>
                      <a:pt x="1768" y="1103"/>
                    </a:lnTo>
                    <a:lnTo>
                      <a:pt x="1768" y="1104"/>
                    </a:lnTo>
                    <a:lnTo>
                      <a:pt x="1768" y="1107"/>
                    </a:lnTo>
                    <a:lnTo>
                      <a:pt x="1767" y="1108"/>
                    </a:lnTo>
                    <a:lnTo>
                      <a:pt x="1766" y="1110"/>
                    </a:lnTo>
                    <a:lnTo>
                      <a:pt x="1764" y="1111"/>
                    </a:lnTo>
                    <a:lnTo>
                      <a:pt x="1763" y="1112"/>
                    </a:lnTo>
                    <a:lnTo>
                      <a:pt x="1760" y="1114"/>
                    </a:lnTo>
                    <a:lnTo>
                      <a:pt x="1759" y="1114"/>
                    </a:lnTo>
                    <a:lnTo>
                      <a:pt x="1756" y="1114"/>
                    </a:lnTo>
                    <a:lnTo>
                      <a:pt x="1755" y="1112"/>
                    </a:lnTo>
                    <a:lnTo>
                      <a:pt x="1752" y="1112"/>
                    </a:lnTo>
                    <a:lnTo>
                      <a:pt x="1735" y="1100"/>
                    </a:lnTo>
                    <a:lnTo>
                      <a:pt x="1733" y="1099"/>
                    </a:lnTo>
                    <a:lnTo>
                      <a:pt x="1731" y="1098"/>
                    </a:lnTo>
                    <a:lnTo>
                      <a:pt x="1730" y="1096"/>
                    </a:lnTo>
                    <a:lnTo>
                      <a:pt x="1730" y="1094"/>
                    </a:lnTo>
                    <a:lnTo>
                      <a:pt x="1730" y="1092"/>
                    </a:lnTo>
                    <a:lnTo>
                      <a:pt x="1730" y="1090"/>
                    </a:lnTo>
                    <a:lnTo>
                      <a:pt x="1730" y="1088"/>
                    </a:lnTo>
                    <a:lnTo>
                      <a:pt x="1731" y="1086"/>
                    </a:lnTo>
                    <a:lnTo>
                      <a:pt x="1733" y="1084"/>
                    </a:lnTo>
                    <a:lnTo>
                      <a:pt x="1734" y="1083"/>
                    </a:lnTo>
                    <a:lnTo>
                      <a:pt x="1737" y="1082"/>
                    </a:lnTo>
                    <a:lnTo>
                      <a:pt x="1738" y="1082"/>
                    </a:lnTo>
                    <a:lnTo>
                      <a:pt x="1741" y="1080"/>
                    </a:lnTo>
                    <a:lnTo>
                      <a:pt x="1742" y="1080"/>
                    </a:lnTo>
                    <a:lnTo>
                      <a:pt x="1745" y="1082"/>
                    </a:lnTo>
                    <a:lnTo>
                      <a:pt x="1746" y="1083"/>
                    </a:lnTo>
                    <a:close/>
                    <a:moveTo>
                      <a:pt x="1800" y="1116"/>
                    </a:moveTo>
                    <a:lnTo>
                      <a:pt x="1818" y="1128"/>
                    </a:lnTo>
                    <a:lnTo>
                      <a:pt x="1820" y="1128"/>
                    </a:lnTo>
                    <a:lnTo>
                      <a:pt x="1822" y="1131"/>
                    </a:lnTo>
                    <a:lnTo>
                      <a:pt x="1822" y="1132"/>
                    </a:lnTo>
                    <a:lnTo>
                      <a:pt x="1823" y="1134"/>
                    </a:lnTo>
                    <a:lnTo>
                      <a:pt x="1823" y="1136"/>
                    </a:lnTo>
                    <a:lnTo>
                      <a:pt x="1823" y="1139"/>
                    </a:lnTo>
                    <a:lnTo>
                      <a:pt x="1823" y="1140"/>
                    </a:lnTo>
                    <a:lnTo>
                      <a:pt x="1822" y="1143"/>
                    </a:lnTo>
                    <a:lnTo>
                      <a:pt x="1820" y="1144"/>
                    </a:lnTo>
                    <a:lnTo>
                      <a:pt x="1819" y="1146"/>
                    </a:lnTo>
                    <a:lnTo>
                      <a:pt x="1816" y="1147"/>
                    </a:lnTo>
                    <a:lnTo>
                      <a:pt x="1815" y="1147"/>
                    </a:lnTo>
                    <a:lnTo>
                      <a:pt x="1812" y="1147"/>
                    </a:lnTo>
                    <a:lnTo>
                      <a:pt x="1811" y="1147"/>
                    </a:lnTo>
                    <a:lnTo>
                      <a:pt x="1808" y="1147"/>
                    </a:lnTo>
                    <a:lnTo>
                      <a:pt x="1807" y="1146"/>
                    </a:lnTo>
                    <a:lnTo>
                      <a:pt x="1788" y="1135"/>
                    </a:lnTo>
                    <a:lnTo>
                      <a:pt x="1787" y="1134"/>
                    </a:lnTo>
                    <a:lnTo>
                      <a:pt x="1786" y="1131"/>
                    </a:lnTo>
                    <a:lnTo>
                      <a:pt x="1784" y="1130"/>
                    </a:lnTo>
                    <a:lnTo>
                      <a:pt x="1784" y="1128"/>
                    </a:lnTo>
                    <a:lnTo>
                      <a:pt x="1784" y="1126"/>
                    </a:lnTo>
                    <a:lnTo>
                      <a:pt x="1784" y="1124"/>
                    </a:lnTo>
                    <a:lnTo>
                      <a:pt x="1784" y="1122"/>
                    </a:lnTo>
                    <a:lnTo>
                      <a:pt x="1786" y="1120"/>
                    </a:lnTo>
                    <a:lnTo>
                      <a:pt x="1787" y="1118"/>
                    </a:lnTo>
                    <a:lnTo>
                      <a:pt x="1788" y="1116"/>
                    </a:lnTo>
                    <a:lnTo>
                      <a:pt x="1790" y="1115"/>
                    </a:lnTo>
                    <a:lnTo>
                      <a:pt x="1792" y="1115"/>
                    </a:lnTo>
                    <a:lnTo>
                      <a:pt x="1794" y="1115"/>
                    </a:lnTo>
                    <a:lnTo>
                      <a:pt x="1796" y="1115"/>
                    </a:lnTo>
                    <a:lnTo>
                      <a:pt x="1798" y="1115"/>
                    </a:lnTo>
                    <a:lnTo>
                      <a:pt x="1800" y="1116"/>
                    </a:lnTo>
                    <a:close/>
                    <a:moveTo>
                      <a:pt x="1855" y="1151"/>
                    </a:moveTo>
                    <a:lnTo>
                      <a:pt x="1872" y="1161"/>
                    </a:lnTo>
                    <a:lnTo>
                      <a:pt x="1873" y="1163"/>
                    </a:lnTo>
                    <a:lnTo>
                      <a:pt x="1875" y="1164"/>
                    </a:lnTo>
                    <a:lnTo>
                      <a:pt x="1876" y="1167"/>
                    </a:lnTo>
                    <a:lnTo>
                      <a:pt x="1877" y="1168"/>
                    </a:lnTo>
                    <a:lnTo>
                      <a:pt x="1877" y="1169"/>
                    </a:lnTo>
                    <a:lnTo>
                      <a:pt x="1877" y="1172"/>
                    </a:lnTo>
                    <a:lnTo>
                      <a:pt x="1876" y="1175"/>
                    </a:lnTo>
                    <a:lnTo>
                      <a:pt x="1876" y="1176"/>
                    </a:lnTo>
                    <a:lnTo>
                      <a:pt x="1875" y="1177"/>
                    </a:lnTo>
                    <a:lnTo>
                      <a:pt x="1872" y="1179"/>
                    </a:lnTo>
                    <a:lnTo>
                      <a:pt x="1871" y="1180"/>
                    </a:lnTo>
                    <a:lnTo>
                      <a:pt x="1869" y="1181"/>
                    </a:lnTo>
                    <a:lnTo>
                      <a:pt x="1867" y="1181"/>
                    </a:lnTo>
                    <a:lnTo>
                      <a:pt x="1865" y="1181"/>
                    </a:lnTo>
                    <a:lnTo>
                      <a:pt x="1863" y="1180"/>
                    </a:lnTo>
                    <a:lnTo>
                      <a:pt x="1861" y="1180"/>
                    </a:lnTo>
                    <a:lnTo>
                      <a:pt x="1843" y="1168"/>
                    </a:lnTo>
                    <a:lnTo>
                      <a:pt x="1841" y="1167"/>
                    </a:lnTo>
                    <a:lnTo>
                      <a:pt x="1840" y="1165"/>
                    </a:lnTo>
                    <a:lnTo>
                      <a:pt x="1839" y="1164"/>
                    </a:lnTo>
                    <a:lnTo>
                      <a:pt x="1837" y="1161"/>
                    </a:lnTo>
                    <a:lnTo>
                      <a:pt x="1837" y="1160"/>
                    </a:lnTo>
                    <a:lnTo>
                      <a:pt x="1837" y="1158"/>
                    </a:lnTo>
                    <a:lnTo>
                      <a:pt x="1839" y="1155"/>
                    </a:lnTo>
                    <a:lnTo>
                      <a:pt x="1840" y="1154"/>
                    </a:lnTo>
                    <a:lnTo>
                      <a:pt x="1840" y="1152"/>
                    </a:lnTo>
                    <a:lnTo>
                      <a:pt x="1843" y="1151"/>
                    </a:lnTo>
                    <a:lnTo>
                      <a:pt x="1844" y="1150"/>
                    </a:lnTo>
                    <a:lnTo>
                      <a:pt x="1845" y="1150"/>
                    </a:lnTo>
                    <a:lnTo>
                      <a:pt x="1848" y="1148"/>
                    </a:lnTo>
                    <a:lnTo>
                      <a:pt x="1851" y="1148"/>
                    </a:lnTo>
                    <a:lnTo>
                      <a:pt x="1852" y="1150"/>
                    </a:lnTo>
                    <a:lnTo>
                      <a:pt x="1855" y="1151"/>
                    </a:lnTo>
                    <a:close/>
                    <a:moveTo>
                      <a:pt x="1908" y="1184"/>
                    </a:moveTo>
                    <a:lnTo>
                      <a:pt x="1926" y="1196"/>
                    </a:lnTo>
                    <a:lnTo>
                      <a:pt x="1928" y="1196"/>
                    </a:lnTo>
                    <a:lnTo>
                      <a:pt x="1929" y="1199"/>
                    </a:lnTo>
                    <a:lnTo>
                      <a:pt x="1930" y="1200"/>
                    </a:lnTo>
                    <a:lnTo>
                      <a:pt x="1930" y="1201"/>
                    </a:lnTo>
                    <a:lnTo>
                      <a:pt x="1932" y="1204"/>
                    </a:lnTo>
                    <a:lnTo>
                      <a:pt x="1930" y="1207"/>
                    </a:lnTo>
                    <a:lnTo>
                      <a:pt x="1930" y="1208"/>
                    </a:lnTo>
                    <a:lnTo>
                      <a:pt x="1929" y="1211"/>
                    </a:lnTo>
                    <a:lnTo>
                      <a:pt x="1928" y="1212"/>
                    </a:lnTo>
                    <a:lnTo>
                      <a:pt x="1926" y="1213"/>
                    </a:lnTo>
                    <a:lnTo>
                      <a:pt x="1925" y="1215"/>
                    </a:lnTo>
                    <a:lnTo>
                      <a:pt x="1922" y="1215"/>
                    </a:lnTo>
                    <a:lnTo>
                      <a:pt x="1921" y="1215"/>
                    </a:lnTo>
                    <a:lnTo>
                      <a:pt x="1918" y="1215"/>
                    </a:lnTo>
                    <a:lnTo>
                      <a:pt x="1917" y="1215"/>
                    </a:lnTo>
                    <a:lnTo>
                      <a:pt x="1914" y="1213"/>
                    </a:lnTo>
                    <a:lnTo>
                      <a:pt x="1897" y="1203"/>
                    </a:lnTo>
                    <a:lnTo>
                      <a:pt x="1895" y="1201"/>
                    </a:lnTo>
                    <a:lnTo>
                      <a:pt x="1893" y="1199"/>
                    </a:lnTo>
                    <a:lnTo>
                      <a:pt x="1893" y="1197"/>
                    </a:lnTo>
                    <a:lnTo>
                      <a:pt x="1892" y="1196"/>
                    </a:lnTo>
                    <a:lnTo>
                      <a:pt x="1892" y="1193"/>
                    </a:lnTo>
                    <a:lnTo>
                      <a:pt x="1892" y="1192"/>
                    </a:lnTo>
                    <a:lnTo>
                      <a:pt x="1893" y="1189"/>
                    </a:lnTo>
                    <a:lnTo>
                      <a:pt x="1893" y="1188"/>
                    </a:lnTo>
                    <a:lnTo>
                      <a:pt x="1895" y="1185"/>
                    </a:lnTo>
                    <a:lnTo>
                      <a:pt x="1896" y="1184"/>
                    </a:lnTo>
                    <a:lnTo>
                      <a:pt x="1899" y="1183"/>
                    </a:lnTo>
                    <a:lnTo>
                      <a:pt x="1900" y="1183"/>
                    </a:lnTo>
                    <a:lnTo>
                      <a:pt x="1903" y="1183"/>
                    </a:lnTo>
                    <a:lnTo>
                      <a:pt x="1904" y="1183"/>
                    </a:lnTo>
                    <a:lnTo>
                      <a:pt x="1906" y="1183"/>
                    </a:lnTo>
                    <a:lnTo>
                      <a:pt x="1908" y="1184"/>
                    </a:lnTo>
                    <a:close/>
                    <a:moveTo>
                      <a:pt x="1962" y="1217"/>
                    </a:moveTo>
                    <a:lnTo>
                      <a:pt x="1981" y="1229"/>
                    </a:lnTo>
                    <a:lnTo>
                      <a:pt x="1982" y="1231"/>
                    </a:lnTo>
                    <a:lnTo>
                      <a:pt x="1983" y="1232"/>
                    </a:lnTo>
                    <a:lnTo>
                      <a:pt x="1985" y="1233"/>
                    </a:lnTo>
                    <a:lnTo>
                      <a:pt x="1985" y="1236"/>
                    </a:lnTo>
                    <a:lnTo>
                      <a:pt x="1985" y="1237"/>
                    </a:lnTo>
                    <a:lnTo>
                      <a:pt x="1985" y="1240"/>
                    </a:lnTo>
                    <a:lnTo>
                      <a:pt x="1985" y="1242"/>
                    </a:lnTo>
                    <a:lnTo>
                      <a:pt x="1983" y="1244"/>
                    </a:lnTo>
                    <a:lnTo>
                      <a:pt x="1982" y="1245"/>
                    </a:lnTo>
                    <a:lnTo>
                      <a:pt x="1981" y="1246"/>
                    </a:lnTo>
                    <a:lnTo>
                      <a:pt x="1980" y="1248"/>
                    </a:lnTo>
                    <a:lnTo>
                      <a:pt x="1977" y="1248"/>
                    </a:lnTo>
                    <a:lnTo>
                      <a:pt x="1976" y="1249"/>
                    </a:lnTo>
                    <a:lnTo>
                      <a:pt x="1973" y="1249"/>
                    </a:lnTo>
                    <a:lnTo>
                      <a:pt x="1970" y="1248"/>
                    </a:lnTo>
                    <a:lnTo>
                      <a:pt x="1969" y="1248"/>
                    </a:lnTo>
                    <a:lnTo>
                      <a:pt x="1952" y="1236"/>
                    </a:lnTo>
                    <a:lnTo>
                      <a:pt x="1949" y="1235"/>
                    </a:lnTo>
                    <a:lnTo>
                      <a:pt x="1948" y="1233"/>
                    </a:lnTo>
                    <a:lnTo>
                      <a:pt x="1946" y="1231"/>
                    </a:lnTo>
                    <a:lnTo>
                      <a:pt x="1946" y="1229"/>
                    </a:lnTo>
                    <a:lnTo>
                      <a:pt x="1946" y="1227"/>
                    </a:lnTo>
                    <a:lnTo>
                      <a:pt x="1946" y="1225"/>
                    </a:lnTo>
                    <a:lnTo>
                      <a:pt x="1946" y="1223"/>
                    </a:lnTo>
                    <a:lnTo>
                      <a:pt x="1948" y="1221"/>
                    </a:lnTo>
                    <a:lnTo>
                      <a:pt x="1949" y="1220"/>
                    </a:lnTo>
                    <a:lnTo>
                      <a:pt x="1950" y="1219"/>
                    </a:lnTo>
                    <a:lnTo>
                      <a:pt x="1952" y="1217"/>
                    </a:lnTo>
                    <a:lnTo>
                      <a:pt x="1954" y="1216"/>
                    </a:lnTo>
                    <a:lnTo>
                      <a:pt x="1956" y="1216"/>
                    </a:lnTo>
                    <a:lnTo>
                      <a:pt x="1958" y="1216"/>
                    </a:lnTo>
                    <a:lnTo>
                      <a:pt x="1961" y="1217"/>
                    </a:lnTo>
                    <a:lnTo>
                      <a:pt x="1962" y="1217"/>
                    </a:lnTo>
                    <a:close/>
                    <a:moveTo>
                      <a:pt x="2017" y="1252"/>
                    </a:moveTo>
                    <a:lnTo>
                      <a:pt x="2034" y="1262"/>
                    </a:lnTo>
                    <a:lnTo>
                      <a:pt x="2037" y="1264"/>
                    </a:lnTo>
                    <a:lnTo>
                      <a:pt x="2038" y="1266"/>
                    </a:lnTo>
                    <a:lnTo>
                      <a:pt x="2038" y="1268"/>
                    </a:lnTo>
                    <a:lnTo>
                      <a:pt x="2039" y="1269"/>
                    </a:lnTo>
                    <a:lnTo>
                      <a:pt x="2039" y="1272"/>
                    </a:lnTo>
                    <a:lnTo>
                      <a:pt x="2039" y="1273"/>
                    </a:lnTo>
                    <a:lnTo>
                      <a:pt x="2038" y="1276"/>
                    </a:lnTo>
                    <a:lnTo>
                      <a:pt x="2038" y="1277"/>
                    </a:lnTo>
                    <a:lnTo>
                      <a:pt x="2037" y="1280"/>
                    </a:lnTo>
                    <a:lnTo>
                      <a:pt x="2035" y="1281"/>
                    </a:lnTo>
                    <a:lnTo>
                      <a:pt x="2033" y="1281"/>
                    </a:lnTo>
                    <a:lnTo>
                      <a:pt x="2031" y="1282"/>
                    </a:lnTo>
                    <a:lnTo>
                      <a:pt x="2029" y="1282"/>
                    </a:lnTo>
                    <a:lnTo>
                      <a:pt x="2027" y="1282"/>
                    </a:lnTo>
                    <a:lnTo>
                      <a:pt x="2025" y="1282"/>
                    </a:lnTo>
                    <a:lnTo>
                      <a:pt x="2023" y="1281"/>
                    </a:lnTo>
                    <a:lnTo>
                      <a:pt x="2005" y="1270"/>
                    </a:lnTo>
                    <a:lnTo>
                      <a:pt x="2003" y="1268"/>
                    </a:lnTo>
                    <a:lnTo>
                      <a:pt x="2002" y="1266"/>
                    </a:lnTo>
                    <a:lnTo>
                      <a:pt x="2001" y="1265"/>
                    </a:lnTo>
                    <a:lnTo>
                      <a:pt x="2001" y="1262"/>
                    </a:lnTo>
                    <a:lnTo>
                      <a:pt x="1999" y="1261"/>
                    </a:lnTo>
                    <a:lnTo>
                      <a:pt x="1999" y="1258"/>
                    </a:lnTo>
                    <a:lnTo>
                      <a:pt x="2001" y="1257"/>
                    </a:lnTo>
                    <a:lnTo>
                      <a:pt x="2002" y="1254"/>
                    </a:lnTo>
                    <a:lnTo>
                      <a:pt x="2003" y="1253"/>
                    </a:lnTo>
                    <a:lnTo>
                      <a:pt x="2005" y="1252"/>
                    </a:lnTo>
                    <a:lnTo>
                      <a:pt x="2006" y="1250"/>
                    </a:lnTo>
                    <a:lnTo>
                      <a:pt x="2009" y="1250"/>
                    </a:lnTo>
                    <a:lnTo>
                      <a:pt x="2010" y="1250"/>
                    </a:lnTo>
                    <a:lnTo>
                      <a:pt x="2013" y="1250"/>
                    </a:lnTo>
                    <a:lnTo>
                      <a:pt x="2014" y="1250"/>
                    </a:lnTo>
                    <a:lnTo>
                      <a:pt x="2017" y="1252"/>
                    </a:lnTo>
                    <a:close/>
                    <a:moveTo>
                      <a:pt x="2070" y="1285"/>
                    </a:moveTo>
                    <a:lnTo>
                      <a:pt x="2088" y="1297"/>
                    </a:lnTo>
                    <a:lnTo>
                      <a:pt x="2090" y="1298"/>
                    </a:lnTo>
                    <a:lnTo>
                      <a:pt x="2091" y="1300"/>
                    </a:lnTo>
                    <a:lnTo>
                      <a:pt x="2092" y="1301"/>
                    </a:lnTo>
                    <a:lnTo>
                      <a:pt x="2092" y="1304"/>
                    </a:lnTo>
                    <a:lnTo>
                      <a:pt x="2094" y="1305"/>
                    </a:lnTo>
                    <a:lnTo>
                      <a:pt x="2094" y="1308"/>
                    </a:lnTo>
                    <a:lnTo>
                      <a:pt x="2092" y="1309"/>
                    </a:lnTo>
                    <a:lnTo>
                      <a:pt x="2092" y="1312"/>
                    </a:lnTo>
                    <a:lnTo>
                      <a:pt x="2090" y="1313"/>
                    </a:lnTo>
                    <a:lnTo>
                      <a:pt x="2088" y="1314"/>
                    </a:lnTo>
                    <a:lnTo>
                      <a:pt x="2087" y="1316"/>
                    </a:lnTo>
                    <a:lnTo>
                      <a:pt x="2084" y="1316"/>
                    </a:lnTo>
                    <a:lnTo>
                      <a:pt x="2083" y="1317"/>
                    </a:lnTo>
                    <a:lnTo>
                      <a:pt x="2080" y="1316"/>
                    </a:lnTo>
                    <a:lnTo>
                      <a:pt x="2079" y="1316"/>
                    </a:lnTo>
                    <a:lnTo>
                      <a:pt x="2078" y="1314"/>
                    </a:lnTo>
                    <a:lnTo>
                      <a:pt x="2059" y="1304"/>
                    </a:lnTo>
                    <a:lnTo>
                      <a:pt x="2057" y="1302"/>
                    </a:lnTo>
                    <a:lnTo>
                      <a:pt x="2055" y="1301"/>
                    </a:lnTo>
                    <a:lnTo>
                      <a:pt x="2055" y="1298"/>
                    </a:lnTo>
                    <a:lnTo>
                      <a:pt x="2054" y="1297"/>
                    </a:lnTo>
                    <a:lnTo>
                      <a:pt x="2054" y="1294"/>
                    </a:lnTo>
                    <a:lnTo>
                      <a:pt x="2054" y="1293"/>
                    </a:lnTo>
                    <a:lnTo>
                      <a:pt x="2055" y="1290"/>
                    </a:lnTo>
                    <a:lnTo>
                      <a:pt x="2055" y="1289"/>
                    </a:lnTo>
                    <a:lnTo>
                      <a:pt x="2057" y="1286"/>
                    </a:lnTo>
                    <a:lnTo>
                      <a:pt x="2058" y="1285"/>
                    </a:lnTo>
                    <a:lnTo>
                      <a:pt x="2060" y="1285"/>
                    </a:lnTo>
                    <a:lnTo>
                      <a:pt x="2062" y="1284"/>
                    </a:lnTo>
                    <a:lnTo>
                      <a:pt x="2064" y="1284"/>
                    </a:lnTo>
                    <a:lnTo>
                      <a:pt x="2066" y="1284"/>
                    </a:lnTo>
                    <a:lnTo>
                      <a:pt x="2068" y="1285"/>
                    </a:lnTo>
                    <a:lnTo>
                      <a:pt x="2070" y="1285"/>
                    </a:lnTo>
                    <a:close/>
                    <a:moveTo>
                      <a:pt x="2124" y="1319"/>
                    </a:moveTo>
                    <a:lnTo>
                      <a:pt x="2143" y="1330"/>
                    </a:lnTo>
                    <a:lnTo>
                      <a:pt x="2144" y="1331"/>
                    </a:lnTo>
                    <a:lnTo>
                      <a:pt x="2145" y="1333"/>
                    </a:lnTo>
                    <a:lnTo>
                      <a:pt x="2147" y="1335"/>
                    </a:lnTo>
                    <a:lnTo>
                      <a:pt x="2147" y="1337"/>
                    </a:lnTo>
                    <a:lnTo>
                      <a:pt x="2147" y="1339"/>
                    </a:lnTo>
                    <a:lnTo>
                      <a:pt x="2147" y="1341"/>
                    </a:lnTo>
                    <a:lnTo>
                      <a:pt x="2147" y="1343"/>
                    </a:lnTo>
                    <a:lnTo>
                      <a:pt x="2145" y="1345"/>
                    </a:lnTo>
                    <a:lnTo>
                      <a:pt x="2144" y="1347"/>
                    </a:lnTo>
                    <a:lnTo>
                      <a:pt x="2143" y="1349"/>
                    </a:lnTo>
                    <a:lnTo>
                      <a:pt x="2141" y="1349"/>
                    </a:lnTo>
                    <a:lnTo>
                      <a:pt x="2139" y="1350"/>
                    </a:lnTo>
                    <a:lnTo>
                      <a:pt x="2137" y="1350"/>
                    </a:lnTo>
                    <a:lnTo>
                      <a:pt x="2135" y="1350"/>
                    </a:lnTo>
                    <a:lnTo>
                      <a:pt x="2132" y="1349"/>
                    </a:lnTo>
                    <a:lnTo>
                      <a:pt x="2131" y="1349"/>
                    </a:lnTo>
                    <a:lnTo>
                      <a:pt x="2114" y="1337"/>
                    </a:lnTo>
                    <a:lnTo>
                      <a:pt x="2111" y="1335"/>
                    </a:lnTo>
                    <a:lnTo>
                      <a:pt x="2110" y="1334"/>
                    </a:lnTo>
                    <a:lnTo>
                      <a:pt x="2108" y="1333"/>
                    </a:lnTo>
                    <a:lnTo>
                      <a:pt x="2108" y="1330"/>
                    </a:lnTo>
                    <a:lnTo>
                      <a:pt x="2108" y="1329"/>
                    </a:lnTo>
                    <a:lnTo>
                      <a:pt x="2108" y="1326"/>
                    </a:lnTo>
                    <a:lnTo>
                      <a:pt x="2108" y="1325"/>
                    </a:lnTo>
                    <a:lnTo>
                      <a:pt x="2110" y="1322"/>
                    </a:lnTo>
                    <a:lnTo>
                      <a:pt x="2111" y="1321"/>
                    </a:lnTo>
                    <a:lnTo>
                      <a:pt x="2112" y="1319"/>
                    </a:lnTo>
                    <a:lnTo>
                      <a:pt x="2115" y="1318"/>
                    </a:lnTo>
                    <a:lnTo>
                      <a:pt x="2116" y="1318"/>
                    </a:lnTo>
                    <a:lnTo>
                      <a:pt x="2118" y="1317"/>
                    </a:lnTo>
                    <a:lnTo>
                      <a:pt x="2120" y="1318"/>
                    </a:lnTo>
                    <a:lnTo>
                      <a:pt x="2123" y="1318"/>
                    </a:lnTo>
                    <a:lnTo>
                      <a:pt x="2124" y="1319"/>
                    </a:lnTo>
                    <a:close/>
                    <a:moveTo>
                      <a:pt x="2179" y="1353"/>
                    </a:moveTo>
                    <a:lnTo>
                      <a:pt x="2196" y="1365"/>
                    </a:lnTo>
                    <a:lnTo>
                      <a:pt x="2199" y="1366"/>
                    </a:lnTo>
                    <a:lnTo>
                      <a:pt x="2200" y="1367"/>
                    </a:lnTo>
                    <a:lnTo>
                      <a:pt x="2200" y="1369"/>
                    </a:lnTo>
                    <a:lnTo>
                      <a:pt x="2201" y="1371"/>
                    </a:lnTo>
                    <a:lnTo>
                      <a:pt x="2201" y="1373"/>
                    </a:lnTo>
                    <a:lnTo>
                      <a:pt x="2201" y="1375"/>
                    </a:lnTo>
                    <a:lnTo>
                      <a:pt x="2201" y="1377"/>
                    </a:lnTo>
                    <a:lnTo>
                      <a:pt x="2200" y="1379"/>
                    </a:lnTo>
                    <a:lnTo>
                      <a:pt x="2199" y="1381"/>
                    </a:lnTo>
                    <a:lnTo>
                      <a:pt x="2197" y="1382"/>
                    </a:lnTo>
                    <a:lnTo>
                      <a:pt x="2195" y="1383"/>
                    </a:lnTo>
                    <a:lnTo>
                      <a:pt x="2193" y="1383"/>
                    </a:lnTo>
                    <a:lnTo>
                      <a:pt x="2191" y="1383"/>
                    </a:lnTo>
                    <a:lnTo>
                      <a:pt x="2189" y="1383"/>
                    </a:lnTo>
                    <a:lnTo>
                      <a:pt x="2187" y="1383"/>
                    </a:lnTo>
                    <a:lnTo>
                      <a:pt x="2185" y="1382"/>
                    </a:lnTo>
                    <a:lnTo>
                      <a:pt x="2167" y="1371"/>
                    </a:lnTo>
                    <a:lnTo>
                      <a:pt x="2165" y="1370"/>
                    </a:lnTo>
                    <a:lnTo>
                      <a:pt x="2164" y="1369"/>
                    </a:lnTo>
                    <a:lnTo>
                      <a:pt x="2163" y="1366"/>
                    </a:lnTo>
                    <a:lnTo>
                      <a:pt x="2163" y="1365"/>
                    </a:lnTo>
                    <a:lnTo>
                      <a:pt x="2161" y="1362"/>
                    </a:lnTo>
                    <a:lnTo>
                      <a:pt x="2163" y="1361"/>
                    </a:lnTo>
                    <a:lnTo>
                      <a:pt x="2163" y="1358"/>
                    </a:lnTo>
                    <a:lnTo>
                      <a:pt x="2164" y="1357"/>
                    </a:lnTo>
                    <a:lnTo>
                      <a:pt x="2165" y="1354"/>
                    </a:lnTo>
                    <a:lnTo>
                      <a:pt x="2167" y="1353"/>
                    </a:lnTo>
                    <a:lnTo>
                      <a:pt x="2168" y="1353"/>
                    </a:lnTo>
                    <a:lnTo>
                      <a:pt x="2171" y="1351"/>
                    </a:lnTo>
                    <a:lnTo>
                      <a:pt x="2172" y="1351"/>
                    </a:lnTo>
                    <a:lnTo>
                      <a:pt x="2175" y="1351"/>
                    </a:lnTo>
                    <a:lnTo>
                      <a:pt x="2176" y="1353"/>
                    </a:lnTo>
                    <a:lnTo>
                      <a:pt x="2179" y="1353"/>
                    </a:lnTo>
                    <a:close/>
                    <a:moveTo>
                      <a:pt x="2233" y="1387"/>
                    </a:moveTo>
                    <a:lnTo>
                      <a:pt x="2250" y="1398"/>
                    </a:lnTo>
                    <a:lnTo>
                      <a:pt x="2252" y="1399"/>
                    </a:lnTo>
                    <a:lnTo>
                      <a:pt x="2253" y="1400"/>
                    </a:lnTo>
                    <a:lnTo>
                      <a:pt x="2254" y="1403"/>
                    </a:lnTo>
                    <a:lnTo>
                      <a:pt x="2256" y="1404"/>
                    </a:lnTo>
                    <a:lnTo>
                      <a:pt x="2256" y="1407"/>
                    </a:lnTo>
                    <a:lnTo>
                      <a:pt x="2256" y="1408"/>
                    </a:lnTo>
                    <a:lnTo>
                      <a:pt x="2254" y="1411"/>
                    </a:lnTo>
                    <a:lnTo>
                      <a:pt x="2254" y="1412"/>
                    </a:lnTo>
                    <a:lnTo>
                      <a:pt x="2253" y="1414"/>
                    </a:lnTo>
                    <a:lnTo>
                      <a:pt x="2250" y="1415"/>
                    </a:lnTo>
                    <a:lnTo>
                      <a:pt x="2249" y="1416"/>
                    </a:lnTo>
                    <a:lnTo>
                      <a:pt x="2248" y="1418"/>
                    </a:lnTo>
                    <a:lnTo>
                      <a:pt x="2245" y="1418"/>
                    </a:lnTo>
                    <a:lnTo>
                      <a:pt x="2244" y="1418"/>
                    </a:lnTo>
                    <a:lnTo>
                      <a:pt x="2241" y="1416"/>
                    </a:lnTo>
                    <a:lnTo>
                      <a:pt x="2240" y="1416"/>
                    </a:lnTo>
                    <a:lnTo>
                      <a:pt x="2221" y="1404"/>
                    </a:lnTo>
                    <a:lnTo>
                      <a:pt x="2220" y="1403"/>
                    </a:lnTo>
                    <a:lnTo>
                      <a:pt x="2218" y="1402"/>
                    </a:lnTo>
                    <a:lnTo>
                      <a:pt x="2217" y="1400"/>
                    </a:lnTo>
                    <a:lnTo>
                      <a:pt x="2216" y="1398"/>
                    </a:lnTo>
                    <a:lnTo>
                      <a:pt x="2216" y="1397"/>
                    </a:lnTo>
                    <a:lnTo>
                      <a:pt x="2216" y="1394"/>
                    </a:lnTo>
                    <a:lnTo>
                      <a:pt x="2217" y="1391"/>
                    </a:lnTo>
                    <a:lnTo>
                      <a:pt x="2218" y="1390"/>
                    </a:lnTo>
                    <a:lnTo>
                      <a:pt x="2218" y="1389"/>
                    </a:lnTo>
                    <a:lnTo>
                      <a:pt x="2221" y="1387"/>
                    </a:lnTo>
                    <a:lnTo>
                      <a:pt x="2222" y="1386"/>
                    </a:lnTo>
                    <a:lnTo>
                      <a:pt x="2224" y="1386"/>
                    </a:lnTo>
                    <a:lnTo>
                      <a:pt x="2226" y="1385"/>
                    </a:lnTo>
                    <a:lnTo>
                      <a:pt x="2229" y="1385"/>
                    </a:lnTo>
                    <a:lnTo>
                      <a:pt x="2230" y="1386"/>
                    </a:lnTo>
                    <a:lnTo>
                      <a:pt x="2233" y="1387"/>
                    </a:lnTo>
                    <a:close/>
                    <a:moveTo>
                      <a:pt x="2286" y="1420"/>
                    </a:moveTo>
                    <a:lnTo>
                      <a:pt x="2305" y="1432"/>
                    </a:lnTo>
                    <a:lnTo>
                      <a:pt x="2306" y="1432"/>
                    </a:lnTo>
                    <a:lnTo>
                      <a:pt x="2307" y="1435"/>
                    </a:lnTo>
                    <a:lnTo>
                      <a:pt x="2309" y="1436"/>
                    </a:lnTo>
                    <a:lnTo>
                      <a:pt x="2309" y="1438"/>
                    </a:lnTo>
                    <a:lnTo>
                      <a:pt x="2309" y="1440"/>
                    </a:lnTo>
                    <a:lnTo>
                      <a:pt x="2309" y="1443"/>
                    </a:lnTo>
                    <a:lnTo>
                      <a:pt x="2309" y="1444"/>
                    </a:lnTo>
                    <a:lnTo>
                      <a:pt x="2307" y="1447"/>
                    </a:lnTo>
                    <a:lnTo>
                      <a:pt x="2306" y="1448"/>
                    </a:lnTo>
                    <a:lnTo>
                      <a:pt x="2305" y="1450"/>
                    </a:lnTo>
                    <a:lnTo>
                      <a:pt x="2303" y="1451"/>
                    </a:lnTo>
                    <a:lnTo>
                      <a:pt x="2301" y="1451"/>
                    </a:lnTo>
                    <a:lnTo>
                      <a:pt x="2299" y="1451"/>
                    </a:lnTo>
                    <a:lnTo>
                      <a:pt x="2297" y="1451"/>
                    </a:lnTo>
                    <a:lnTo>
                      <a:pt x="2295" y="1451"/>
                    </a:lnTo>
                    <a:lnTo>
                      <a:pt x="2293" y="1450"/>
                    </a:lnTo>
                    <a:lnTo>
                      <a:pt x="2276" y="1439"/>
                    </a:lnTo>
                    <a:lnTo>
                      <a:pt x="2273" y="1438"/>
                    </a:lnTo>
                    <a:lnTo>
                      <a:pt x="2272" y="1435"/>
                    </a:lnTo>
                    <a:lnTo>
                      <a:pt x="2272" y="1434"/>
                    </a:lnTo>
                    <a:lnTo>
                      <a:pt x="2270" y="1432"/>
                    </a:lnTo>
                    <a:lnTo>
                      <a:pt x="2270" y="1430"/>
                    </a:lnTo>
                    <a:lnTo>
                      <a:pt x="2270" y="1428"/>
                    </a:lnTo>
                    <a:lnTo>
                      <a:pt x="2270" y="1426"/>
                    </a:lnTo>
                    <a:lnTo>
                      <a:pt x="2272" y="1424"/>
                    </a:lnTo>
                    <a:lnTo>
                      <a:pt x="2273" y="1422"/>
                    </a:lnTo>
                    <a:lnTo>
                      <a:pt x="2274" y="1420"/>
                    </a:lnTo>
                    <a:lnTo>
                      <a:pt x="2277" y="1419"/>
                    </a:lnTo>
                    <a:lnTo>
                      <a:pt x="2278" y="1419"/>
                    </a:lnTo>
                    <a:lnTo>
                      <a:pt x="2281" y="1419"/>
                    </a:lnTo>
                    <a:lnTo>
                      <a:pt x="2282" y="1419"/>
                    </a:lnTo>
                    <a:lnTo>
                      <a:pt x="2285" y="1419"/>
                    </a:lnTo>
                    <a:lnTo>
                      <a:pt x="2286" y="1420"/>
                    </a:lnTo>
                    <a:close/>
                    <a:moveTo>
                      <a:pt x="2341" y="1455"/>
                    </a:moveTo>
                    <a:lnTo>
                      <a:pt x="2359" y="1466"/>
                    </a:lnTo>
                    <a:lnTo>
                      <a:pt x="2361" y="1467"/>
                    </a:lnTo>
                    <a:lnTo>
                      <a:pt x="2362" y="1468"/>
                    </a:lnTo>
                    <a:lnTo>
                      <a:pt x="2363" y="1471"/>
                    </a:lnTo>
                    <a:lnTo>
                      <a:pt x="2363" y="1472"/>
                    </a:lnTo>
                    <a:lnTo>
                      <a:pt x="2363" y="1474"/>
                    </a:lnTo>
                    <a:lnTo>
                      <a:pt x="2363" y="1476"/>
                    </a:lnTo>
                    <a:lnTo>
                      <a:pt x="2363" y="1479"/>
                    </a:lnTo>
                    <a:lnTo>
                      <a:pt x="2362" y="1480"/>
                    </a:lnTo>
                    <a:lnTo>
                      <a:pt x="2361" y="1481"/>
                    </a:lnTo>
                    <a:lnTo>
                      <a:pt x="2359" y="1483"/>
                    </a:lnTo>
                    <a:lnTo>
                      <a:pt x="2357" y="1484"/>
                    </a:lnTo>
                    <a:lnTo>
                      <a:pt x="2355" y="1485"/>
                    </a:lnTo>
                    <a:lnTo>
                      <a:pt x="2353" y="1485"/>
                    </a:lnTo>
                    <a:lnTo>
                      <a:pt x="2351" y="1485"/>
                    </a:lnTo>
                    <a:lnTo>
                      <a:pt x="2349" y="1484"/>
                    </a:lnTo>
                    <a:lnTo>
                      <a:pt x="2347" y="1484"/>
                    </a:lnTo>
                    <a:lnTo>
                      <a:pt x="2329" y="1472"/>
                    </a:lnTo>
                    <a:lnTo>
                      <a:pt x="2327" y="1471"/>
                    </a:lnTo>
                    <a:lnTo>
                      <a:pt x="2326" y="1470"/>
                    </a:lnTo>
                    <a:lnTo>
                      <a:pt x="2325" y="1468"/>
                    </a:lnTo>
                    <a:lnTo>
                      <a:pt x="2325" y="1466"/>
                    </a:lnTo>
                    <a:lnTo>
                      <a:pt x="2325" y="1464"/>
                    </a:lnTo>
                    <a:lnTo>
                      <a:pt x="2325" y="1462"/>
                    </a:lnTo>
                    <a:lnTo>
                      <a:pt x="2325" y="1459"/>
                    </a:lnTo>
                    <a:lnTo>
                      <a:pt x="2326" y="1458"/>
                    </a:lnTo>
                    <a:lnTo>
                      <a:pt x="2327" y="1456"/>
                    </a:lnTo>
                    <a:lnTo>
                      <a:pt x="2329" y="1455"/>
                    </a:lnTo>
                    <a:lnTo>
                      <a:pt x="2330" y="1454"/>
                    </a:lnTo>
                    <a:lnTo>
                      <a:pt x="2333" y="1452"/>
                    </a:lnTo>
                    <a:lnTo>
                      <a:pt x="2334" y="1452"/>
                    </a:lnTo>
                    <a:lnTo>
                      <a:pt x="2337" y="1452"/>
                    </a:lnTo>
                    <a:lnTo>
                      <a:pt x="2338" y="1454"/>
                    </a:lnTo>
                    <a:lnTo>
                      <a:pt x="2341" y="1455"/>
                    </a:lnTo>
                    <a:close/>
                    <a:moveTo>
                      <a:pt x="2395" y="1488"/>
                    </a:moveTo>
                    <a:lnTo>
                      <a:pt x="2412" y="1499"/>
                    </a:lnTo>
                    <a:lnTo>
                      <a:pt x="2414" y="1500"/>
                    </a:lnTo>
                    <a:lnTo>
                      <a:pt x="2415" y="1503"/>
                    </a:lnTo>
                    <a:lnTo>
                      <a:pt x="2416" y="1504"/>
                    </a:lnTo>
                    <a:lnTo>
                      <a:pt x="2418" y="1505"/>
                    </a:lnTo>
                    <a:lnTo>
                      <a:pt x="2418" y="1508"/>
                    </a:lnTo>
                    <a:lnTo>
                      <a:pt x="2418" y="1511"/>
                    </a:lnTo>
                    <a:lnTo>
                      <a:pt x="2416" y="1512"/>
                    </a:lnTo>
                    <a:lnTo>
                      <a:pt x="2416" y="1515"/>
                    </a:lnTo>
                    <a:lnTo>
                      <a:pt x="2415" y="1516"/>
                    </a:lnTo>
                    <a:lnTo>
                      <a:pt x="2412" y="1517"/>
                    </a:lnTo>
                    <a:lnTo>
                      <a:pt x="2411" y="1519"/>
                    </a:lnTo>
                    <a:lnTo>
                      <a:pt x="2410" y="1519"/>
                    </a:lnTo>
                    <a:lnTo>
                      <a:pt x="2407" y="1519"/>
                    </a:lnTo>
                    <a:lnTo>
                      <a:pt x="2406" y="1519"/>
                    </a:lnTo>
                    <a:lnTo>
                      <a:pt x="2403" y="1519"/>
                    </a:lnTo>
                    <a:lnTo>
                      <a:pt x="2402" y="1517"/>
                    </a:lnTo>
                    <a:lnTo>
                      <a:pt x="2383" y="1507"/>
                    </a:lnTo>
                    <a:lnTo>
                      <a:pt x="2382" y="1504"/>
                    </a:lnTo>
                    <a:lnTo>
                      <a:pt x="2380" y="1503"/>
                    </a:lnTo>
                    <a:lnTo>
                      <a:pt x="2379" y="1501"/>
                    </a:lnTo>
                    <a:lnTo>
                      <a:pt x="2379" y="1499"/>
                    </a:lnTo>
                    <a:lnTo>
                      <a:pt x="2378" y="1497"/>
                    </a:lnTo>
                    <a:lnTo>
                      <a:pt x="2378" y="1495"/>
                    </a:lnTo>
                    <a:lnTo>
                      <a:pt x="2379" y="1493"/>
                    </a:lnTo>
                    <a:lnTo>
                      <a:pt x="2380" y="1492"/>
                    </a:lnTo>
                    <a:lnTo>
                      <a:pt x="2380" y="1489"/>
                    </a:lnTo>
                    <a:lnTo>
                      <a:pt x="2383" y="1488"/>
                    </a:lnTo>
                    <a:lnTo>
                      <a:pt x="2384" y="1487"/>
                    </a:lnTo>
                    <a:lnTo>
                      <a:pt x="2386" y="1487"/>
                    </a:lnTo>
                    <a:lnTo>
                      <a:pt x="2388" y="1487"/>
                    </a:lnTo>
                    <a:lnTo>
                      <a:pt x="2391" y="1487"/>
                    </a:lnTo>
                    <a:lnTo>
                      <a:pt x="2392" y="1487"/>
                    </a:lnTo>
                    <a:lnTo>
                      <a:pt x="2395" y="1488"/>
                    </a:lnTo>
                    <a:close/>
                    <a:moveTo>
                      <a:pt x="2448" y="1521"/>
                    </a:moveTo>
                    <a:lnTo>
                      <a:pt x="2467" y="1533"/>
                    </a:lnTo>
                    <a:lnTo>
                      <a:pt x="2468" y="1535"/>
                    </a:lnTo>
                    <a:lnTo>
                      <a:pt x="2469" y="1536"/>
                    </a:lnTo>
                    <a:lnTo>
                      <a:pt x="2471" y="1537"/>
                    </a:lnTo>
                    <a:lnTo>
                      <a:pt x="2471" y="1540"/>
                    </a:lnTo>
                    <a:lnTo>
                      <a:pt x="2472" y="1541"/>
                    </a:lnTo>
                    <a:lnTo>
                      <a:pt x="2471" y="1544"/>
                    </a:lnTo>
                    <a:lnTo>
                      <a:pt x="2471" y="1545"/>
                    </a:lnTo>
                    <a:lnTo>
                      <a:pt x="2469" y="1548"/>
                    </a:lnTo>
                    <a:lnTo>
                      <a:pt x="2468" y="1549"/>
                    </a:lnTo>
                    <a:lnTo>
                      <a:pt x="2467" y="1551"/>
                    </a:lnTo>
                    <a:lnTo>
                      <a:pt x="2465" y="1552"/>
                    </a:lnTo>
                    <a:lnTo>
                      <a:pt x="2463" y="1552"/>
                    </a:lnTo>
                    <a:lnTo>
                      <a:pt x="2461" y="1553"/>
                    </a:lnTo>
                    <a:lnTo>
                      <a:pt x="2459" y="1553"/>
                    </a:lnTo>
                    <a:lnTo>
                      <a:pt x="2457" y="1552"/>
                    </a:lnTo>
                    <a:lnTo>
                      <a:pt x="2455" y="1552"/>
                    </a:lnTo>
                    <a:lnTo>
                      <a:pt x="2438" y="1540"/>
                    </a:lnTo>
                    <a:lnTo>
                      <a:pt x="2435" y="1539"/>
                    </a:lnTo>
                    <a:lnTo>
                      <a:pt x="2434" y="1537"/>
                    </a:lnTo>
                    <a:lnTo>
                      <a:pt x="2434" y="1535"/>
                    </a:lnTo>
                    <a:lnTo>
                      <a:pt x="2432" y="1533"/>
                    </a:lnTo>
                    <a:lnTo>
                      <a:pt x="2432" y="1531"/>
                    </a:lnTo>
                    <a:lnTo>
                      <a:pt x="2432" y="1529"/>
                    </a:lnTo>
                    <a:lnTo>
                      <a:pt x="2434" y="1527"/>
                    </a:lnTo>
                    <a:lnTo>
                      <a:pt x="2434" y="1525"/>
                    </a:lnTo>
                    <a:lnTo>
                      <a:pt x="2435" y="1524"/>
                    </a:lnTo>
                    <a:lnTo>
                      <a:pt x="2436" y="1523"/>
                    </a:lnTo>
                    <a:lnTo>
                      <a:pt x="2439" y="1521"/>
                    </a:lnTo>
                    <a:lnTo>
                      <a:pt x="2440" y="1520"/>
                    </a:lnTo>
                    <a:lnTo>
                      <a:pt x="2443" y="1520"/>
                    </a:lnTo>
                    <a:lnTo>
                      <a:pt x="2444" y="1520"/>
                    </a:lnTo>
                    <a:lnTo>
                      <a:pt x="2447" y="1521"/>
                    </a:lnTo>
                    <a:lnTo>
                      <a:pt x="2448" y="1521"/>
                    </a:lnTo>
                    <a:close/>
                  </a:path>
                </a:pathLst>
              </a:custGeom>
              <a:solidFill>
                <a:srgbClr val="003300"/>
              </a:solidFill>
              <a:ln w="1588">
                <a:solidFill>
                  <a:srgbClr val="003300"/>
                </a:solidFill>
                <a:round/>
                <a:headEnd/>
                <a:tailEnd/>
              </a:ln>
            </p:spPr>
            <p:txBody>
              <a:bodyPr/>
              <a:lstStyle/>
              <a:p>
                <a:endParaRPr lang="en-US"/>
              </a:p>
            </p:txBody>
          </p:sp>
          <p:sp>
            <p:nvSpPr>
              <p:cNvPr id="5191" name="Freeform 40"/>
              <p:cNvSpPr>
                <a:spLocks/>
              </p:cNvSpPr>
              <p:nvPr/>
            </p:nvSpPr>
            <p:spPr bwMode="auto">
              <a:xfrm>
                <a:off x="4400" y="1947"/>
                <a:ext cx="73" cy="62"/>
              </a:xfrm>
              <a:custGeom>
                <a:avLst/>
                <a:gdLst>
                  <a:gd name="T0" fmla="*/ 1 w 146"/>
                  <a:gd name="T1" fmla="*/ 0 h 125"/>
                  <a:gd name="T2" fmla="*/ 1 w 146"/>
                  <a:gd name="T3" fmla="*/ 0 h 125"/>
                  <a:gd name="T4" fmla="*/ 0 w 146"/>
                  <a:gd name="T5" fmla="*/ 0 h 125"/>
                  <a:gd name="T6" fmla="*/ 1 w 146"/>
                  <a:gd name="T7" fmla="*/ 0 h 125"/>
                  <a:gd name="T8" fmla="*/ 0 60000 65536"/>
                  <a:gd name="T9" fmla="*/ 0 60000 65536"/>
                  <a:gd name="T10" fmla="*/ 0 60000 65536"/>
                  <a:gd name="T11" fmla="*/ 0 60000 65536"/>
                  <a:gd name="T12" fmla="*/ 0 w 146"/>
                  <a:gd name="T13" fmla="*/ 0 h 125"/>
                  <a:gd name="T14" fmla="*/ 146 w 146"/>
                  <a:gd name="T15" fmla="*/ 125 h 125"/>
                </a:gdLst>
                <a:ahLst/>
                <a:cxnLst>
                  <a:cxn ang="T8">
                    <a:pos x="T0" y="T1"/>
                  </a:cxn>
                  <a:cxn ang="T9">
                    <a:pos x="T2" y="T3"/>
                  </a:cxn>
                  <a:cxn ang="T10">
                    <a:pos x="T4" y="T5"/>
                  </a:cxn>
                  <a:cxn ang="T11">
                    <a:pos x="T6" y="T7"/>
                  </a:cxn>
                </a:cxnLst>
                <a:rect l="T12" t="T13" r="T14" b="T15"/>
                <a:pathLst>
                  <a:path w="146" h="125">
                    <a:moveTo>
                      <a:pt x="70" y="0"/>
                    </a:moveTo>
                    <a:lnTo>
                      <a:pt x="146" y="125"/>
                    </a:lnTo>
                    <a:lnTo>
                      <a:pt x="0" y="111"/>
                    </a:lnTo>
                    <a:lnTo>
                      <a:pt x="7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 name="Group 41"/>
            <p:cNvGrpSpPr>
              <a:grpSpLocks/>
            </p:cNvGrpSpPr>
            <p:nvPr/>
          </p:nvGrpSpPr>
          <p:grpSpPr bwMode="auto">
            <a:xfrm>
              <a:off x="3193" y="2806"/>
              <a:ext cx="1280" cy="802"/>
              <a:chOff x="3193" y="2806"/>
              <a:chExt cx="1280" cy="802"/>
            </a:xfrm>
          </p:grpSpPr>
          <p:sp>
            <p:nvSpPr>
              <p:cNvPr id="5188" name="Freeform 42"/>
              <p:cNvSpPr>
                <a:spLocks noEditPoints="1"/>
              </p:cNvSpPr>
              <p:nvPr/>
            </p:nvSpPr>
            <p:spPr bwMode="auto">
              <a:xfrm>
                <a:off x="3193" y="2832"/>
                <a:ext cx="1236" cy="776"/>
              </a:xfrm>
              <a:custGeom>
                <a:avLst/>
                <a:gdLst>
                  <a:gd name="T0" fmla="*/ 1 w 2472"/>
                  <a:gd name="T1" fmla="*/ 4 h 1552"/>
                  <a:gd name="T2" fmla="*/ 1 w 2472"/>
                  <a:gd name="T3" fmla="*/ 3 h 1552"/>
                  <a:gd name="T4" fmla="*/ 1 w 2472"/>
                  <a:gd name="T5" fmla="*/ 3 h 1552"/>
                  <a:gd name="T6" fmla="*/ 1 w 2472"/>
                  <a:gd name="T7" fmla="*/ 3 h 1552"/>
                  <a:gd name="T8" fmla="*/ 1 w 2472"/>
                  <a:gd name="T9" fmla="*/ 3 h 1552"/>
                  <a:gd name="T10" fmla="*/ 1 w 2472"/>
                  <a:gd name="T11" fmla="*/ 3 h 1552"/>
                  <a:gd name="T12" fmla="*/ 1 w 2472"/>
                  <a:gd name="T13" fmla="*/ 3 h 1552"/>
                  <a:gd name="T14" fmla="*/ 1 w 2472"/>
                  <a:gd name="T15" fmla="*/ 3 h 1552"/>
                  <a:gd name="T16" fmla="*/ 1 w 2472"/>
                  <a:gd name="T17" fmla="*/ 3 h 1552"/>
                  <a:gd name="T18" fmla="*/ 1 w 2472"/>
                  <a:gd name="T19" fmla="*/ 3 h 1552"/>
                  <a:gd name="T20" fmla="*/ 1 w 2472"/>
                  <a:gd name="T21" fmla="*/ 3 h 1552"/>
                  <a:gd name="T22" fmla="*/ 1 w 2472"/>
                  <a:gd name="T23" fmla="*/ 3 h 1552"/>
                  <a:gd name="T24" fmla="*/ 2 w 2472"/>
                  <a:gd name="T25" fmla="*/ 3 h 1552"/>
                  <a:gd name="T26" fmla="*/ 2 w 2472"/>
                  <a:gd name="T27" fmla="*/ 3 h 1552"/>
                  <a:gd name="T28" fmla="*/ 2 w 2472"/>
                  <a:gd name="T29" fmla="*/ 3 h 1552"/>
                  <a:gd name="T30" fmla="*/ 2 w 2472"/>
                  <a:gd name="T31" fmla="*/ 3 h 1552"/>
                  <a:gd name="T32" fmla="*/ 2 w 2472"/>
                  <a:gd name="T33" fmla="*/ 3 h 1552"/>
                  <a:gd name="T34" fmla="*/ 2 w 2472"/>
                  <a:gd name="T35" fmla="*/ 3 h 1552"/>
                  <a:gd name="T36" fmla="*/ 2 w 2472"/>
                  <a:gd name="T37" fmla="*/ 3 h 1552"/>
                  <a:gd name="T38" fmla="*/ 2 w 2472"/>
                  <a:gd name="T39" fmla="*/ 3 h 1552"/>
                  <a:gd name="T40" fmla="*/ 2 w 2472"/>
                  <a:gd name="T41" fmla="*/ 2 h 1552"/>
                  <a:gd name="T42" fmla="*/ 2 w 2472"/>
                  <a:gd name="T43" fmla="*/ 3 h 1552"/>
                  <a:gd name="T44" fmla="*/ 2 w 2472"/>
                  <a:gd name="T45" fmla="*/ 2 h 1552"/>
                  <a:gd name="T46" fmla="*/ 2 w 2472"/>
                  <a:gd name="T47" fmla="*/ 2 h 1552"/>
                  <a:gd name="T48" fmla="*/ 2 w 2472"/>
                  <a:gd name="T49" fmla="*/ 2 h 1552"/>
                  <a:gd name="T50" fmla="*/ 2 w 2472"/>
                  <a:gd name="T51" fmla="*/ 2 h 1552"/>
                  <a:gd name="T52" fmla="*/ 3 w 2472"/>
                  <a:gd name="T53" fmla="*/ 2 h 1552"/>
                  <a:gd name="T54" fmla="*/ 3 w 2472"/>
                  <a:gd name="T55" fmla="*/ 2 h 1552"/>
                  <a:gd name="T56" fmla="*/ 3 w 2472"/>
                  <a:gd name="T57" fmla="*/ 2 h 1552"/>
                  <a:gd name="T58" fmla="*/ 3 w 2472"/>
                  <a:gd name="T59" fmla="*/ 2 h 1552"/>
                  <a:gd name="T60" fmla="*/ 3 w 2472"/>
                  <a:gd name="T61" fmla="*/ 2 h 1552"/>
                  <a:gd name="T62" fmla="*/ 3 w 2472"/>
                  <a:gd name="T63" fmla="*/ 2 h 1552"/>
                  <a:gd name="T64" fmla="*/ 3 w 2472"/>
                  <a:gd name="T65" fmla="*/ 2 h 1552"/>
                  <a:gd name="T66" fmla="*/ 3 w 2472"/>
                  <a:gd name="T67" fmla="*/ 2 h 1552"/>
                  <a:gd name="T68" fmla="*/ 3 w 2472"/>
                  <a:gd name="T69" fmla="*/ 2 h 1552"/>
                  <a:gd name="T70" fmla="*/ 3 w 2472"/>
                  <a:gd name="T71" fmla="*/ 2 h 1552"/>
                  <a:gd name="T72" fmla="*/ 3 w 2472"/>
                  <a:gd name="T73" fmla="*/ 2 h 1552"/>
                  <a:gd name="T74" fmla="*/ 3 w 2472"/>
                  <a:gd name="T75" fmla="*/ 2 h 1552"/>
                  <a:gd name="T76" fmla="*/ 3 w 2472"/>
                  <a:gd name="T77" fmla="*/ 2 h 1552"/>
                  <a:gd name="T78" fmla="*/ 3 w 2472"/>
                  <a:gd name="T79" fmla="*/ 2 h 1552"/>
                  <a:gd name="T80" fmla="*/ 4 w 2472"/>
                  <a:gd name="T81" fmla="*/ 2 h 1552"/>
                  <a:gd name="T82" fmla="*/ 4 w 2472"/>
                  <a:gd name="T83" fmla="*/ 2 h 1552"/>
                  <a:gd name="T84" fmla="*/ 4 w 2472"/>
                  <a:gd name="T85" fmla="*/ 1 h 1552"/>
                  <a:gd name="T86" fmla="*/ 4 w 2472"/>
                  <a:gd name="T87" fmla="*/ 1 h 1552"/>
                  <a:gd name="T88" fmla="*/ 4 w 2472"/>
                  <a:gd name="T89" fmla="*/ 1 h 1552"/>
                  <a:gd name="T90" fmla="*/ 4 w 2472"/>
                  <a:gd name="T91" fmla="*/ 1 h 1552"/>
                  <a:gd name="T92" fmla="*/ 4 w 2472"/>
                  <a:gd name="T93" fmla="*/ 1 h 1552"/>
                  <a:gd name="T94" fmla="*/ 4 w 2472"/>
                  <a:gd name="T95" fmla="*/ 1 h 1552"/>
                  <a:gd name="T96" fmla="*/ 4 w 2472"/>
                  <a:gd name="T97" fmla="*/ 1 h 1552"/>
                  <a:gd name="T98" fmla="*/ 4 w 2472"/>
                  <a:gd name="T99" fmla="*/ 1 h 1552"/>
                  <a:gd name="T100" fmla="*/ 4 w 2472"/>
                  <a:gd name="T101" fmla="*/ 1 h 1552"/>
                  <a:gd name="T102" fmla="*/ 4 w 2472"/>
                  <a:gd name="T103" fmla="*/ 1 h 1552"/>
                  <a:gd name="T104" fmla="*/ 5 w 2472"/>
                  <a:gd name="T105" fmla="*/ 1 h 1552"/>
                  <a:gd name="T106" fmla="*/ 5 w 2472"/>
                  <a:gd name="T107" fmla="*/ 1 h 1552"/>
                  <a:gd name="T108" fmla="*/ 5 w 2472"/>
                  <a:gd name="T109" fmla="*/ 1 h 1552"/>
                  <a:gd name="T110" fmla="*/ 5 w 2472"/>
                  <a:gd name="T111" fmla="*/ 1 h 1552"/>
                  <a:gd name="T112" fmla="*/ 5 w 2472"/>
                  <a:gd name="T113" fmla="*/ 1 h 1552"/>
                  <a:gd name="T114" fmla="*/ 5 w 2472"/>
                  <a:gd name="T115" fmla="*/ 1 h 1552"/>
                  <a:gd name="T116" fmla="*/ 5 w 2472"/>
                  <a:gd name="T117" fmla="*/ 1 h 1552"/>
                  <a:gd name="T118" fmla="*/ 5 w 2472"/>
                  <a:gd name="T119" fmla="*/ 1 h 1552"/>
                  <a:gd name="T120" fmla="*/ 5 w 2472"/>
                  <a:gd name="T121" fmla="*/ 1 h 1552"/>
                  <a:gd name="T122" fmla="*/ 5 w 2472"/>
                  <a:gd name="T123" fmla="*/ 1 h 1552"/>
                  <a:gd name="T124" fmla="*/ 5 w 2472"/>
                  <a:gd name="T125" fmla="*/ 1 h 1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2"/>
                  <a:gd name="T190" fmla="*/ 0 h 1552"/>
                  <a:gd name="T191" fmla="*/ 2472 w 2472"/>
                  <a:gd name="T192" fmla="*/ 1552 h 15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2" h="1552">
                    <a:moveTo>
                      <a:pt x="5" y="1533"/>
                    </a:moveTo>
                    <a:lnTo>
                      <a:pt x="24" y="1521"/>
                    </a:lnTo>
                    <a:lnTo>
                      <a:pt x="25" y="1520"/>
                    </a:lnTo>
                    <a:lnTo>
                      <a:pt x="28" y="1520"/>
                    </a:lnTo>
                    <a:lnTo>
                      <a:pt x="29" y="1520"/>
                    </a:lnTo>
                    <a:lnTo>
                      <a:pt x="32" y="1520"/>
                    </a:lnTo>
                    <a:lnTo>
                      <a:pt x="33" y="1520"/>
                    </a:lnTo>
                    <a:lnTo>
                      <a:pt x="36" y="1521"/>
                    </a:lnTo>
                    <a:lnTo>
                      <a:pt x="37" y="1523"/>
                    </a:lnTo>
                    <a:lnTo>
                      <a:pt x="38" y="1525"/>
                    </a:lnTo>
                    <a:lnTo>
                      <a:pt x="38" y="1527"/>
                    </a:lnTo>
                    <a:lnTo>
                      <a:pt x="40" y="1529"/>
                    </a:lnTo>
                    <a:lnTo>
                      <a:pt x="40" y="1531"/>
                    </a:lnTo>
                    <a:lnTo>
                      <a:pt x="40" y="1533"/>
                    </a:lnTo>
                    <a:lnTo>
                      <a:pt x="38" y="1535"/>
                    </a:lnTo>
                    <a:lnTo>
                      <a:pt x="37" y="1536"/>
                    </a:lnTo>
                    <a:lnTo>
                      <a:pt x="36" y="1539"/>
                    </a:lnTo>
                    <a:lnTo>
                      <a:pt x="35" y="1540"/>
                    </a:lnTo>
                    <a:lnTo>
                      <a:pt x="17" y="1551"/>
                    </a:lnTo>
                    <a:lnTo>
                      <a:pt x="15" y="1552"/>
                    </a:lnTo>
                    <a:lnTo>
                      <a:pt x="13" y="1552"/>
                    </a:lnTo>
                    <a:lnTo>
                      <a:pt x="11" y="1552"/>
                    </a:lnTo>
                    <a:lnTo>
                      <a:pt x="9" y="1552"/>
                    </a:lnTo>
                    <a:lnTo>
                      <a:pt x="7" y="1552"/>
                    </a:lnTo>
                    <a:lnTo>
                      <a:pt x="5" y="1551"/>
                    </a:lnTo>
                    <a:lnTo>
                      <a:pt x="4" y="1549"/>
                    </a:lnTo>
                    <a:lnTo>
                      <a:pt x="3" y="1548"/>
                    </a:lnTo>
                    <a:lnTo>
                      <a:pt x="1" y="1545"/>
                    </a:lnTo>
                    <a:lnTo>
                      <a:pt x="0" y="1544"/>
                    </a:lnTo>
                    <a:lnTo>
                      <a:pt x="0" y="1541"/>
                    </a:lnTo>
                    <a:lnTo>
                      <a:pt x="1" y="1540"/>
                    </a:lnTo>
                    <a:lnTo>
                      <a:pt x="1" y="1537"/>
                    </a:lnTo>
                    <a:lnTo>
                      <a:pt x="3" y="1536"/>
                    </a:lnTo>
                    <a:lnTo>
                      <a:pt x="4" y="1535"/>
                    </a:lnTo>
                    <a:lnTo>
                      <a:pt x="5" y="1533"/>
                    </a:lnTo>
                    <a:close/>
                    <a:moveTo>
                      <a:pt x="60" y="1499"/>
                    </a:moveTo>
                    <a:lnTo>
                      <a:pt x="77" y="1488"/>
                    </a:lnTo>
                    <a:lnTo>
                      <a:pt x="80" y="1487"/>
                    </a:lnTo>
                    <a:lnTo>
                      <a:pt x="81" y="1486"/>
                    </a:lnTo>
                    <a:lnTo>
                      <a:pt x="84" y="1486"/>
                    </a:lnTo>
                    <a:lnTo>
                      <a:pt x="85" y="1487"/>
                    </a:lnTo>
                    <a:lnTo>
                      <a:pt x="88" y="1487"/>
                    </a:lnTo>
                    <a:lnTo>
                      <a:pt x="89" y="1488"/>
                    </a:lnTo>
                    <a:lnTo>
                      <a:pt x="90" y="1490"/>
                    </a:lnTo>
                    <a:lnTo>
                      <a:pt x="92" y="1491"/>
                    </a:lnTo>
                    <a:lnTo>
                      <a:pt x="93" y="1494"/>
                    </a:lnTo>
                    <a:lnTo>
                      <a:pt x="93" y="1495"/>
                    </a:lnTo>
                    <a:lnTo>
                      <a:pt x="94" y="1498"/>
                    </a:lnTo>
                    <a:lnTo>
                      <a:pt x="93" y="1499"/>
                    </a:lnTo>
                    <a:lnTo>
                      <a:pt x="93" y="1502"/>
                    </a:lnTo>
                    <a:lnTo>
                      <a:pt x="92" y="1503"/>
                    </a:lnTo>
                    <a:lnTo>
                      <a:pt x="90" y="1504"/>
                    </a:lnTo>
                    <a:lnTo>
                      <a:pt x="89" y="1506"/>
                    </a:lnTo>
                    <a:lnTo>
                      <a:pt x="70" y="1517"/>
                    </a:lnTo>
                    <a:lnTo>
                      <a:pt x="69" y="1517"/>
                    </a:lnTo>
                    <a:lnTo>
                      <a:pt x="66" y="1519"/>
                    </a:lnTo>
                    <a:lnTo>
                      <a:pt x="65" y="1519"/>
                    </a:lnTo>
                    <a:lnTo>
                      <a:pt x="62" y="1519"/>
                    </a:lnTo>
                    <a:lnTo>
                      <a:pt x="61" y="1517"/>
                    </a:lnTo>
                    <a:lnTo>
                      <a:pt x="58" y="1516"/>
                    </a:lnTo>
                    <a:lnTo>
                      <a:pt x="57" y="1515"/>
                    </a:lnTo>
                    <a:lnTo>
                      <a:pt x="56" y="1514"/>
                    </a:lnTo>
                    <a:lnTo>
                      <a:pt x="56" y="1512"/>
                    </a:lnTo>
                    <a:lnTo>
                      <a:pt x="54" y="1510"/>
                    </a:lnTo>
                    <a:lnTo>
                      <a:pt x="54" y="1508"/>
                    </a:lnTo>
                    <a:lnTo>
                      <a:pt x="54" y="1506"/>
                    </a:lnTo>
                    <a:lnTo>
                      <a:pt x="56" y="1504"/>
                    </a:lnTo>
                    <a:lnTo>
                      <a:pt x="56" y="1502"/>
                    </a:lnTo>
                    <a:lnTo>
                      <a:pt x="57" y="1500"/>
                    </a:lnTo>
                    <a:lnTo>
                      <a:pt x="60" y="1499"/>
                    </a:lnTo>
                    <a:close/>
                    <a:moveTo>
                      <a:pt x="114" y="1466"/>
                    </a:moveTo>
                    <a:lnTo>
                      <a:pt x="131" y="1454"/>
                    </a:lnTo>
                    <a:lnTo>
                      <a:pt x="133" y="1454"/>
                    </a:lnTo>
                    <a:lnTo>
                      <a:pt x="135" y="1452"/>
                    </a:lnTo>
                    <a:lnTo>
                      <a:pt x="138" y="1452"/>
                    </a:lnTo>
                    <a:lnTo>
                      <a:pt x="139" y="1452"/>
                    </a:lnTo>
                    <a:lnTo>
                      <a:pt x="142" y="1454"/>
                    </a:lnTo>
                    <a:lnTo>
                      <a:pt x="143" y="1454"/>
                    </a:lnTo>
                    <a:lnTo>
                      <a:pt x="145" y="1455"/>
                    </a:lnTo>
                    <a:lnTo>
                      <a:pt x="146" y="1458"/>
                    </a:lnTo>
                    <a:lnTo>
                      <a:pt x="147" y="1459"/>
                    </a:lnTo>
                    <a:lnTo>
                      <a:pt x="147" y="1462"/>
                    </a:lnTo>
                    <a:lnTo>
                      <a:pt x="147" y="1463"/>
                    </a:lnTo>
                    <a:lnTo>
                      <a:pt x="147" y="1466"/>
                    </a:lnTo>
                    <a:lnTo>
                      <a:pt x="147" y="1467"/>
                    </a:lnTo>
                    <a:lnTo>
                      <a:pt x="146" y="1470"/>
                    </a:lnTo>
                    <a:lnTo>
                      <a:pt x="145" y="1471"/>
                    </a:lnTo>
                    <a:lnTo>
                      <a:pt x="143" y="1472"/>
                    </a:lnTo>
                    <a:lnTo>
                      <a:pt x="125" y="1483"/>
                    </a:lnTo>
                    <a:lnTo>
                      <a:pt x="123" y="1484"/>
                    </a:lnTo>
                    <a:lnTo>
                      <a:pt x="121" y="1484"/>
                    </a:lnTo>
                    <a:lnTo>
                      <a:pt x="118" y="1484"/>
                    </a:lnTo>
                    <a:lnTo>
                      <a:pt x="117" y="1484"/>
                    </a:lnTo>
                    <a:lnTo>
                      <a:pt x="115" y="1484"/>
                    </a:lnTo>
                    <a:lnTo>
                      <a:pt x="113" y="1483"/>
                    </a:lnTo>
                    <a:lnTo>
                      <a:pt x="112" y="1482"/>
                    </a:lnTo>
                    <a:lnTo>
                      <a:pt x="110" y="1480"/>
                    </a:lnTo>
                    <a:lnTo>
                      <a:pt x="109" y="1478"/>
                    </a:lnTo>
                    <a:lnTo>
                      <a:pt x="109" y="1476"/>
                    </a:lnTo>
                    <a:lnTo>
                      <a:pt x="109" y="1474"/>
                    </a:lnTo>
                    <a:lnTo>
                      <a:pt x="109" y="1472"/>
                    </a:lnTo>
                    <a:lnTo>
                      <a:pt x="109" y="1470"/>
                    </a:lnTo>
                    <a:lnTo>
                      <a:pt x="110" y="1468"/>
                    </a:lnTo>
                    <a:lnTo>
                      <a:pt x="112" y="1467"/>
                    </a:lnTo>
                    <a:lnTo>
                      <a:pt x="114" y="1466"/>
                    </a:lnTo>
                    <a:close/>
                    <a:moveTo>
                      <a:pt x="167" y="1431"/>
                    </a:moveTo>
                    <a:lnTo>
                      <a:pt x="186" y="1421"/>
                    </a:lnTo>
                    <a:lnTo>
                      <a:pt x="187" y="1419"/>
                    </a:lnTo>
                    <a:lnTo>
                      <a:pt x="190" y="1419"/>
                    </a:lnTo>
                    <a:lnTo>
                      <a:pt x="191" y="1419"/>
                    </a:lnTo>
                    <a:lnTo>
                      <a:pt x="194" y="1419"/>
                    </a:lnTo>
                    <a:lnTo>
                      <a:pt x="195" y="1419"/>
                    </a:lnTo>
                    <a:lnTo>
                      <a:pt x="198" y="1421"/>
                    </a:lnTo>
                    <a:lnTo>
                      <a:pt x="199" y="1422"/>
                    </a:lnTo>
                    <a:lnTo>
                      <a:pt x="200" y="1423"/>
                    </a:lnTo>
                    <a:lnTo>
                      <a:pt x="200" y="1426"/>
                    </a:lnTo>
                    <a:lnTo>
                      <a:pt x="202" y="1427"/>
                    </a:lnTo>
                    <a:lnTo>
                      <a:pt x="202" y="1430"/>
                    </a:lnTo>
                    <a:lnTo>
                      <a:pt x="202" y="1431"/>
                    </a:lnTo>
                    <a:lnTo>
                      <a:pt x="200" y="1434"/>
                    </a:lnTo>
                    <a:lnTo>
                      <a:pt x="200" y="1435"/>
                    </a:lnTo>
                    <a:lnTo>
                      <a:pt x="199" y="1437"/>
                    </a:lnTo>
                    <a:lnTo>
                      <a:pt x="196" y="1438"/>
                    </a:lnTo>
                    <a:lnTo>
                      <a:pt x="179" y="1450"/>
                    </a:lnTo>
                    <a:lnTo>
                      <a:pt x="177" y="1450"/>
                    </a:lnTo>
                    <a:lnTo>
                      <a:pt x="175" y="1451"/>
                    </a:lnTo>
                    <a:lnTo>
                      <a:pt x="173" y="1451"/>
                    </a:lnTo>
                    <a:lnTo>
                      <a:pt x="171" y="1451"/>
                    </a:lnTo>
                    <a:lnTo>
                      <a:pt x="169" y="1450"/>
                    </a:lnTo>
                    <a:lnTo>
                      <a:pt x="167" y="1450"/>
                    </a:lnTo>
                    <a:lnTo>
                      <a:pt x="166" y="1448"/>
                    </a:lnTo>
                    <a:lnTo>
                      <a:pt x="165" y="1446"/>
                    </a:lnTo>
                    <a:lnTo>
                      <a:pt x="163" y="1444"/>
                    </a:lnTo>
                    <a:lnTo>
                      <a:pt x="163" y="1442"/>
                    </a:lnTo>
                    <a:lnTo>
                      <a:pt x="162" y="1440"/>
                    </a:lnTo>
                    <a:lnTo>
                      <a:pt x="163" y="1438"/>
                    </a:lnTo>
                    <a:lnTo>
                      <a:pt x="163" y="1437"/>
                    </a:lnTo>
                    <a:lnTo>
                      <a:pt x="165" y="1434"/>
                    </a:lnTo>
                    <a:lnTo>
                      <a:pt x="166" y="1433"/>
                    </a:lnTo>
                    <a:lnTo>
                      <a:pt x="167" y="1431"/>
                    </a:lnTo>
                    <a:close/>
                    <a:moveTo>
                      <a:pt x="222" y="1398"/>
                    </a:moveTo>
                    <a:lnTo>
                      <a:pt x="240" y="1386"/>
                    </a:lnTo>
                    <a:lnTo>
                      <a:pt x="242" y="1386"/>
                    </a:lnTo>
                    <a:lnTo>
                      <a:pt x="244" y="1385"/>
                    </a:lnTo>
                    <a:lnTo>
                      <a:pt x="246" y="1385"/>
                    </a:lnTo>
                    <a:lnTo>
                      <a:pt x="248" y="1385"/>
                    </a:lnTo>
                    <a:lnTo>
                      <a:pt x="250" y="1386"/>
                    </a:lnTo>
                    <a:lnTo>
                      <a:pt x="251" y="1386"/>
                    </a:lnTo>
                    <a:lnTo>
                      <a:pt x="254" y="1387"/>
                    </a:lnTo>
                    <a:lnTo>
                      <a:pt x="255" y="1390"/>
                    </a:lnTo>
                    <a:lnTo>
                      <a:pt x="255" y="1391"/>
                    </a:lnTo>
                    <a:lnTo>
                      <a:pt x="256" y="1394"/>
                    </a:lnTo>
                    <a:lnTo>
                      <a:pt x="256" y="1395"/>
                    </a:lnTo>
                    <a:lnTo>
                      <a:pt x="256" y="1398"/>
                    </a:lnTo>
                    <a:lnTo>
                      <a:pt x="255" y="1399"/>
                    </a:lnTo>
                    <a:lnTo>
                      <a:pt x="254" y="1402"/>
                    </a:lnTo>
                    <a:lnTo>
                      <a:pt x="252" y="1403"/>
                    </a:lnTo>
                    <a:lnTo>
                      <a:pt x="251" y="1405"/>
                    </a:lnTo>
                    <a:lnTo>
                      <a:pt x="232" y="1415"/>
                    </a:lnTo>
                    <a:lnTo>
                      <a:pt x="231" y="1417"/>
                    </a:lnTo>
                    <a:lnTo>
                      <a:pt x="228" y="1417"/>
                    </a:lnTo>
                    <a:lnTo>
                      <a:pt x="227" y="1418"/>
                    </a:lnTo>
                    <a:lnTo>
                      <a:pt x="224" y="1417"/>
                    </a:lnTo>
                    <a:lnTo>
                      <a:pt x="223" y="1417"/>
                    </a:lnTo>
                    <a:lnTo>
                      <a:pt x="222" y="1415"/>
                    </a:lnTo>
                    <a:lnTo>
                      <a:pt x="219" y="1414"/>
                    </a:lnTo>
                    <a:lnTo>
                      <a:pt x="218" y="1413"/>
                    </a:lnTo>
                    <a:lnTo>
                      <a:pt x="218" y="1410"/>
                    </a:lnTo>
                    <a:lnTo>
                      <a:pt x="216" y="1409"/>
                    </a:lnTo>
                    <a:lnTo>
                      <a:pt x="216" y="1406"/>
                    </a:lnTo>
                    <a:lnTo>
                      <a:pt x="216" y="1405"/>
                    </a:lnTo>
                    <a:lnTo>
                      <a:pt x="218" y="1402"/>
                    </a:lnTo>
                    <a:lnTo>
                      <a:pt x="219" y="1401"/>
                    </a:lnTo>
                    <a:lnTo>
                      <a:pt x="220" y="1399"/>
                    </a:lnTo>
                    <a:lnTo>
                      <a:pt x="222" y="1398"/>
                    </a:lnTo>
                    <a:close/>
                    <a:moveTo>
                      <a:pt x="276" y="1363"/>
                    </a:moveTo>
                    <a:lnTo>
                      <a:pt x="293" y="1353"/>
                    </a:lnTo>
                    <a:lnTo>
                      <a:pt x="296" y="1352"/>
                    </a:lnTo>
                    <a:lnTo>
                      <a:pt x="297" y="1352"/>
                    </a:lnTo>
                    <a:lnTo>
                      <a:pt x="300" y="1352"/>
                    </a:lnTo>
                    <a:lnTo>
                      <a:pt x="301" y="1352"/>
                    </a:lnTo>
                    <a:lnTo>
                      <a:pt x="304" y="1352"/>
                    </a:lnTo>
                    <a:lnTo>
                      <a:pt x="305" y="1353"/>
                    </a:lnTo>
                    <a:lnTo>
                      <a:pt x="307" y="1354"/>
                    </a:lnTo>
                    <a:lnTo>
                      <a:pt x="308" y="1357"/>
                    </a:lnTo>
                    <a:lnTo>
                      <a:pt x="309" y="1358"/>
                    </a:lnTo>
                    <a:lnTo>
                      <a:pt x="309" y="1359"/>
                    </a:lnTo>
                    <a:lnTo>
                      <a:pt x="309" y="1362"/>
                    </a:lnTo>
                    <a:lnTo>
                      <a:pt x="309" y="1363"/>
                    </a:lnTo>
                    <a:lnTo>
                      <a:pt x="309" y="1366"/>
                    </a:lnTo>
                    <a:lnTo>
                      <a:pt x="308" y="1367"/>
                    </a:lnTo>
                    <a:lnTo>
                      <a:pt x="307" y="1369"/>
                    </a:lnTo>
                    <a:lnTo>
                      <a:pt x="305" y="1371"/>
                    </a:lnTo>
                    <a:lnTo>
                      <a:pt x="287" y="1382"/>
                    </a:lnTo>
                    <a:lnTo>
                      <a:pt x="285" y="1383"/>
                    </a:lnTo>
                    <a:lnTo>
                      <a:pt x="283" y="1383"/>
                    </a:lnTo>
                    <a:lnTo>
                      <a:pt x="281" y="1383"/>
                    </a:lnTo>
                    <a:lnTo>
                      <a:pt x="279" y="1383"/>
                    </a:lnTo>
                    <a:lnTo>
                      <a:pt x="277" y="1382"/>
                    </a:lnTo>
                    <a:lnTo>
                      <a:pt x="275" y="1382"/>
                    </a:lnTo>
                    <a:lnTo>
                      <a:pt x="273" y="1381"/>
                    </a:lnTo>
                    <a:lnTo>
                      <a:pt x="272" y="1378"/>
                    </a:lnTo>
                    <a:lnTo>
                      <a:pt x="271" y="1377"/>
                    </a:lnTo>
                    <a:lnTo>
                      <a:pt x="271" y="1374"/>
                    </a:lnTo>
                    <a:lnTo>
                      <a:pt x="271" y="1373"/>
                    </a:lnTo>
                    <a:lnTo>
                      <a:pt x="271" y="1370"/>
                    </a:lnTo>
                    <a:lnTo>
                      <a:pt x="271" y="1369"/>
                    </a:lnTo>
                    <a:lnTo>
                      <a:pt x="272" y="1367"/>
                    </a:lnTo>
                    <a:lnTo>
                      <a:pt x="273" y="1365"/>
                    </a:lnTo>
                    <a:lnTo>
                      <a:pt x="276" y="1363"/>
                    </a:lnTo>
                    <a:close/>
                    <a:moveTo>
                      <a:pt x="329" y="1330"/>
                    </a:moveTo>
                    <a:lnTo>
                      <a:pt x="348" y="1320"/>
                    </a:lnTo>
                    <a:lnTo>
                      <a:pt x="349" y="1318"/>
                    </a:lnTo>
                    <a:lnTo>
                      <a:pt x="352" y="1317"/>
                    </a:lnTo>
                    <a:lnTo>
                      <a:pt x="353" y="1317"/>
                    </a:lnTo>
                    <a:lnTo>
                      <a:pt x="356" y="1317"/>
                    </a:lnTo>
                    <a:lnTo>
                      <a:pt x="357" y="1318"/>
                    </a:lnTo>
                    <a:lnTo>
                      <a:pt x="360" y="1320"/>
                    </a:lnTo>
                    <a:lnTo>
                      <a:pt x="361" y="1321"/>
                    </a:lnTo>
                    <a:lnTo>
                      <a:pt x="362" y="1322"/>
                    </a:lnTo>
                    <a:lnTo>
                      <a:pt x="364" y="1324"/>
                    </a:lnTo>
                    <a:lnTo>
                      <a:pt x="364" y="1326"/>
                    </a:lnTo>
                    <a:lnTo>
                      <a:pt x="364" y="1329"/>
                    </a:lnTo>
                    <a:lnTo>
                      <a:pt x="364" y="1330"/>
                    </a:lnTo>
                    <a:lnTo>
                      <a:pt x="362" y="1333"/>
                    </a:lnTo>
                    <a:lnTo>
                      <a:pt x="362" y="1334"/>
                    </a:lnTo>
                    <a:lnTo>
                      <a:pt x="361" y="1336"/>
                    </a:lnTo>
                    <a:lnTo>
                      <a:pt x="358" y="1337"/>
                    </a:lnTo>
                    <a:lnTo>
                      <a:pt x="341" y="1349"/>
                    </a:lnTo>
                    <a:lnTo>
                      <a:pt x="339" y="1349"/>
                    </a:lnTo>
                    <a:lnTo>
                      <a:pt x="337" y="1350"/>
                    </a:lnTo>
                    <a:lnTo>
                      <a:pt x="335" y="1350"/>
                    </a:lnTo>
                    <a:lnTo>
                      <a:pt x="333" y="1350"/>
                    </a:lnTo>
                    <a:lnTo>
                      <a:pt x="331" y="1349"/>
                    </a:lnTo>
                    <a:lnTo>
                      <a:pt x="329" y="1348"/>
                    </a:lnTo>
                    <a:lnTo>
                      <a:pt x="328" y="1346"/>
                    </a:lnTo>
                    <a:lnTo>
                      <a:pt x="327" y="1345"/>
                    </a:lnTo>
                    <a:lnTo>
                      <a:pt x="325" y="1344"/>
                    </a:lnTo>
                    <a:lnTo>
                      <a:pt x="325" y="1341"/>
                    </a:lnTo>
                    <a:lnTo>
                      <a:pt x="325" y="1338"/>
                    </a:lnTo>
                    <a:lnTo>
                      <a:pt x="325" y="1337"/>
                    </a:lnTo>
                    <a:lnTo>
                      <a:pt x="325" y="1336"/>
                    </a:lnTo>
                    <a:lnTo>
                      <a:pt x="327" y="1333"/>
                    </a:lnTo>
                    <a:lnTo>
                      <a:pt x="328" y="1332"/>
                    </a:lnTo>
                    <a:lnTo>
                      <a:pt x="329" y="1330"/>
                    </a:lnTo>
                    <a:close/>
                    <a:moveTo>
                      <a:pt x="384" y="1297"/>
                    </a:moveTo>
                    <a:lnTo>
                      <a:pt x="402" y="1285"/>
                    </a:lnTo>
                    <a:lnTo>
                      <a:pt x="404" y="1284"/>
                    </a:lnTo>
                    <a:lnTo>
                      <a:pt x="406" y="1284"/>
                    </a:lnTo>
                    <a:lnTo>
                      <a:pt x="408" y="1284"/>
                    </a:lnTo>
                    <a:lnTo>
                      <a:pt x="410" y="1284"/>
                    </a:lnTo>
                    <a:lnTo>
                      <a:pt x="412" y="1284"/>
                    </a:lnTo>
                    <a:lnTo>
                      <a:pt x="413" y="1285"/>
                    </a:lnTo>
                    <a:lnTo>
                      <a:pt x="416" y="1286"/>
                    </a:lnTo>
                    <a:lnTo>
                      <a:pt x="417" y="1289"/>
                    </a:lnTo>
                    <a:lnTo>
                      <a:pt x="417" y="1290"/>
                    </a:lnTo>
                    <a:lnTo>
                      <a:pt x="418" y="1293"/>
                    </a:lnTo>
                    <a:lnTo>
                      <a:pt x="418" y="1294"/>
                    </a:lnTo>
                    <a:lnTo>
                      <a:pt x="418" y="1297"/>
                    </a:lnTo>
                    <a:lnTo>
                      <a:pt x="417" y="1298"/>
                    </a:lnTo>
                    <a:lnTo>
                      <a:pt x="416" y="1300"/>
                    </a:lnTo>
                    <a:lnTo>
                      <a:pt x="414" y="1302"/>
                    </a:lnTo>
                    <a:lnTo>
                      <a:pt x="413" y="1304"/>
                    </a:lnTo>
                    <a:lnTo>
                      <a:pt x="396" y="1314"/>
                    </a:lnTo>
                    <a:lnTo>
                      <a:pt x="393" y="1316"/>
                    </a:lnTo>
                    <a:lnTo>
                      <a:pt x="392" y="1316"/>
                    </a:lnTo>
                    <a:lnTo>
                      <a:pt x="389" y="1316"/>
                    </a:lnTo>
                    <a:lnTo>
                      <a:pt x="386" y="1316"/>
                    </a:lnTo>
                    <a:lnTo>
                      <a:pt x="385" y="1316"/>
                    </a:lnTo>
                    <a:lnTo>
                      <a:pt x="384" y="1314"/>
                    </a:lnTo>
                    <a:lnTo>
                      <a:pt x="381" y="1313"/>
                    </a:lnTo>
                    <a:lnTo>
                      <a:pt x="381" y="1312"/>
                    </a:lnTo>
                    <a:lnTo>
                      <a:pt x="380" y="1309"/>
                    </a:lnTo>
                    <a:lnTo>
                      <a:pt x="378" y="1308"/>
                    </a:lnTo>
                    <a:lnTo>
                      <a:pt x="378" y="1305"/>
                    </a:lnTo>
                    <a:lnTo>
                      <a:pt x="378" y="1302"/>
                    </a:lnTo>
                    <a:lnTo>
                      <a:pt x="380" y="1301"/>
                    </a:lnTo>
                    <a:lnTo>
                      <a:pt x="381" y="1300"/>
                    </a:lnTo>
                    <a:lnTo>
                      <a:pt x="382" y="1297"/>
                    </a:lnTo>
                    <a:lnTo>
                      <a:pt x="384" y="1297"/>
                    </a:lnTo>
                    <a:close/>
                    <a:moveTo>
                      <a:pt x="438" y="1263"/>
                    </a:moveTo>
                    <a:lnTo>
                      <a:pt x="455" y="1252"/>
                    </a:lnTo>
                    <a:lnTo>
                      <a:pt x="458" y="1251"/>
                    </a:lnTo>
                    <a:lnTo>
                      <a:pt x="459" y="1249"/>
                    </a:lnTo>
                    <a:lnTo>
                      <a:pt x="462" y="1249"/>
                    </a:lnTo>
                    <a:lnTo>
                      <a:pt x="463" y="1251"/>
                    </a:lnTo>
                    <a:lnTo>
                      <a:pt x="466" y="1251"/>
                    </a:lnTo>
                    <a:lnTo>
                      <a:pt x="467" y="1252"/>
                    </a:lnTo>
                    <a:lnTo>
                      <a:pt x="469" y="1253"/>
                    </a:lnTo>
                    <a:lnTo>
                      <a:pt x="470" y="1255"/>
                    </a:lnTo>
                    <a:lnTo>
                      <a:pt x="471" y="1256"/>
                    </a:lnTo>
                    <a:lnTo>
                      <a:pt x="471" y="1259"/>
                    </a:lnTo>
                    <a:lnTo>
                      <a:pt x="473" y="1261"/>
                    </a:lnTo>
                    <a:lnTo>
                      <a:pt x="471" y="1263"/>
                    </a:lnTo>
                    <a:lnTo>
                      <a:pt x="471" y="1265"/>
                    </a:lnTo>
                    <a:lnTo>
                      <a:pt x="470" y="1267"/>
                    </a:lnTo>
                    <a:lnTo>
                      <a:pt x="469" y="1268"/>
                    </a:lnTo>
                    <a:lnTo>
                      <a:pt x="467" y="1269"/>
                    </a:lnTo>
                    <a:lnTo>
                      <a:pt x="449" y="1281"/>
                    </a:lnTo>
                    <a:lnTo>
                      <a:pt x="447" y="1281"/>
                    </a:lnTo>
                    <a:lnTo>
                      <a:pt x="445" y="1282"/>
                    </a:lnTo>
                    <a:lnTo>
                      <a:pt x="443" y="1282"/>
                    </a:lnTo>
                    <a:lnTo>
                      <a:pt x="441" y="1282"/>
                    </a:lnTo>
                    <a:lnTo>
                      <a:pt x="439" y="1281"/>
                    </a:lnTo>
                    <a:lnTo>
                      <a:pt x="437" y="1280"/>
                    </a:lnTo>
                    <a:lnTo>
                      <a:pt x="435" y="1278"/>
                    </a:lnTo>
                    <a:lnTo>
                      <a:pt x="434" y="1277"/>
                    </a:lnTo>
                    <a:lnTo>
                      <a:pt x="434" y="1276"/>
                    </a:lnTo>
                    <a:lnTo>
                      <a:pt x="433" y="1273"/>
                    </a:lnTo>
                    <a:lnTo>
                      <a:pt x="433" y="1271"/>
                    </a:lnTo>
                    <a:lnTo>
                      <a:pt x="433" y="1269"/>
                    </a:lnTo>
                    <a:lnTo>
                      <a:pt x="434" y="1268"/>
                    </a:lnTo>
                    <a:lnTo>
                      <a:pt x="434" y="1265"/>
                    </a:lnTo>
                    <a:lnTo>
                      <a:pt x="435" y="1264"/>
                    </a:lnTo>
                    <a:lnTo>
                      <a:pt x="438" y="1263"/>
                    </a:lnTo>
                    <a:close/>
                    <a:moveTo>
                      <a:pt x="493" y="1229"/>
                    </a:moveTo>
                    <a:lnTo>
                      <a:pt x="510" y="1217"/>
                    </a:lnTo>
                    <a:lnTo>
                      <a:pt x="511" y="1216"/>
                    </a:lnTo>
                    <a:lnTo>
                      <a:pt x="514" y="1216"/>
                    </a:lnTo>
                    <a:lnTo>
                      <a:pt x="516" y="1216"/>
                    </a:lnTo>
                    <a:lnTo>
                      <a:pt x="518" y="1216"/>
                    </a:lnTo>
                    <a:lnTo>
                      <a:pt x="520" y="1217"/>
                    </a:lnTo>
                    <a:lnTo>
                      <a:pt x="522" y="1217"/>
                    </a:lnTo>
                    <a:lnTo>
                      <a:pt x="523" y="1219"/>
                    </a:lnTo>
                    <a:lnTo>
                      <a:pt x="524" y="1221"/>
                    </a:lnTo>
                    <a:lnTo>
                      <a:pt x="526" y="1223"/>
                    </a:lnTo>
                    <a:lnTo>
                      <a:pt x="526" y="1225"/>
                    </a:lnTo>
                    <a:lnTo>
                      <a:pt x="526" y="1227"/>
                    </a:lnTo>
                    <a:lnTo>
                      <a:pt x="526" y="1229"/>
                    </a:lnTo>
                    <a:lnTo>
                      <a:pt x="526" y="1231"/>
                    </a:lnTo>
                    <a:lnTo>
                      <a:pt x="524" y="1233"/>
                    </a:lnTo>
                    <a:lnTo>
                      <a:pt x="523" y="1235"/>
                    </a:lnTo>
                    <a:lnTo>
                      <a:pt x="522" y="1236"/>
                    </a:lnTo>
                    <a:lnTo>
                      <a:pt x="503" y="1247"/>
                    </a:lnTo>
                    <a:lnTo>
                      <a:pt x="502" y="1248"/>
                    </a:lnTo>
                    <a:lnTo>
                      <a:pt x="499" y="1248"/>
                    </a:lnTo>
                    <a:lnTo>
                      <a:pt x="497" y="1248"/>
                    </a:lnTo>
                    <a:lnTo>
                      <a:pt x="495" y="1248"/>
                    </a:lnTo>
                    <a:lnTo>
                      <a:pt x="493" y="1248"/>
                    </a:lnTo>
                    <a:lnTo>
                      <a:pt x="491" y="1247"/>
                    </a:lnTo>
                    <a:lnTo>
                      <a:pt x="490" y="1245"/>
                    </a:lnTo>
                    <a:lnTo>
                      <a:pt x="489" y="1244"/>
                    </a:lnTo>
                    <a:lnTo>
                      <a:pt x="487" y="1241"/>
                    </a:lnTo>
                    <a:lnTo>
                      <a:pt x="487" y="1240"/>
                    </a:lnTo>
                    <a:lnTo>
                      <a:pt x="487" y="1237"/>
                    </a:lnTo>
                    <a:lnTo>
                      <a:pt x="487" y="1236"/>
                    </a:lnTo>
                    <a:lnTo>
                      <a:pt x="487" y="1233"/>
                    </a:lnTo>
                    <a:lnTo>
                      <a:pt x="489" y="1232"/>
                    </a:lnTo>
                    <a:lnTo>
                      <a:pt x="490" y="1231"/>
                    </a:lnTo>
                    <a:lnTo>
                      <a:pt x="493" y="1229"/>
                    </a:lnTo>
                    <a:close/>
                    <a:moveTo>
                      <a:pt x="546" y="1195"/>
                    </a:moveTo>
                    <a:lnTo>
                      <a:pt x="564" y="1184"/>
                    </a:lnTo>
                    <a:lnTo>
                      <a:pt x="566" y="1183"/>
                    </a:lnTo>
                    <a:lnTo>
                      <a:pt x="568" y="1183"/>
                    </a:lnTo>
                    <a:lnTo>
                      <a:pt x="570" y="1182"/>
                    </a:lnTo>
                    <a:lnTo>
                      <a:pt x="572" y="1183"/>
                    </a:lnTo>
                    <a:lnTo>
                      <a:pt x="574" y="1183"/>
                    </a:lnTo>
                    <a:lnTo>
                      <a:pt x="576" y="1184"/>
                    </a:lnTo>
                    <a:lnTo>
                      <a:pt x="578" y="1186"/>
                    </a:lnTo>
                    <a:lnTo>
                      <a:pt x="579" y="1187"/>
                    </a:lnTo>
                    <a:lnTo>
                      <a:pt x="579" y="1190"/>
                    </a:lnTo>
                    <a:lnTo>
                      <a:pt x="580" y="1191"/>
                    </a:lnTo>
                    <a:lnTo>
                      <a:pt x="580" y="1194"/>
                    </a:lnTo>
                    <a:lnTo>
                      <a:pt x="580" y="1195"/>
                    </a:lnTo>
                    <a:lnTo>
                      <a:pt x="579" y="1197"/>
                    </a:lnTo>
                    <a:lnTo>
                      <a:pt x="579" y="1199"/>
                    </a:lnTo>
                    <a:lnTo>
                      <a:pt x="578" y="1200"/>
                    </a:lnTo>
                    <a:lnTo>
                      <a:pt x="575" y="1201"/>
                    </a:lnTo>
                    <a:lnTo>
                      <a:pt x="558" y="1213"/>
                    </a:lnTo>
                    <a:lnTo>
                      <a:pt x="555" y="1213"/>
                    </a:lnTo>
                    <a:lnTo>
                      <a:pt x="554" y="1215"/>
                    </a:lnTo>
                    <a:lnTo>
                      <a:pt x="551" y="1215"/>
                    </a:lnTo>
                    <a:lnTo>
                      <a:pt x="550" y="1215"/>
                    </a:lnTo>
                    <a:lnTo>
                      <a:pt x="547" y="1213"/>
                    </a:lnTo>
                    <a:lnTo>
                      <a:pt x="546" y="1213"/>
                    </a:lnTo>
                    <a:lnTo>
                      <a:pt x="544" y="1212"/>
                    </a:lnTo>
                    <a:lnTo>
                      <a:pt x="543" y="1209"/>
                    </a:lnTo>
                    <a:lnTo>
                      <a:pt x="542" y="1208"/>
                    </a:lnTo>
                    <a:lnTo>
                      <a:pt x="540" y="1205"/>
                    </a:lnTo>
                    <a:lnTo>
                      <a:pt x="540" y="1204"/>
                    </a:lnTo>
                    <a:lnTo>
                      <a:pt x="542" y="1201"/>
                    </a:lnTo>
                    <a:lnTo>
                      <a:pt x="542" y="1200"/>
                    </a:lnTo>
                    <a:lnTo>
                      <a:pt x="543" y="1197"/>
                    </a:lnTo>
                    <a:lnTo>
                      <a:pt x="544" y="1196"/>
                    </a:lnTo>
                    <a:lnTo>
                      <a:pt x="546" y="1195"/>
                    </a:lnTo>
                    <a:close/>
                    <a:moveTo>
                      <a:pt x="600" y="1162"/>
                    </a:moveTo>
                    <a:lnTo>
                      <a:pt x="619" y="1150"/>
                    </a:lnTo>
                    <a:lnTo>
                      <a:pt x="620" y="1150"/>
                    </a:lnTo>
                    <a:lnTo>
                      <a:pt x="621" y="1148"/>
                    </a:lnTo>
                    <a:lnTo>
                      <a:pt x="624" y="1148"/>
                    </a:lnTo>
                    <a:lnTo>
                      <a:pt x="625" y="1148"/>
                    </a:lnTo>
                    <a:lnTo>
                      <a:pt x="628" y="1150"/>
                    </a:lnTo>
                    <a:lnTo>
                      <a:pt x="629" y="1150"/>
                    </a:lnTo>
                    <a:lnTo>
                      <a:pt x="631" y="1151"/>
                    </a:lnTo>
                    <a:lnTo>
                      <a:pt x="633" y="1154"/>
                    </a:lnTo>
                    <a:lnTo>
                      <a:pt x="633" y="1155"/>
                    </a:lnTo>
                    <a:lnTo>
                      <a:pt x="635" y="1158"/>
                    </a:lnTo>
                    <a:lnTo>
                      <a:pt x="635" y="1159"/>
                    </a:lnTo>
                    <a:lnTo>
                      <a:pt x="633" y="1162"/>
                    </a:lnTo>
                    <a:lnTo>
                      <a:pt x="633" y="1163"/>
                    </a:lnTo>
                    <a:lnTo>
                      <a:pt x="632" y="1166"/>
                    </a:lnTo>
                    <a:lnTo>
                      <a:pt x="631" y="1167"/>
                    </a:lnTo>
                    <a:lnTo>
                      <a:pt x="629" y="1168"/>
                    </a:lnTo>
                    <a:lnTo>
                      <a:pt x="611" y="1179"/>
                    </a:lnTo>
                    <a:lnTo>
                      <a:pt x="609" y="1180"/>
                    </a:lnTo>
                    <a:lnTo>
                      <a:pt x="607" y="1180"/>
                    </a:lnTo>
                    <a:lnTo>
                      <a:pt x="605" y="1180"/>
                    </a:lnTo>
                    <a:lnTo>
                      <a:pt x="603" y="1180"/>
                    </a:lnTo>
                    <a:lnTo>
                      <a:pt x="601" y="1180"/>
                    </a:lnTo>
                    <a:lnTo>
                      <a:pt x="599" y="1179"/>
                    </a:lnTo>
                    <a:lnTo>
                      <a:pt x="597" y="1178"/>
                    </a:lnTo>
                    <a:lnTo>
                      <a:pt x="596" y="1176"/>
                    </a:lnTo>
                    <a:lnTo>
                      <a:pt x="596" y="1174"/>
                    </a:lnTo>
                    <a:lnTo>
                      <a:pt x="595" y="1172"/>
                    </a:lnTo>
                    <a:lnTo>
                      <a:pt x="595" y="1170"/>
                    </a:lnTo>
                    <a:lnTo>
                      <a:pt x="595" y="1168"/>
                    </a:lnTo>
                    <a:lnTo>
                      <a:pt x="596" y="1166"/>
                    </a:lnTo>
                    <a:lnTo>
                      <a:pt x="596" y="1164"/>
                    </a:lnTo>
                    <a:lnTo>
                      <a:pt x="597" y="1163"/>
                    </a:lnTo>
                    <a:lnTo>
                      <a:pt x="600" y="1162"/>
                    </a:lnTo>
                    <a:close/>
                    <a:moveTo>
                      <a:pt x="655" y="1127"/>
                    </a:moveTo>
                    <a:lnTo>
                      <a:pt x="672" y="1116"/>
                    </a:lnTo>
                    <a:lnTo>
                      <a:pt x="673" y="1115"/>
                    </a:lnTo>
                    <a:lnTo>
                      <a:pt x="676" y="1115"/>
                    </a:lnTo>
                    <a:lnTo>
                      <a:pt x="678" y="1115"/>
                    </a:lnTo>
                    <a:lnTo>
                      <a:pt x="680" y="1115"/>
                    </a:lnTo>
                    <a:lnTo>
                      <a:pt x="682" y="1115"/>
                    </a:lnTo>
                    <a:lnTo>
                      <a:pt x="684" y="1116"/>
                    </a:lnTo>
                    <a:lnTo>
                      <a:pt x="685" y="1118"/>
                    </a:lnTo>
                    <a:lnTo>
                      <a:pt x="686" y="1119"/>
                    </a:lnTo>
                    <a:lnTo>
                      <a:pt x="688" y="1122"/>
                    </a:lnTo>
                    <a:lnTo>
                      <a:pt x="688" y="1123"/>
                    </a:lnTo>
                    <a:lnTo>
                      <a:pt x="688" y="1126"/>
                    </a:lnTo>
                    <a:lnTo>
                      <a:pt x="688" y="1127"/>
                    </a:lnTo>
                    <a:lnTo>
                      <a:pt x="688" y="1130"/>
                    </a:lnTo>
                    <a:lnTo>
                      <a:pt x="686" y="1131"/>
                    </a:lnTo>
                    <a:lnTo>
                      <a:pt x="685" y="1132"/>
                    </a:lnTo>
                    <a:lnTo>
                      <a:pt x="684" y="1134"/>
                    </a:lnTo>
                    <a:lnTo>
                      <a:pt x="665" y="1146"/>
                    </a:lnTo>
                    <a:lnTo>
                      <a:pt x="664" y="1147"/>
                    </a:lnTo>
                    <a:lnTo>
                      <a:pt x="661" y="1147"/>
                    </a:lnTo>
                    <a:lnTo>
                      <a:pt x="658" y="1147"/>
                    </a:lnTo>
                    <a:lnTo>
                      <a:pt x="657" y="1147"/>
                    </a:lnTo>
                    <a:lnTo>
                      <a:pt x="656" y="1146"/>
                    </a:lnTo>
                    <a:lnTo>
                      <a:pt x="653" y="1146"/>
                    </a:lnTo>
                    <a:lnTo>
                      <a:pt x="652" y="1144"/>
                    </a:lnTo>
                    <a:lnTo>
                      <a:pt x="651" y="1142"/>
                    </a:lnTo>
                    <a:lnTo>
                      <a:pt x="649" y="1140"/>
                    </a:lnTo>
                    <a:lnTo>
                      <a:pt x="649" y="1138"/>
                    </a:lnTo>
                    <a:lnTo>
                      <a:pt x="649" y="1136"/>
                    </a:lnTo>
                    <a:lnTo>
                      <a:pt x="649" y="1134"/>
                    </a:lnTo>
                    <a:lnTo>
                      <a:pt x="649" y="1132"/>
                    </a:lnTo>
                    <a:lnTo>
                      <a:pt x="651" y="1130"/>
                    </a:lnTo>
                    <a:lnTo>
                      <a:pt x="652" y="1128"/>
                    </a:lnTo>
                    <a:lnTo>
                      <a:pt x="655" y="1127"/>
                    </a:lnTo>
                    <a:close/>
                    <a:moveTo>
                      <a:pt x="708" y="1094"/>
                    </a:moveTo>
                    <a:lnTo>
                      <a:pt x="726" y="1082"/>
                    </a:lnTo>
                    <a:lnTo>
                      <a:pt x="728" y="1082"/>
                    </a:lnTo>
                    <a:lnTo>
                      <a:pt x="730" y="1081"/>
                    </a:lnTo>
                    <a:lnTo>
                      <a:pt x="732" y="1081"/>
                    </a:lnTo>
                    <a:lnTo>
                      <a:pt x="734" y="1081"/>
                    </a:lnTo>
                    <a:lnTo>
                      <a:pt x="736" y="1082"/>
                    </a:lnTo>
                    <a:lnTo>
                      <a:pt x="738" y="1083"/>
                    </a:lnTo>
                    <a:lnTo>
                      <a:pt x="739" y="1085"/>
                    </a:lnTo>
                    <a:lnTo>
                      <a:pt x="741" y="1086"/>
                    </a:lnTo>
                    <a:lnTo>
                      <a:pt x="742" y="1087"/>
                    </a:lnTo>
                    <a:lnTo>
                      <a:pt x="742" y="1090"/>
                    </a:lnTo>
                    <a:lnTo>
                      <a:pt x="742" y="1091"/>
                    </a:lnTo>
                    <a:lnTo>
                      <a:pt x="742" y="1094"/>
                    </a:lnTo>
                    <a:lnTo>
                      <a:pt x="741" y="1095"/>
                    </a:lnTo>
                    <a:lnTo>
                      <a:pt x="741" y="1098"/>
                    </a:lnTo>
                    <a:lnTo>
                      <a:pt x="739" y="1099"/>
                    </a:lnTo>
                    <a:lnTo>
                      <a:pt x="737" y="1101"/>
                    </a:lnTo>
                    <a:lnTo>
                      <a:pt x="720" y="1113"/>
                    </a:lnTo>
                    <a:lnTo>
                      <a:pt x="717" y="1113"/>
                    </a:lnTo>
                    <a:lnTo>
                      <a:pt x="716" y="1114"/>
                    </a:lnTo>
                    <a:lnTo>
                      <a:pt x="713" y="1114"/>
                    </a:lnTo>
                    <a:lnTo>
                      <a:pt x="712" y="1113"/>
                    </a:lnTo>
                    <a:lnTo>
                      <a:pt x="709" y="1113"/>
                    </a:lnTo>
                    <a:lnTo>
                      <a:pt x="708" y="1111"/>
                    </a:lnTo>
                    <a:lnTo>
                      <a:pt x="706" y="1110"/>
                    </a:lnTo>
                    <a:lnTo>
                      <a:pt x="705" y="1109"/>
                    </a:lnTo>
                    <a:lnTo>
                      <a:pt x="704" y="1106"/>
                    </a:lnTo>
                    <a:lnTo>
                      <a:pt x="704" y="1105"/>
                    </a:lnTo>
                    <a:lnTo>
                      <a:pt x="702" y="1102"/>
                    </a:lnTo>
                    <a:lnTo>
                      <a:pt x="704" y="1101"/>
                    </a:lnTo>
                    <a:lnTo>
                      <a:pt x="704" y="1098"/>
                    </a:lnTo>
                    <a:lnTo>
                      <a:pt x="705" y="1097"/>
                    </a:lnTo>
                    <a:lnTo>
                      <a:pt x="706" y="1095"/>
                    </a:lnTo>
                    <a:lnTo>
                      <a:pt x="708" y="1094"/>
                    </a:lnTo>
                    <a:close/>
                    <a:moveTo>
                      <a:pt x="762" y="1059"/>
                    </a:moveTo>
                    <a:lnTo>
                      <a:pt x="781" y="1049"/>
                    </a:lnTo>
                    <a:lnTo>
                      <a:pt x="782" y="1047"/>
                    </a:lnTo>
                    <a:lnTo>
                      <a:pt x="785" y="1047"/>
                    </a:lnTo>
                    <a:lnTo>
                      <a:pt x="786" y="1047"/>
                    </a:lnTo>
                    <a:lnTo>
                      <a:pt x="789" y="1047"/>
                    </a:lnTo>
                    <a:lnTo>
                      <a:pt x="790" y="1047"/>
                    </a:lnTo>
                    <a:lnTo>
                      <a:pt x="791" y="1049"/>
                    </a:lnTo>
                    <a:lnTo>
                      <a:pt x="794" y="1050"/>
                    </a:lnTo>
                    <a:lnTo>
                      <a:pt x="795" y="1053"/>
                    </a:lnTo>
                    <a:lnTo>
                      <a:pt x="795" y="1054"/>
                    </a:lnTo>
                    <a:lnTo>
                      <a:pt x="797" y="1055"/>
                    </a:lnTo>
                    <a:lnTo>
                      <a:pt x="797" y="1058"/>
                    </a:lnTo>
                    <a:lnTo>
                      <a:pt x="797" y="1059"/>
                    </a:lnTo>
                    <a:lnTo>
                      <a:pt x="795" y="1062"/>
                    </a:lnTo>
                    <a:lnTo>
                      <a:pt x="794" y="1063"/>
                    </a:lnTo>
                    <a:lnTo>
                      <a:pt x="793" y="1065"/>
                    </a:lnTo>
                    <a:lnTo>
                      <a:pt x="791" y="1067"/>
                    </a:lnTo>
                    <a:lnTo>
                      <a:pt x="774" y="1078"/>
                    </a:lnTo>
                    <a:lnTo>
                      <a:pt x="771" y="1079"/>
                    </a:lnTo>
                    <a:lnTo>
                      <a:pt x="770" y="1079"/>
                    </a:lnTo>
                    <a:lnTo>
                      <a:pt x="767" y="1079"/>
                    </a:lnTo>
                    <a:lnTo>
                      <a:pt x="765" y="1079"/>
                    </a:lnTo>
                    <a:lnTo>
                      <a:pt x="763" y="1079"/>
                    </a:lnTo>
                    <a:lnTo>
                      <a:pt x="762" y="1078"/>
                    </a:lnTo>
                    <a:lnTo>
                      <a:pt x="759" y="1077"/>
                    </a:lnTo>
                    <a:lnTo>
                      <a:pt x="759" y="1075"/>
                    </a:lnTo>
                    <a:lnTo>
                      <a:pt x="758" y="1073"/>
                    </a:lnTo>
                    <a:lnTo>
                      <a:pt x="757" y="1071"/>
                    </a:lnTo>
                    <a:lnTo>
                      <a:pt x="757" y="1069"/>
                    </a:lnTo>
                    <a:lnTo>
                      <a:pt x="757" y="1066"/>
                    </a:lnTo>
                    <a:lnTo>
                      <a:pt x="758" y="1065"/>
                    </a:lnTo>
                    <a:lnTo>
                      <a:pt x="759" y="1063"/>
                    </a:lnTo>
                    <a:lnTo>
                      <a:pt x="761" y="1061"/>
                    </a:lnTo>
                    <a:lnTo>
                      <a:pt x="762" y="1059"/>
                    </a:lnTo>
                    <a:close/>
                    <a:moveTo>
                      <a:pt x="816" y="1026"/>
                    </a:moveTo>
                    <a:lnTo>
                      <a:pt x="834" y="1016"/>
                    </a:lnTo>
                    <a:lnTo>
                      <a:pt x="836" y="1014"/>
                    </a:lnTo>
                    <a:lnTo>
                      <a:pt x="838" y="1013"/>
                    </a:lnTo>
                    <a:lnTo>
                      <a:pt x="840" y="1013"/>
                    </a:lnTo>
                    <a:lnTo>
                      <a:pt x="842" y="1013"/>
                    </a:lnTo>
                    <a:lnTo>
                      <a:pt x="844" y="1014"/>
                    </a:lnTo>
                    <a:lnTo>
                      <a:pt x="846" y="1016"/>
                    </a:lnTo>
                    <a:lnTo>
                      <a:pt x="847" y="1017"/>
                    </a:lnTo>
                    <a:lnTo>
                      <a:pt x="848" y="1018"/>
                    </a:lnTo>
                    <a:lnTo>
                      <a:pt x="850" y="1020"/>
                    </a:lnTo>
                    <a:lnTo>
                      <a:pt x="850" y="1022"/>
                    </a:lnTo>
                    <a:lnTo>
                      <a:pt x="850" y="1025"/>
                    </a:lnTo>
                    <a:lnTo>
                      <a:pt x="850" y="1026"/>
                    </a:lnTo>
                    <a:lnTo>
                      <a:pt x="850" y="1029"/>
                    </a:lnTo>
                    <a:lnTo>
                      <a:pt x="848" y="1030"/>
                    </a:lnTo>
                    <a:lnTo>
                      <a:pt x="847" y="1032"/>
                    </a:lnTo>
                    <a:lnTo>
                      <a:pt x="846" y="1033"/>
                    </a:lnTo>
                    <a:lnTo>
                      <a:pt x="827" y="1045"/>
                    </a:lnTo>
                    <a:lnTo>
                      <a:pt x="826" y="1045"/>
                    </a:lnTo>
                    <a:lnTo>
                      <a:pt x="823" y="1046"/>
                    </a:lnTo>
                    <a:lnTo>
                      <a:pt x="822" y="1046"/>
                    </a:lnTo>
                    <a:lnTo>
                      <a:pt x="819" y="1046"/>
                    </a:lnTo>
                    <a:lnTo>
                      <a:pt x="818" y="1045"/>
                    </a:lnTo>
                    <a:lnTo>
                      <a:pt x="815" y="1043"/>
                    </a:lnTo>
                    <a:lnTo>
                      <a:pt x="814" y="1042"/>
                    </a:lnTo>
                    <a:lnTo>
                      <a:pt x="813" y="1041"/>
                    </a:lnTo>
                    <a:lnTo>
                      <a:pt x="811" y="1039"/>
                    </a:lnTo>
                    <a:lnTo>
                      <a:pt x="811" y="1037"/>
                    </a:lnTo>
                    <a:lnTo>
                      <a:pt x="811" y="1034"/>
                    </a:lnTo>
                    <a:lnTo>
                      <a:pt x="811" y="1033"/>
                    </a:lnTo>
                    <a:lnTo>
                      <a:pt x="813" y="1032"/>
                    </a:lnTo>
                    <a:lnTo>
                      <a:pt x="813" y="1029"/>
                    </a:lnTo>
                    <a:lnTo>
                      <a:pt x="814" y="1028"/>
                    </a:lnTo>
                    <a:lnTo>
                      <a:pt x="816" y="1026"/>
                    </a:lnTo>
                    <a:close/>
                    <a:moveTo>
                      <a:pt x="870" y="993"/>
                    </a:moveTo>
                    <a:lnTo>
                      <a:pt x="888" y="981"/>
                    </a:lnTo>
                    <a:lnTo>
                      <a:pt x="890" y="980"/>
                    </a:lnTo>
                    <a:lnTo>
                      <a:pt x="892" y="980"/>
                    </a:lnTo>
                    <a:lnTo>
                      <a:pt x="893" y="980"/>
                    </a:lnTo>
                    <a:lnTo>
                      <a:pt x="896" y="980"/>
                    </a:lnTo>
                    <a:lnTo>
                      <a:pt x="897" y="980"/>
                    </a:lnTo>
                    <a:lnTo>
                      <a:pt x="900" y="981"/>
                    </a:lnTo>
                    <a:lnTo>
                      <a:pt x="901" y="982"/>
                    </a:lnTo>
                    <a:lnTo>
                      <a:pt x="903" y="985"/>
                    </a:lnTo>
                    <a:lnTo>
                      <a:pt x="904" y="986"/>
                    </a:lnTo>
                    <a:lnTo>
                      <a:pt x="904" y="989"/>
                    </a:lnTo>
                    <a:lnTo>
                      <a:pt x="904" y="990"/>
                    </a:lnTo>
                    <a:lnTo>
                      <a:pt x="904" y="993"/>
                    </a:lnTo>
                    <a:lnTo>
                      <a:pt x="904" y="994"/>
                    </a:lnTo>
                    <a:lnTo>
                      <a:pt x="903" y="996"/>
                    </a:lnTo>
                    <a:lnTo>
                      <a:pt x="901" y="998"/>
                    </a:lnTo>
                    <a:lnTo>
                      <a:pt x="900" y="1000"/>
                    </a:lnTo>
                    <a:lnTo>
                      <a:pt x="882" y="1010"/>
                    </a:lnTo>
                    <a:lnTo>
                      <a:pt x="879" y="1012"/>
                    </a:lnTo>
                    <a:lnTo>
                      <a:pt x="878" y="1012"/>
                    </a:lnTo>
                    <a:lnTo>
                      <a:pt x="875" y="1012"/>
                    </a:lnTo>
                    <a:lnTo>
                      <a:pt x="874" y="1012"/>
                    </a:lnTo>
                    <a:lnTo>
                      <a:pt x="871" y="1012"/>
                    </a:lnTo>
                    <a:lnTo>
                      <a:pt x="870" y="1010"/>
                    </a:lnTo>
                    <a:lnTo>
                      <a:pt x="868" y="1009"/>
                    </a:lnTo>
                    <a:lnTo>
                      <a:pt x="867" y="1008"/>
                    </a:lnTo>
                    <a:lnTo>
                      <a:pt x="866" y="1005"/>
                    </a:lnTo>
                    <a:lnTo>
                      <a:pt x="866" y="1004"/>
                    </a:lnTo>
                    <a:lnTo>
                      <a:pt x="866" y="1001"/>
                    </a:lnTo>
                    <a:lnTo>
                      <a:pt x="866" y="998"/>
                    </a:lnTo>
                    <a:lnTo>
                      <a:pt x="866" y="997"/>
                    </a:lnTo>
                    <a:lnTo>
                      <a:pt x="867" y="996"/>
                    </a:lnTo>
                    <a:lnTo>
                      <a:pt x="868" y="993"/>
                    </a:lnTo>
                    <a:lnTo>
                      <a:pt x="870" y="993"/>
                    </a:lnTo>
                    <a:close/>
                    <a:moveTo>
                      <a:pt x="924" y="958"/>
                    </a:moveTo>
                    <a:lnTo>
                      <a:pt x="943" y="948"/>
                    </a:lnTo>
                    <a:lnTo>
                      <a:pt x="944" y="947"/>
                    </a:lnTo>
                    <a:lnTo>
                      <a:pt x="947" y="945"/>
                    </a:lnTo>
                    <a:lnTo>
                      <a:pt x="948" y="945"/>
                    </a:lnTo>
                    <a:lnTo>
                      <a:pt x="951" y="947"/>
                    </a:lnTo>
                    <a:lnTo>
                      <a:pt x="952" y="947"/>
                    </a:lnTo>
                    <a:lnTo>
                      <a:pt x="953" y="948"/>
                    </a:lnTo>
                    <a:lnTo>
                      <a:pt x="956" y="949"/>
                    </a:lnTo>
                    <a:lnTo>
                      <a:pt x="957" y="951"/>
                    </a:lnTo>
                    <a:lnTo>
                      <a:pt x="957" y="952"/>
                    </a:lnTo>
                    <a:lnTo>
                      <a:pt x="959" y="955"/>
                    </a:lnTo>
                    <a:lnTo>
                      <a:pt x="959" y="957"/>
                    </a:lnTo>
                    <a:lnTo>
                      <a:pt x="959" y="958"/>
                    </a:lnTo>
                    <a:lnTo>
                      <a:pt x="957" y="961"/>
                    </a:lnTo>
                    <a:lnTo>
                      <a:pt x="956" y="962"/>
                    </a:lnTo>
                    <a:lnTo>
                      <a:pt x="955" y="964"/>
                    </a:lnTo>
                    <a:lnTo>
                      <a:pt x="953" y="965"/>
                    </a:lnTo>
                    <a:lnTo>
                      <a:pt x="936" y="977"/>
                    </a:lnTo>
                    <a:lnTo>
                      <a:pt x="933" y="977"/>
                    </a:lnTo>
                    <a:lnTo>
                      <a:pt x="932" y="978"/>
                    </a:lnTo>
                    <a:lnTo>
                      <a:pt x="929" y="978"/>
                    </a:lnTo>
                    <a:lnTo>
                      <a:pt x="927" y="978"/>
                    </a:lnTo>
                    <a:lnTo>
                      <a:pt x="925" y="977"/>
                    </a:lnTo>
                    <a:lnTo>
                      <a:pt x="924" y="976"/>
                    </a:lnTo>
                    <a:lnTo>
                      <a:pt x="921" y="974"/>
                    </a:lnTo>
                    <a:lnTo>
                      <a:pt x="921" y="973"/>
                    </a:lnTo>
                    <a:lnTo>
                      <a:pt x="920" y="972"/>
                    </a:lnTo>
                    <a:lnTo>
                      <a:pt x="919" y="969"/>
                    </a:lnTo>
                    <a:lnTo>
                      <a:pt x="919" y="968"/>
                    </a:lnTo>
                    <a:lnTo>
                      <a:pt x="920" y="965"/>
                    </a:lnTo>
                    <a:lnTo>
                      <a:pt x="920" y="964"/>
                    </a:lnTo>
                    <a:lnTo>
                      <a:pt x="921" y="961"/>
                    </a:lnTo>
                    <a:lnTo>
                      <a:pt x="923" y="960"/>
                    </a:lnTo>
                    <a:lnTo>
                      <a:pt x="924" y="958"/>
                    </a:lnTo>
                    <a:close/>
                    <a:moveTo>
                      <a:pt x="978" y="925"/>
                    </a:moveTo>
                    <a:lnTo>
                      <a:pt x="996" y="913"/>
                    </a:lnTo>
                    <a:lnTo>
                      <a:pt x="998" y="913"/>
                    </a:lnTo>
                    <a:lnTo>
                      <a:pt x="1000" y="912"/>
                    </a:lnTo>
                    <a:lnTo>
                      <a:pt x="1002" y="912"/>
                    </a:lnTo>
                    <a:lnTo>
                      <a:pt x="1004" y="912"/>
                    </a:lnTo>
                    <a:lnTo>
                      <a:pt x="1006" y="913"/>
                    </a:lnTo>
                    <a:lnTo>
                      <a:pt x="1008" y="913"/>
                    </a:lnTo>
                    <a:lnTo>
                      <a:pt x="1009" y="915"/>
                    </a:lnTo>
                    <a:lnTo>
                      <a:pt x="1010" y="917"/>
                    </a:lnTo>
                    <a:lnTo>
                      <a:pt x="1012" y="919"/>
                    </a:lnTo>
                    <a:lnTo>
                      <a:pt x="1012" y="921"/>
                    </a:lnTo>
                    <a:lnTo>
                      <a:pt x="1013" y="923"/>
                    </a:lnTo>
                    <a:lnTo>
                      <a:pt x="1012" y="925"/>
                    </a:lnTo>
                    <a:lnTo>
                      <a:pt x="1012" y="927"/>
                    </a:lnTo>
                    <a:lnTo>
                      <a:pt x="1010" y="929"/>
                    </a:lnTo>
                    <a:lnTo>
                      <a:pt x="1009" y="931"/>
                    </a:lnTo>
                    <a:lnTo>
                      <a:pt x="1008" y="932"/>
                    </a:lnTo>
                    <a:lnTo>
                      <a:pt x="989" y="943"/>
                    </a:lnTo>
                    <a:lnTo>
                      <a:pt x="988" y="944"/>
                    </a:lnTo>
                    <a:lnTo>
                      <a:pt x="985" y="944"/>
                    </a:lnTo>
                    <a:lnTo>
                      <a:pt x="984" y="944"/>
                    </a:lnTo>
                    <a:lnTo>
                      <a:pt x="981" y="944"/>
                    </a:lnTo>
                    <a:lnTo>
                      <a:pt x="980" y="944"/>
                    </a:lnTo>
                    <a:lnTo>
                      <a:pt x="977" y="943"/>
                    </a:lnTo>
                    <a:lnTo>
                      <a:pt x="976" y="941"/>
                    </a:lnTo>
                    <a:lnTo>
                      <a:pt x="974" y="940"/>
                    </a:lnTo>
                    <a:lnTo>
                      <a:pt x="974" y="937"/>
                    </a:lnTo>
                    <a:lnTo>
                      <a:pt x="973" y="936"/>
                    </a:lnTo>
                    <a:lnTo>
                      <a:pt x="973" y="933"/>
                    </a:lnTo>
                    <a:lnTo>
                      <a:pt x="973" y="932"/>
                    </a:lnTo>
                    <a:lnTo>
                      <a:pt x="974" y="929"/>
                    </a:lnTo>
                    <a:lnTo>
                      <a:pt x="974" y="928"/>
                    </a:lnTo>
                    <a:lnTo>
                      <a:pt x="976" y="927"/>
                    </a:lnTo>
                    <a:lnTo>
                      <a:pt x="978" y="925"/>
                    </a:lnTo>
                    <a:close/>
                    <a:moveTo>
                      <a:pt x="1033" y="891"/>
                    </a:moveTo>
                    <a:lnTo>
                      <a:pt x="1050" y="880"/>
                    </a:lnTo>
                    <a:lnTo>
                      <a:pt x="1051" y="879"/>
                    </a:lnTo>
                    <a:lnTo>
                      <a:pt x="1054" y="879"/>
                    </a:lnTo>
                    <a:lnTo>
                      <a:pt x="1057" y="877"/>
                    </a:lnTo>
                    <a:lnTo>
                      <a:pt x="1058" y="879"/>
                    </a:lnTo>
                    <a:lnTo>
                      <a:pt x="1061" y="879"/>
                    </a:lnTo>
                    <a:lnTo>
                      <a:pt x="1062" y="880"/>
                    </a:lnTo>
                    <a:lnTo>
                      <a:pt x="1063" y="881"/>
                    </a:lnTo>
                    <a:lnTo>
                      <a:pt x="1065" y="883"/>
                    </a:lnTo>
                    <a:lnTo>
                      <a:pt x="1066" y="885"/>
                    </a:lnTo>
                    <a:lnTo>
                      <a:pt x="1066" y="887"/>
                    </a:lnTo>
                    <a:lnTo>
                      <a:pt x="1066" y="889"/>
                    </a:lnTo>
                    <a:lnTo>
                      <a:pt x="1066" y="891"/>
                    </a:lnTo>
                    <a:lnTo>
                      <a:pt x="1066" y="893"/>
                    </a:lnTo>
                    <a:lnTo>
                      <a:pt x="1065" y="895"/>
                    </a:lnTo>
                    <a:lnTo>
                      <a:pt x="1063" y="896"/>
                    </a:lnTo>
                    <a:lnTo>
                      <a:pt x="1062" y="897"/>
                    </a:lnTo>
                    <a:lnTo>
                      <a:pt x="1044" y="909"/>
                    </a:lnTo>
                    <a:lnTo>
                      <a:pt x="1042" y="909"/>
                    </a:lnTo>
                    <a:lnTo>
                      <a:pt x="1040" y="911"/>
                    </a:lnTo>
                    <a:lnTo>
                      <a:pt x="1037" y="911"/>
                    </a:lnTo>
                    <a:lnTo>
                      <a:pt x="1036" y="911"/>
                    </a:lnTo>
                    <a:lnTo>
                      <a:pt x="1034" y="909"/>
                    </a:lnTo>
                    <a:lnTo>
                      <a:pt x="1032" y="909"/>
                    </a:lnTo>
                    <a:lnTo>
                      <a:pt x="1030" y="908"/>
                    </a:lnTo>
                    <a:lnTo>
                      <a:pt x="1029" y="905"/>
                    </a:lnTo>
                    <a:lnTo>
                      <a:pt x="1028" y="904"/>
                    </a:lnTo>
                    <a:lnTo>
                      <a:pt x="1028" y="901"/>
                    </a:lnTo>
                    <a:lnTo>
                      <a:pt x="1028" y="900"/>
                    </a:lnTo>
                    <a:lnTo>
                      <a:pt x="1028" y="897"/>
                    </a:lnTo>
                    <a:lnTo>
                      <a:pt x="1028" y="896"/>
                    </a:lnTo>
                    <a:lnTo>
                      <a:pt x="1029" y="893"/>
                    </a:lnTo>
                    <a:lnTo>
                      <a:pt x="1030" y="892"/>
                    </a:lnTo>
                    <a:lnTo>
                      <a:pt x="1033" y="891"/>
                    </a:lnTo>
                    <a:close/>
                    <a:moveTo>
                      <a:pt x="1086" y="858"/>
                    </a:moveTo>
                    <a:lnTo>
                      <a:pt x="1105" y="846"/>
                    </a:lnTo>
                    <a:lnTo>
                      <a:pt x="1106" y="846"/>
                    </a:lnTo>
                    <a:lnTo>
                      <a:pt x="1109" y="844"/>
                    </a:lnTo>
                    <a:lnTo>
                      <a:pt x="1110" y="844"/>
                    </a:lnTo>
                    <a:lnTo>
                      <a:pt x="1113" y="844"/>
                    </a:lnTo>
                    <a:lnTo>
                      <a:pt x="1114" y="846"/>
                    </a:lnTo>
                    <a:lnTo>
                      <a:pt x="1117" y="846"/>
                    </a:lnTo>
                    <a:lnTo>
                      <a:pt x="1118" y="847"/>
                    </a:lnTo>
                    <a:lnTo>
                      <a:pt x="1119" y="850"/>
                    </a:lnTo>
                    <a:lnTo>
                      <a:pt x="1119" y="851"/>
                    </a:lnTo>
                    <a:lnTo>
                      <a:pt x="1121" y="854"/>
                    </a:lnTo>
                    <a:lnTo>
                      <a:pt x="1121" y="855"/>
                    </a:lnTo>
                    <a:lnTo>
                      <a:pt x="1121" y="858"/>
                    </a:lnTo>
                    <a:lnTo>
                      <a:pt x="1119" y="859"/>
                    </a:lnTo>
                    <a:lnTo>
                      <a:pt x="1119" y="862"/>
                    </a:lnTo>
                    <a:lnTo>
                      <a:pt x="1118" y="863"/>
                    </a:lnTo>
                    <a:lnTo>
                      <a:pt x="1115" y="864"/>
                    </a:lnTo>
                    <a:lnTo>
                      <a:pt x="1098" y="875"/>
                    </a:lnTo>
                    <a:lnTo>
                      <a:pt x="1095" y="876"/>
                    </a:lnTo>
                    <a:lnTo>
                      <a:pt x="1094" y="876"/>
                    </a:lnTo>
                    <a:lnTo>
                      <a:pt x="1091" y="877"/>
                    </a:lnTo>
                    <a:lnTo>
                      <a:pt x="1090" y="876"/>
                    </a:lnTo>
                    <a:lnTo>
                      <a:pt x="1087" y="876"/>
                    </a:lnTo>
                    <a:lnTo>
                      <a:pt x="1086" y="875"/>
                    </a:lnTo>
                    <a:lnTo>
                      <a:pt x="1085" y="874"/>
                    </a:lnTo>
                    <a:lnTo>
                      <a:pt x="1083" y="872"/>
                    </a:lnTo>
                    <a:lnTo>
                      <a:pt x="1082" y="870"/>
                    </a:lnTo>
                    <a:lnTo>
                      <a:pt x="1081" y="868"/>
                    </a:lnTo>
                    <a:lnTo>
                      <a:pt x="1081" y="866"/>
                    </a:lnTo>
                    <a:lnTo>
                      <a:pt x="1082" y="864"/>
                    </a:lnTo>
                    <a:lnTo>
                      <a:pt x="1082" y="862"/>
                    </a:lnTo>
                    <a:lnTo>
                      <a:pt x="1083" y="860"/>
                    </a:lnTo>
                    <a:lnTo>
                      <a:pt x="1085" y="859"/>
                    </a:lnTo>
                    <a:lnTo>
                      <a:pt x="1086" y="858"/>
                    </a:lnTo>
                    <a:close/>
                    <a:moveTo>
                      <a:pt x="1140" y="823"/>
                    </a:moveTo>
                    <a:lnTo>
                      <a:pt x="1159" y="812"/>
                    </a:lnTo>
                    <a:lnTo>
                      <a:pt x="1160" y="811"/>
                    </a:lnTo>
                    <a:lnTo>
                      <a:pt x="1162" y="811"/>
                    </a:lnTo>
                    <a:lnTo>
                      <a:pt x="1164" y="811"/>
                    </a:lnTo>
                    <a:lnTo>
                      <a:pt x="1166" y="811"/>
                    </a:lnTo>
                    <a:lnTo>
                      <a:pt x="1168" y="811"/>
                    </a:lnTo>
                    <a:lnTo>
                      <a:pt x="1170" y="812"/>
                    </a:lnTo>
                    <a:lnTo>
                      <a:pt x="1171" y="814"/>
                    </a:lnTo>
                    <a:lnTo>
                      <a:pt x="1174" y="815"/>
                    </a:lnTo>
                    <a:lnTo>
                      <a:pt x="1174" y="818"/>
                    </a:lnTo>
                    <a:lnTo>
                      <a:pt x="1175" y="819"/>
                    </a:lnTo>
                    <a:lnTo>
                      <a:pt x="1175" y="822"/>
                    </a:lnTo>
                    <a:lnTo>
                      <a:pt x="1175" y="823"/>
                    </a:lnTo>
                    <a:lnTo>
                      <a:pt x="1174" y="826"/>
                    </a:lnTo>
                    <a:lnTo>
                      <a:pt x="1172" y="827"/>
                    </a:lnTo>
                    <a:lnTo>
                      <a:pt x="1171" y="828"/>
                    </a:lnTo>
                    <a:lnTo>
                      <a:pt x="1170" y="831"/>
                    </a:lnTo>
                    <a:lnTo>
                      <a:pt x="1151" y="842"/>
                    </a:lnTo>
                    <a:lnTo>
                      <a:pt x="1150" y="843"/>
                    </a:lnTo>
                    <a:lnTo>
                      <a:pt x="1147" y="843"/>
                    </a:lnTo>
                    <a:lnTo>
                      <a:pt x="1146" y="843"/>
                    </a:lnTo>
                    <a:lnTo>
                      <a:pt x="1143" y="843"/>
                    </a:lnTo>
                    <a:lnTo>
                      <a:pt x="1142" y="842"/>
                    </a:lnTo>
                    <a:lnTo>
                      <a:pt x="1140" y="842"/>
                    </a:lnTo>
                    <a:lnTo>
                      <a:pt x="1138" y="840"/>
                    </a:lnTo>
                    <a:lnTo>
                      <a:pt x="1136" y="838"/>
                    </a:lnTo>
                    <a:lnTo>
                      <a:pt x="1136" y="836"/>
                    </a:lnTo>
                    <a:lnTo>
                      <a:pt x="1135" y="834"/>
                    </a:lnTo>
                    <a:lnTo>
                      <a:pt x="1135" y="832"/>
                    </a:lnTo>
                    <a:lnTo>
                      <a:pt x="1135" y="830"/>
                    </a:lnTo>
                    <a:lnTo>
                      <a:pt x="1136" y="828"/>
                    </a:lnTo>
                    <a:lnTo>
                      <a:pt x="1136" y="827"/>
                    </a:lnTo>
                    <a:lnTo>
                      <a:pt x="1138" y="824"/>
                    </a:lnTo>
                    <a:lnTo>
                      <a:pt x="1140" y="823"/>
                    </a:lnTo>
                    <a:close/>
                    <a:moveTo>
                      <a:pt x="1195" y="790"/>
                    </a:moveTo>
                    <a:lnTo>
                      <a:pt x="1212" y="778"/>
                    </a:lnTo>
                    <a:lnTo>
                      <a:pt x="1213" y="778"/>
                    </a:lnTo>
                    <a:lnTo>
                      <a:pt x="1216" y="777"/>
                    </a:lnTo>
                    <a:lnTo>
                      <a:pt x="1219" y="777"/>
                    </a:lnTo>
                    <a:lnTo>
                      <a:pt x="1220" y="777"/>
                    </a:lnTo>
                    <a:lnTo>
                      <a:pt x="1223" y="778"/>
                    </a:lnTo>
                    <a:lnTo>
                      <a:pt x="1224" y="779"/>
                    </a:lnTo>
                    <a:lnTo>
                      <a:pt x="1225" y="781"/>
                    </a:lnTo>
                    <a:lnTo>
                      <a:pt x="1227" y="782"/>
                    </a:lnTo>
                    <a:lnTo>
                      <a:pt x="1228" y="783"/>
                    </a:lnTo>
                    <a:lnTo>
                      <a:pt x="1228" y="786"/>
                    </a:lnTo>
                    <a:lnTo>
                      <a:pt x="1228" y="787"/>
                    </a:lnTo>
                    <a:lnTo>
                      <a:pt x="1228" y="790"/>
                    </a:lnTo>
                    <a:lnTo>
                      <a:pt x="1228" y="791"/>
                    </a:lnTo>
                    <a:lnTo>
                      <a:pt x="1227" y="794"/>
                    </a:lnTo>
                    <a:lnTo>
                      <a:pt x="1225" y="795"/>
                    </a:lnTo>
                    <a:lnTo>
                      <a:pt x="1224" y="796"/>
                    </a:lnTo>
                    <a:lnTo>
                      <a:pt x="1205" y="808"/>
                    </a:lnTo>
                    <a:lnTo>
                      <a:pt x="1204" y="808"/>
                    </a:lnTo>
                    <a:lnTo>
                      <a:pt x="1202" y="810"/>
                    </a:lnTo>
                    <a:lnTo>
                      <a:pt x="1199" y="810"/>
                    </a:lnTo>
                    <a:lnTo>
                      <a:pt x="1198" y="808"/>
                    </a:lnTo>
                    <a:lnTo>
                      <a:pt x="1196" y="808"/>
                    </a:lnTo>
                    <a:lnTo>
                      <a:pt x="1194" y="807"/>
                    </a:lnTo>
                    <a:lnTo>
                      <a:pt x="1192" y="806"/>
                    </a:lnTo>
                    <a:lnTo>
                      <a:pt x="1191" y="804"/>
                    </a:lnTo>
                    <a:lnTo>
                      <a:pt x="1190" y="803"/>
                    </a:lnTo>
                    <a:lnTo>
                      <a:pt x="1190" y="800"/>
                    </a:lnTo>
                    <a:lnTo>
                      <a:pt x="1190" y="798"/>
                    </a:lnTo>
                    <a:lnTo>
                      <a:pt x="1190" y="796"/>
                    </a:lnTo>
                    <a:lnTo>
                      <a:pt x="1190" y="794"/>
                    </a:lnTo>
                    <a:lnTo>
                      <a:pt x="1191" y="793"/>
                    </a:lnTo>
                    <a:lnTo>
                      <a:pt x="1192" y="791"/>
                    </a:lnTo>
                    <a:lnTo>
                      <a:pt x="1195" y="790"/>
                    </a:lnTo>
                    <a:close/>
                    <a:moveTo>
                      <a:pt x="1248" y="757"/>
                    </a:moveTo>
                    <a:lnTo>
                      <a:pt x="1267" y="745"/>
                    </a:lnTo>
                    <a:lnTo>
                      <a:pt x="1268" y="743"/>
                    </a:lnTo>
                    <a:lnTo>
                      <a:pt x="1271" y="743"/>
                    </a:lnTo>
                    <a:lnTo>
                      <a:pt x="1272" y="743"/>
                    </a:lnTo>
                    <a:lnTo>
                      <a:pt x="1275" y="743"/>
                    </a:lnTo>
                    <a:lnTo>
                      <a:pt x="1276" y="743"/>
                    </a:lnTo>
                    <a:lnTo>
                      <a:pt x="1279" y="745"/>
                    </a:lnTo>
                    <a:lnTo>
                      <a:pt x="1280" y="746"/>
                    </a:lnTo>
                    <a:lnTo>
                      <a:pt x="1281" y="749"/>
                    </a:lnTo>
                    <a:lnTo>
                      <a:pt x="1282" y="750"/>
                    </a:lnTo>
                    <a:lnTo>
                      <a:pt x="1282" y="753"/>
                    </a:lnTo>
                    <a:lnTo>
                      <a:pt x="1282" y="754"/>
                    </a:lnTo>
                    <a:lnTo>
                      <a:pt x="1282" y="757"/>
                    </a:lnTo>
                    <a:lnTo>
                      <a:pt x="1281" y="758"/>
                    </a:lnTo>
                    <a:lnTo>
                      <a:pt x="1281" y="759"/>
                    </a:lnTo>
                    <a:lnTo>
                      <a:pt x="1280" y="762"/>
                    </a:lnTo>
                    <a:lnTo>
                      <a:pt x="1277" y="763"/>
                    </a:lnTo>
                    <a:lnTo>
                      <a:pt x="1260" y="774"/>
                    </a:lnTo>
                    <a:lnTo>
                      <a:pt x="1257" y="775"/>
                    </a:lnTo>
                    <a:lnTo>
                      <a:pt x="1256" y="775"/>
                    </a:lnTo>
                    <a:lnTo>
                      <a:pt x="1253" y="775"/>
                    </a:lnTo>
                    <a:lnTo>
                      <a:pt x="1252" y="775"/>
                    </a:lnTo>
                    <a:lnTo>
                      <a:pt x="1249" y="775"/>
                    </a:lnTo>
                    <a:lnTo>
                      <a:pt x="1248" y="774"/>
                    </a:lnTo>
                    <a:lnTo>
                      <a:pt x="1247" y="773"/>
                    </a:lnTo>
                    <a:lnTo>
                      <a:pt x="1245" y="771"/>
                    </a:lnTo>
                    <a:lnTo>
                      <a:pt x="1244" y="769"/>
                    </a:lnTo>
                    <a:lnTo>
                      <a:pt x="1244" y="767"/>
                    </a:lnTo>
                    <a:lnTo>
                      <a:pt x="1243" y="765"/>
                    </a:lnTo>
                    <a:lnTo>
                      <a:pt x="1244" y="762"/>
                    </a:lnTo>
                    <a:lnTo>
                      <a:pt x="1244" y="761"/>
                    </a:lnTo>
                    <a:lnTo>
                      <a:pt x="1245" y="759"/>
                    </a:lnTo>
                    <a:lnTo>
                      <a:pt x="1247" y="757"/>
                    </a:lnTo>
                    <a:lnTo>
                      <a:pt x="1248" y="757"/>
                    </a:lnTo>
                    <a:close/>
                    <a:moveTo>
                      <a:pt x="1302" y="722"/>
                    </a:moveTo>
                    <a:lnTo>
                      <a:pt x="1321" y="712"/>
                    </a:lnTo>
                    <a:lnTo>
                      <a:pt x="1322" y="710"/>
                    </a:lnTo>
                    <a:lnTo>
                      <a:pt x="1325" y="709"/>
                    </a:lnTo>
                    <a:lnTo>
                      <a:pt x="1326" y="709"/>
                    </a:lnTo>
                    <a:lnTo>
                      <a:pt x="1329" y="710"/>
                    </a:lnTo>
                    <a:lnTo>
                      <a:pt x="1330" y="710"/>
                    </a:lnTo>
                    <a:lnTo>
                      <a:pt x="1332" y="712"/>
                    </a:lnTo>
                    <a:lnTo>
                      <a:pt x="1334" y="713"/>
                    </a:lnTo>
                    <a:lnTo>
                      <a:pt x="1336" y="714"/>
                    </a:lnTo>
                    <a:lnTo>
                      <a:pt x="1336" y="715"/>
                    </a:lnTo>
                    <a:lnTo>
                      <a:pt x="1337" y="718"/>
                    </a:lnTo>
                    <a:lnTo>
                      <a:pt x="1337" y="721"/>
                    </a:lnTo>
                    <a:lnTo>
                      <a:pt x="1337" y="722"/>
                    </a:lnTo>
                    <a:lnTo>
                      <a:pt x="1336" y="725"/>
                    </a:lnTo>
                    <a:lnTo>
                      <a:pt x="1334" y="726"/>
                    </a:lnTo>
                    <a:lnTo>
                      <a:pt x="1333" y="727"/>
                    </a:lnTo>
                    <a:lnTo>
                      <a:pt x="1332" y="729"/>
                    </a:lnTo>
                    <a:lnTo>
                      <a:pt x="1314" y="741"/>
                    </a:lnTo>
                    <a:lnTo>
                      <a:pt x="1312" y="741"/>
                    </a:lnTo>
                    <a:lnTo>
                      <a:pt x="1310" y="742"/>
                    </a:lnTo>
                    <a:lnTo>
                      <a:pt x="1308" y="742"/>
                    </a:lnTo>
                    <a:lnTo>
                      <a:pt x="1305" y="742"/>
                    </a:lnTo>
                    <a:lnTo>
                      <a:pt x="1304" y="741"/>
                    </a:lnTo>
                    <a:lnTo>
                      <a:pt x="1302" y="739"/>
                    </a:lnTo>
                    <a:lnTo>
                      <a:pt x="1300" y="738"/>
                    </a:lnTo>
                    <a:lnTo>
                      <a:pt x="1300" y="737"/>
                    </a:lnTo>
                    <a:lnTo>
                      <a:pt x="1298" y="735"/>
                    </a:lnTo>
                    <a:lnTo>
                      <a:pt x="1297" y="733"/>
                    </a:lnTo>
                    <a:lnTo>
                      <a:pt x="1297" y="730"/>
                    </a:lnTo>
                    <a:lnTo>
                      <a:pt x="1297" y="729"/>
                    </a:lnTo>
                    <a:lnTo>
                      <a:pt x="1298" y="727"/>
                    </a:lnTo>
                    <a:lnTo>
                      <a:pt x="1300" y="725"/>
                    </a:lnTo>
                    <a:lnTo>
                      <a:pt x="1301" y="723"/>
                    </a:lnTo>
                    <a:lnTo>
                      <a:pt x="1302" y="722"/>
                    </a:lnTo>
                    <a:close/>
                    <a:moveTo>
                      <a:pt x="1357" y="689"/>
                    </a:moveTo>
                    <a:lnTo>
                      <a:pt x="1374" y="677"/>
                    </a:lnTo>
                    <a:lnTo>
                      <a:pt x="1377" y="676"/>
                    </a:lnTo>
                    <a:lnTo>
                      <a:pt x="1378" y="676"/>
                    </a:lnTo>
                    <a:lnTo>
                      <a:pt x="1381" y="676"/>
                    </a:lnTo>
                    <a:lnTo>
                      <a:pt x="1382" y="676"/>
                    </a:lnTo>
                    <a:lnTo>
                      <a:pt x="1385" y="676"/>
                    </a:lnTo>
                    <a:lnTo>
                      <a:pt x="1386" y="677"/>
                    </a:lnTo>
                    <a:lnTo>
                      <a:pt x="1387" y="678"/>
                    </a:lnTo>
                    <a:lnTo>
                      <a:pt x="1389" y="681"/>
                    </a:lnTo>
                    <a:lnTo>
                      <a:pt x="1390" y="682"/>
                    </a:lnTo>
                    <a:lnTo>
                      <a:pt x="1390" y="685"/>
                    </a:lnTo>
                    <a:lnTo>
                      <a:pt x="1390" y="686"/>
                    </a:lnTo>
                    <a:lnTo>
                      <a:pt x="1390" y="689"/>
                    </a:lnTo>
                    <a:lnTo>
                      <a:pt x="1390" y="690"/>
                    </a:lnTo>
                    <a:lnTo>
                      <a:pt x="1389" y="692"/>
                    </a:lnTo>
                    <a:lnTo>
                      <a:pt x="1387" y="694"/>
                    </a:lnTo>
                    <a:lnTo>
                      <a:pt x="1386" y="696"/>
                    </a:lnTo>
                    <a:lnTo>
                      <a:pt x="1367" y="706"/>
                    </a:lnTo>
                    <a:lnTo>
                      <a:pt x="1366" y="708"/>
                    </a:lnTo>
                    <a:lnTo>
                      <a:pt x="1363" y="708"/>
                    </a:lnTo>
                    <a:lnTo>
                      <a:pt x="1362" y="708"/>
                    </a:lnTo>
                    <a:lnTo>
                      <a:pt x="1359" y="708"/>
                    </a:lnTo>
                    <a:lnTo>
                      <a:pt x="1358" y="708"/>
                    </a:lnTo>
                    <a:lnTo>
                      <a:pt x="1356" y="706"/>
                    </a:lnTo>
                    <a:lnTo>
                      <a:pt x="1354" y="705"/>
                    </a:lnTo>
                    <a:lnTo>
                      <a:pt x="1353" y="704"/>
                    </a:lnTo>
                    <a:lnTo>
                      <a:pt x="1352" y="701"/>
                    </a:lnTo>
                    <a:lnTo>
                      <a:pt x="1352" y="700"/>
                    </a:lnTo>
                    <a:lnTo>
                      <a:pt x="1352" y="697"/>
                    </a:lnTo>
                    <a:lnTo>
                      <a:pt x="1352" y="696"/>
                    </a:lnTo>
                    <a:lnTo>
                      <a:pt x="1353" y="693"/>
                    </a:lnTo>
                    <a:lnTo>
                      <a:pt x="1353" y="692"/>
                    </a:lnTo>
                    <a:lnTo>
                      <a:pt x="1354" y="690"/>
                    </a:lnTo>
                    <a:lnTo>
                      <a:pt x="1357" y="689"/>
                    </a:lnTo>
                    <a:close/>
                    <a:moveTo>
                      <a:pt x="1410" y="654"/>
                    </a:moveTo>
                    <a:lnTo>
                      <a:pt x="1429" y="644"/>
                    </a:lnTo>
                    <a:lnTo>
                      <a:pt x="1430" y="642"/>
                    </a:lnTo>
                    <a:lnTo>
                      <a:pt x="1433" y="641"/>
                    </a:lnTo>
                    <a:lnTo>
                      <a:pt x="1434" y="641"/>
                    </a:lnTo>
                    <a:lnTo>
                      <a:pt x="1437" y="642"/>
                    </a:lnTo>
                    <a:lnTo>
                      <a:pt x="1438" y="642"/>
                    </a:lnTo>
                    <a:lnTo>
                      <a:pt x="1440" y="644"/>
                    </a:lnTo>
                    <a:lnTo>
                      <a:pt x="1442" y="645"/>
                    </a:lnTo>
                    <a:lnTo>
                      <a:pt x="1443" y="646"/>
                    </a:lnTo>
                    <a:lnTo>
                      <a:pt x="1444" y="649"/>
                    </a:lnTo>
                    <a:lnTo>
                      <a:pt x="1444" y="650"/>
                    </a:lnTo>
                    <a:lnTo>
                      <a:pt x="1444" y="653"/>
                    </a:lnTo>
                    <a:lnTo>
                      <a:pt x="1444" y="654"/>
                    </a:lnTo>
                    <a:lnTo>
                      <a:pt x="1444" y="657"/>
                    </a:lnTo>
                    <a:lnTo>
                      <a:pt x="1443" y="658"/>
                    </a:lnTo>
                    <a:lnTo>
                      <a:pt x="1442" y="660"/>
                    </a:lnTo>
                    <a:lnTo>
                      <a:pt x="1440" y="661"/>
                    </a:lnTo>
                    <a:lnTo>
                      <a:pt x="1422" y="673"/>
                    </a:lnTo>
                    <a:lnTo>
                      <a:pt x="1419" y="673"/>
                    </a:lnTo>
                    <a:lnTo>
                      <a:pt x="1418" y="674"/>
                    </a:lnTo>
                    <a:lnTo>
                      <a:pt x="1415" y="674"/>
                    </a:lnTo>
                    <a:lnTo>
                      <a:pt x="1414" y="674"/>
                    </a:lnTo>
                    <a:lnTo>
                      <a:pt x="1411" y="673"/>
                    </a:lnTo>
                    <a:lnTo>
                      <a:pt x="1410" y="672"/>
                    </a:lnTo>
                    <a:lnTo>
                      <a:pt x="1409" y="670"/>
                    </a:lnTo>
                    <a:lnTo>
                      <a:pt x="1407" y="669"/>
                    </a:lnTo>
                    <a:lnTo>
                      <a:pt x="1406" y="668"/>
                    </a:lnTo>
                    <a:lnTo>
                      <a:pt x="1406" y="665"/>
                    </a:lnTo>
                    <a:lnTo>
                      <a:pt x="1406" y="664"/>
                    </a:lnTo>
                    <a:lnTo>
                      <a:pt x="1406" y="661"/>
                    </a:lnTo>
                    <a:lnTo>
                      <a:pt x="1406" y="660"/>
                    </a:lnTo>
                    <a:lnTo>
                      <a:pt x="1407" y="657"/>
                    </a:lnTo>
                    <a:lnTo>
                      <a:pt x="1409" y="656"/>
                    </a:lnTo>
                    <a:lnTo>
                      <a:pt x="1410" y="654"/>
                    </a:lnTo>
                    <a:close/>
                    <a:moveTo>
                      <a:pt x="1464" y="621"/>
                    </a:moveTo>
                    <a:lnTo>
                      <a:pt x="1483" y="609"/>
                    </a:lnTo>
                    <a:lnTo>
                      <a:pt x="1484" y="609"/>
                    </a:lnTo>
                    <a:lnTo>
                      <a:pt x="1487" y="608"/>
                    </a:lnTo>
                    <a:lnTo>
                      <a:pt x="1488" y="608"/>
                    </a:lnTo>
                    <a:lnTo>
                      <a:pt x="1491" y="608"/>
                    </a:lnTo>
                    <a:lnTo>
                      <a:pt x="1492" y="609"/>
                    </a:lnTo>
                    <a:lnTo>
                      <a:pt x="1495" y="609"/>
                    </a:lnTo>
                    <a:lnTo>
                      <a:pt x="1496" y="611"/>
                    </a:lnTo>
                    <a:lnTo>
                      <a:pt x="1498" y="613"/>
                    </a:lnTo>
                    <a:lnTo>
                      <a:pt x="1498" y="615"/>
                    </a:lnTo>
                    <a:lnTo>
                      <a:pt x="1499" y="617"/>
                    </a:lnTo>
                    <a:lnTo>
                      <a:pt x="1499" y="619"/>
                    </a:lnTo>
                    <a:lnTo>
                      <a:pt x="1499" y="621"/>
                    </a:lnTo>
                    <a:lnTo>
                      <a:pt x="1498" y="623"/>
                    </a:lnTo>
                    <a:lnTo>
                      <a:pt x="1496" y="625"/>
                    </a:lnTo>
                    <a:lnTo>
                      <a:pt x="1495" y="627"/>
                    </a:lnTo>
                    <a:lnTo>
                      <a:pt x="1494" y="628"/>
                    </a:lnTo>
                    <a:lnTo>
                      <a:pt x="1476" y="638"/>
                    </a:lnTo>
                    <a:lnTo>
                      <a:pt x="1474" y="640"/>
                    </a:lnTo>
                    <a:lnTo>
                      <a:pt x="1472" y="640"/>
                    </a:lnTo>
                    <a:lnTo>
                      <a:pt x="1470" y="640"/>
                    </a:lnTo>
                    <a:lnTo>
                      <a:pt x="1467" y="640"/>
                    </a:lnTo>
                    <a:lnTo>
                      <a:pt x="1466" y="640"/>
                    </a:lnTo>
                    <a:lnTo>
                      <a:pt x="1464" y="638"/>
                    </a:lnTo>
                    <a:lnTo>
                      <a:pt x="1462" y="637"/>
                    </a:lnTo>
                    <a:lnTo>
                      <a:pt x="1462" y="636"/>
                    </a:lnTo>
                    <a:lnTo>
                      <a:pt x="1460" y="633"/>
                    </a:lnTo>
                    <a:lnTo>
                      <a:pt x="1459" y="632"/>
                    </a:lnTo>
                    <a:lnTo>
                      <a:pt x="1459" y="629"/>
                    </a:lnTo>
                    <a:lnTo>
                      <a:pt x="1460" y="628"/>
                    </a:lnTo>
                    <a:lnTo>
                      <a:pt x="1460" y="625"/>
                    </a:lnTo>
                    <a:lnTo>
                      <a:pt x="1462" y="624"/>
                    </a:lnTo>
                    <a:lnTo>
                      <a:pt x="1463" y="623"/>
                    </a:lnTo>
                    <a:lnTo>
                      <a:pt x="1464" y="621"/>
                    </a:lnTo>
                    <a:close/>
                    <a:moveTo>
                      <a:pt x="1519" y="587"/>
                    </a:moveTo>
                    <a:lnTo>
                      <a:pt x="1536" y="576"/>
                    </a:lnTo>
                    <a:lnTo>
                      <a:pt x="1539" y="575"/>
                    </a:lnTo>
                    <a:lnTo>
                      <a:pt x="1540" y="575"/>
                    </a:lnTo>
                    <a:lnTo>
                      <a:pt x="1543" y="575"/>
                    </a:lnTo>
                    <a:lnTo>
                      <a:pt x="1544" y="575"/>
                    </a:lnTo>
                    <a:lnTo>
                      <a:pt x="1547" y="575"/>
                    </a:lnTo>
                    <a:lnTo>
                      <a:pt x="1548" y="576"/>
                    </a:lnTo>
                    <a:lnTo>
                      <a:pt x="1549" y="577"/>
                    </a:lnTo>
                    <a:lnTo>
                      <a:pt x="1551" y="579"/>
                    </a:lnTo>
                    <a:lnTo>
                      <a:pt x="1552" y="581"/>
                    </a:lnTo>
                    <a:lnTo>
                      <a:pt x="1552" y="583"/>
                    </a:lnTo>
                    <a:lnTo>
                      <a:pt x="1553" y="585"/>
                    </a:lnTo>
                    <a:lnTo>
                      <a:pt x="1552" y="587"/>
                    </a:lnTo>
                    <a:lnTo>
                      <a:pt x="1552" y="589"/>
                    </a:lnTo>
                    <a:lnTo>
                      <a:pt x="1551" y="591"/>
                    </a:lnTo>
                    <a:lnTo>
                      <a:pt x="1549" y="592"/>
                    </a:lnTo>
                    <a:lnTo>
                      <a:pt x="1548" y="593"/>
                    </a:lnTo>
                    <a:lnTo>
                      <a:pt x="1529" y="605"/>
                    </a:lnTo>
                    <a:lnTo>
                      <a:pt x="1528" y="605"/>
                    </a:lnTo>
                    <a:lnTo>
                      <a:pt x="1525" y="607"/>
                    </a:lnTo>
                    <a:lnTo>
                      <a:pt x="1524" y="607"/>
                    </a:lnTo>
                    <a:lnTo>
                      <a:pt x="1521" y="607"/>
                    </a:lnTo>
                    <a:lnTo>
                      <a:pt x="1520" y="605"/>
                    </a:lnTo>
                    <a:lnTo>
                      <a:pt x="1517" y="605"/>
                    </a:lnTo>
                    <a:lnTo>
                      <a:pt x="1516" y="604"/>
                    </a:lnTo>
                    <a:lnTo>
                      <a:pt x="1515" y="601"/>
                    </a:lnTo>
                    <a:lnTo>
                      <a:pt x="1515" y="600"/>
                    </a:lnTo>
                    <a:lnTo>
                      <a:pt x="1514" y="597"/>
                    </a:lnTo>
                    <a:lnTo>
                      <a:pt x="1514" y="596"/>
                    </a:lnTo>
                    <a:lnTo>
                      <a:pt x="1514" y="593"/>
                    </a:lnTo>
                    <a:lnTo>
                      <a:pt x="1515" y="592"/>
                    </a:lnTo>
                    <a:lnTo>
                      <a:pt x="1515" y="589"/>
                    </a:lnTo>
                    <a:lnTo>
                      <a:pt x="1516" y="588"/>
                    </a:lnTo>
                    <a:lnTo>
                      <a:pt x="1519" y="587"/>
                    </a:lnTo>
                    <a:close/>
                    <a:moveTo>
                      <a:pt x="1573" y="554"/>
                    </a:moveTo>
                    <a:lnTo>
                      <a:pt x="1591" y="542"/>
                    </a:lnTo>
                    <a:lnTo>
                      <a:pt x="1592" y="542"/>
                    </a:lnTo>
                    <a:lnTo>
                      <a:pt x="1594" y="540"/>
                    </a:lnTo>
                    <a:lnTo>
                      <a:pt x="1597" y="540"/>
                    </a:lnTo>
                    <a:lnTo>
                      <a:pt x="1598" y="540"/>
                    </a:lnTo>
                    <a:lnTo>
                      <a:pt x="1601" y="542"/>
                    </a:lnTo>
                    <a:lnTo>
                      <a:pt x="1602" y="542"/>
                    </a:lnTo>
                    <a:lnTo>
                      <a:pt x="1604" y="543"/>
                    </a:lnTo>
                    <a:lnTo>
                      <a:pt x="1605" y="546"/>
                    </a:lnTo>
                    <a:lnTo>
                      <a:pt x="1606" y="547"/>
                    </a:lnTo>
                    <a:lnTo>
                      <a:pt x="1606" y="550"/>
                    </a:lnTo>
                    <a:lnTo>
                      <a:pt x="1606" y="551"/>
                    </a:lnTo>
                    <a:lnTo>
                      <a:pt x="1606" y="554"/>
                    </a:lnTo>
                    <a:lnTo>
                      <a:pt x="1606" y="555"/>
                    </a:lnTo>
                    <a:lnTo>
                      <a:pt x="1605" y="557"/>
                    </a:lnTo>
                    <a:lnTo>
                      <a:pt x="1604" y="559"/>
                    </a:lnTo>
                    <a:lnTo>
                      <a:pt x="1602" y="560"/>
                    </a:lnTo>
                    <a:lnTo>
                      <a:pt x="1584" y="571"/>
                    </a:lnTo>
                    <a:lnTo>
                      <a:pt x="1583" y="572"/>
                    </a:lnTo>
                    <a:lnTo>
                      <a:pt x="1580" y="572"/>
                    </a:lnTo>
                    <a:lnTo>
                      <a:pt x="1577" y="573"/>
                    </a:lnTo>
                    <a:lnTo>
                      <a:pt x="1576" y="572"/>
                    </a:lnTo>
                    <a:lnTo>
                      <a:pt x="1575" y="572"/>
                    </a:lnTo>
                    <a:lnTo>
                      <a:pt x="1572" y="571"/>
                    </a:lnTo>
                    <a:lnTo>
                      <a:pt x="1571" y="569"/>
                    </a:lnTo>
                    <a:lnTo>
                      <a:pt x="1569" y="568"/>
                    </a:lnTo>
                    <a:lnTo>
                      <a:pt x="1568" y="565"/>
                    </a:lnTo>
                    <a:lnTo>
                      <a:pt x="1568" y="564"/>
                    </a:lnTo>
                    <a:lnTo>
                      <a:pt x="1568" y="561"/>
                    </a:lnTo>
                    <a:lnTo>
                      <a:pt x="1568" y="560"/>
                    </a:lnTo>
                    <a:lnTo>
                      <a:pt x="1568" y="557"/>
                    </a:lnTo>
                    <a:lnTo>
                      <a:pt x="1569" y="556"/>
                    </a:lnTo>
                    <a:lnTo>
                      <a:pt x="1571" y="555"/>
                    </a:lnTo>
                    <a:lnTo>
                      <a:pt x="1573" y="554"/>
                    </a:lnTo>
                    <a:close/>
                    <a:moveTo>
                      <a:pt x="1626" y="519"/>
                    </a:moveTo>
                    <a:lnTo>
                      <a:pt x="1645" y="508"/>
                    </a:lnTo>
                    <a:lnTo>
                      <a:pt x="1646" y="507"/>
                    </a:lnTo>
                    <a:lnTo>
                      <a:pt x="1649" y="507"/>
                    </a:lnTo>
                    <a:lnTo>
                      <a:pt x="1650" y="507"/>
                    </a:lnTo>
                    <a:lnTo>
                      <a:pt x="1653" y="507"/>
                    </a:lnTo>
                    <a:lnTo>
                      <a:pt x="1654" y="507"/>
                    </a:lnTo>
                    <a:lnTo>
                      <a:pt x="1657" y="508"/>
                    </a:lnTo>
                    <a:lnTo>
                      <a:pt x="1658" y="510"/>
                    </a:lnTo>
                    <a:lnTo>
                      <a:pt x="1660" y="512"/>
                    </a:lnTo>
                    <a:lnTo>
                      <a:pt x="1660" y="514"/>
                    </a:lnTo>
                    <a:lnTo>
                      <a:pt x="1661" y="515"/>
                    </a:lnTo>
                    <a:lnTo>
                      <a:pt x="1661" y="518"/>
                    </a:lnTo>
                    <a:lnTo>
                      <a:pt x="1661" y="519"/>
                    </a:lnTo>
                    <a:lnTo>
                      <a:pt x="1660" y="522"/>
                    </a:lnTo>
                    <a:lnTo>
                      <a:pt x="1660" y="523"/>
                    </a:lnTo>
                    <a:lnTo>
                      <a:pt x="1658" y="524"/>
                    </a:lnTo>
                    <a:lnTo>
                      <a:pt x="1656" y="527"/>
                    </a:lnTo>
                    <a:lnTo>
                      <a:pt x="1638" y="538"/>
                    </a:lnTo>
                    <a:lnTo>
                      <a:pt x="1636" y="539"/>
                    </a:lnTo>
                    <a:lnTo>
                      <a:pt x="1634" y="539"/>
                    </a:lnTo>
                    <a:lnTo>
                      <a:pt x="1632" y="539"/>
                    </a:lnTo>
                    <a:lnTo>
                      <a:pt x="1630" y="539"/>
                    </a:lnTo>
                    <a:lnTo>
                      <a:pt x="1628" y="538"/>
                    </a:lnTo>
                    <a:lnTo>
                      <a:pt x="1626" y="538"/>
                    </a:lnTo>
                    <a:lnTo>
                      <a:pt x="1625" y="536"/>
                    </a:lnTo>
                    <a:lnTo>
                      <a:pt x="1624" y="534"/>
                    </a:lnTo>
                    <a:lnTo>
                      <a:pt x="1622" y="532"/>
                    </a:lnTo>
                    <a:lnTo>
                      <a:pt x="1622" y="530"/>
                    </a:lnTo>
                    <a:lnTo>
                      <a:pt x="1621" y="528"/>
                    </a:lnTo>
                    <a:lnTo>
                      <a:pt x="1622" y="526"/>
                    </a:lnTo>
                    <a:lnTo>
                      <a:pt x="1622" y="524"/>
                    </a:lnTo>
                    <a:lnTo>
                      <a:pt x="1624" y="523"/>
                    </a:lnTo>
                    <a:lnTo>
                      <a:pt x="1625" y="520"/>
                    </a:lnTo>
                    <a:lnTo>
                      <a:pt x="1626" y="519"/>
                    </a:lnTo>
                    <a:close/>
                    <a:moveTo>
                      <a:pt x="1681" y="486"/>
                    </a:moveTo>
                    <a:lnTo>
                      <a:pt x="1699" y="475"/>
                    </a:lnTo>
                    <a:lnTo>
                      <a:pt x="1701" y="474"/>
                    </a:lnTo>
                    <a:lnTo>
                      <a:pt x="1703" y="473"/>
                    </a:lnTo>
                    <a:lnTo>
                      <a:pt x="1705" y="473"/>
                    </a:lnTo>
                    <a:lnTo>
                      <a:pt x="1707" y="473"/>
                    </a:lnTo>
                    <a:lnTo>
                      <a:pt x="1709" y="474"/>
                    </a:lnTo>
                    <a:lnTo>
                      <a:pt x="1710" y="475"/>
                    </a:lnTo>
                    <a:lnTo>
                      <a:pt x="1713" y="476"/>
                    </a:lnTo>
                    <a:lnTo>
                      <a:pt x="1714" y="478"/>
                    </a:lnTo>
                    <a:lnTo>
                      <a:pt x="1714" y="479"/>
                    </a:lnTo>
                    <a:lnTo>
                      <a:pt x="1715" y="482"/>
                    </a:lnTo>
                    <a:lnTo>
                      <a:pt x="1715" y="484"/>
                    </a:lnTo>
                    <a:lnTo>
                      <a:pt x="1715" y="486"/>
                    </a:lnTo>
                    <a:lnTo>
                      <a:pt x="1714" y="488"/>
                    </a:lnTo>
                    <a:lnTo>
                      <a:pt x="1713" y="490"/>
                    </a:lnTo>
                    <a:lnTo>
                      <a:pt x="1711" y="491"/>
                    </a:lnTo>
                    <a:lnTo>
                      <a:pt x="1710" y="492"/>
                    </a:lnTo>
                    <a:lnTo>
                      <a:pt x="1691" y="504"/>
                    </a:lnTo>
                    <a:lnTo>
                      <a:pt x="1690" y="504"/>
                    </a:lnTo>
                    <a:lnTo>
                      <a:pt x="1687" y="506"/>
                    </a:lnTo>
                    <a:lnTo>
                      <a:pt x="1686" y="506"/>
                    </a:lnTo>
                    <a:lnTo>
                      <a:pt x="1683" y="506"/>
                    </a:lnTo>
                    <a:lnTo>
                      <a:pt x="1682" y="504"/>
                    </a:lnTo>
                    <a:lnTo>
                      <a:pt x="1681" y="503"/>
                    </a:lnTo>
                    <a:lnTo>
                      <a:pt x="1678" y="502"/>
                    </a:lnTo>
                    <a:lnTo>
                      <a:pt x="1677" y="500"/>
                    </a:lnTo>
                    <a:lnTo>
                      <a:pt x="1677" y="499"/>
                    </a:lnTo>
                    <a:lnTo>
                      <a:pt x="1675" y="496"/>
                    </a:lnTo>
                    <a:lnTo>
                      <a:pt x="1675" y="494"/>
                    </a:lnTo>
                    <a:lnTo>
                      <a:pt x="1675" y="492"/>
                    </a:lnTo>
                    <a:lnTo>
                      <a:pt x="1677" y="491"/>
                    </a:lnTo>
                    <a:lnTo>
                      <a:pt x="1678" y="488"/>
                    </a:lnTo>
                    <a:lnTo>
                      <a:pt x="1679" y="487"/>
                    </a:lnTo>
                    <a:lnTo>
                      <a:pt x="1681" y="486"/>
                    </a:lnTo>
                    <a:close/>
                    <a:moveTo>
                      <a:pt x="1735" y="453"/>
                    </a:moveTo>
                    <a:lnTo>
                      <a:pt x="1752" y="441"/>
                    </a:lnTo>
                    <a:lnTo>
                      <a:pt x="1755" y="439"/>
                    </a:lnTo>
                    <a:lnTo>
                      <a:pt x="1756" y="439"/>
                    </a:lnTo>
                    <a:lnTo>
                      <a:pt x="1759" y="439"/>
                    </a:lnTo>
                    <a:lnTo>
                      <a:pt x="1760" y="439"/>
                    </a:lnTo>
                    <a:lnTo>
                      <a:pt x="1763" y="439"/>
                    </a:lnTo>
                    <a:lnTo>
                      <a:pt x="1764" y="441"/>
                    </a:lnTo>
                    <a:lnTo>
                      <a:pt x="1766" y="442"/>
                    </a:lnTo>
                    <a:lnTo>
                      <a:pt x="1767" y="445"/>
                    </a:lnTo>
                    <a:lnTo>
                      <a:pt x="1768" y="446"/>
                    </a:lnTo>
                    <a:lnTo>
                      <a:pt x="1768" y="449"/>
                    </a:lnTo>
                    <a:lnTo>
                      <a:pt x="1768" y="450"/>
                    </a:lnTo>
                    <a:lnTo>
                      <a:pt x="1768" y="453"/>
                    </a:lnTo>
                    <a:lnTo>
                      <a:pt x="1768" y="454"/>
                    </a:lnTo>
                    <a:lnTo>
                      <a:pt x="1767" y="455"/>
                    </a:lnTo>
                    <a:lnTo>
                      <a:pt x="1766" y="458"/>
                    </a:lnTo>
                    <a:lnTo>
                      <a:pt x="1764" y="459"/>
                    </a:lnTo>
                    <a:lnTo>
                      <a:pt x="1746" y="470"/>
                    </a:lnTo>
                    <a:lnTo>
                      <a:pt x="1745" y="471"/>
                    </a:lnTo>
                    <a:lnTo>
                      <a:pt x="1742" y="471"/>
                    </a:lnTo>
                    <a:lnTo>
                      <a:pt x="1741" y="471"/>
                    </a:lnTo>
                    <a:lnTo>
                      <a:pt x="1738" y="471"/>
                    </a:lnTo>
                    <a:lnTo>
                      <a:pt x="1737" y="471"/>
                    </a:lnTo>
                    <a:lnTo>
                      <a:pt x="1734" y="470"/>
                    </a:lnTo>
                    <a:lnTo>
                      <a:pt x="1733" y="469"/>
                    </a:lnTo>
                    <a:lnTo>
                      <a:pt x="1731" y="467"/>
                    </a:lnTo>
                    <a:lnTo>
                      <a:pt x="1730" y="465"/>
                    </a:lnTo>
                    <a:lnTo>
                      <a:pt x="1730" y="463"/>
                    </a:lnTo>
                    <a:lnTo>
                      <a:pt x="1730" y="461"/>
                    </a:lnTo>
                    <a:lnTo>
                      <a:pt x="1730" y="458"/>
                    </a:lnTo>
                    <a:lnTo>
                      <a:pt x="1730" y="457"/>
                    </a:lnTo>
                    <a:lnTo>
                      <a:pt x="1731" y="455"/>
                    </a:lnTo>
                    <a:lnTo>
                      <a:pt x="1733" y="453"/>
                    </a:lnTo>
                    <a:lnTo>
                      <a:pt x="1735" y="453"/>
                    </a:lnTo>
                    <a:close/>
                    <a:moveTo>
                      <a:pt x="1788" y="418"/>
                    </a:moveTo>
                    <a:lnTo>
                      <a:pt x="1807" y="407"/>
                    </a:lnTo>
                    <a:lnTo>
                      <a:pt x="1808" y="406"/>
                    </a:lnTo>
                    <a:lnTo>
                      <a:pt x="1811" y="405"/>
                    </a:lnTo>
                    <a:lnTo>
                      <a:pt x="1812" y="405"/>
                    </a:lnTo>
                    <a:lnTo>
                      <a:pt x="1815" y="406"/>
                    </a:lnTo>
                    <a:lnTo>
                      <a:pt x="1816" y="406"/>
                    </a:lnTo>
                    <a:lnTo>
                      <a:pt x="1819" y="407"/>
                    </a:lnTo>
                    <a:lnTo>
                      <a:pt x="1820" y="409"/>
                    </a:lnTo>
                    <a:lnTo>
                      <a:pt x="1822" y="410"/>
                    </a:lnTo>
                    <a:lnTo>
                      <a:pt x="1823" y="411"/>
                    </a:lnTo>
                    <a:lnTo>
                      <a:pt x="1823" y="414"/>
                    </a:lnTo>
                    <a:lnTo>
                      <a:pt x="1823" y="417"/>
                    </a:lnTo>
                    <a:lnTo>
                      <a:pt x="1823" y="418"/>
                    </a:lnTo>
                    <a:lnTo>
                      <a:pt x="1822" y="421"/>
                    </a:lnTo>
                    <a:lnTo>
                      <a:pt x="1822" y="422"/>
                    </a:lnTo>
                    <a:lnTo>
                      <a:pt x="1820" y="423"/>
                    </a:lnTo>
                    <a:lnTo>
                      <a:pt x="1818" y="425"/>
                    </a:lnTo>
                    <a:lnTo>
                      <a:pt x="1800" y="437"/>
                    </a:lnTo>
                    <a:lnTo>
                      <a:pt x="1798" y="437"/>
                    </a:lnTo>
                    <a:lnTo>
                      <a:pt x="1796" y="438"/>
                    </a:lnTo>
                    <a:lnTo>
                      <a:pt x="1794" y="438"/>
                    </a:lnTo>
                    <a:lnTo>
                      <a:pt x="1792" y="438"/>
                    </a:lnTo>
                    <a:lnTo>
                      <a:pt x="1790" y="437"/>
                    </a:lnTo>
                    <a:lnTo>
                      <a:pt x="1788" y="435"/>
                    </a:lnTo>
                    <a:lnTo>
                      <a:pt x="1787" y="434"/>
                    </a:lnTo>
                    <a:lnTo>
                      <a:pt x="1786" y="433"/>
                    </a:lnTo>
                    <a:lnTo>
                      <a:pt x="1784" y="431"/>
                    </a:lnTo>
                    <a:lnTo>
                      <a:pt x="1784" y="429"/>
                    </a:lnTo>
                    <a:lnTo>
                      <a:pt x="1784" y="426"/>
                    </a:lnTo>
                    <a:lnTo>
                      <a:pt x="1784" y="425"/>
                    </a:lnTo>
                    <a:lnTo>
                      <a:pt x="1784" y="423"/>
                    </a:lnTo>
                    <a:lnTo>
                      <a:pt x="1786" y="421"/>
                    </a:lnTo>
                    <a:lnTo>
                      <a:pt x="1787" y="419"/>
                    </a:lnTo>
                    <a:lnTo>
                      <a:pt x="1788" y="418"/>
                    </a:lnTo>
                    <a:close/>
                    <a:moveTo>
                      <a:pt x="1843" y="385"/>
                    </a:moveTo>
                    <a:lnTo>
                      <a:pt x="1861" y="373"/>
                    </a:lnTo>
                    <a:lnTo>
                      <a:pt x="1863" y="372"/>
                    </a:lnTo>
                    <a:lnTo>
                      <a:pt x="1865" y="372"/>
                    </a:lnTo>
                    <a:lnTo>
                      <a:pt x="1867" y="372"/>
                    </a:lnTo>
                    <a:lnTo>
                      <a:pt x="1869" y="372"/>
                    </a:lnTo>
                    <a:lnTo>
                      <a:pt x="1871" y="373"/>
                    </a:lnTo>
                    <a:lnTo>
                      <a:pt x="1872" y="373"/>
                    </a:lnTo>
                    <a:lnTo>
                      <a:pt x="1875" y="374"/>
                    </a:lnTo>
                    <a:lnTo>
                      <a:pt x="1876" y="377"/>
                    </a:lnTo>
                    <a:lnTo>
                      <a:pt x="1876" y="378"/>
                    </a:lnTo>
                    <a:lnTo>
                      <a:pt x="1877" y="381"/>
                    </a:lnTo>
                    <a:lnTo>
                      <a:pt x="1877" y="382"/>
                    </a:lnTo>
                    <a:lnTo>
                      <a:pt x="1877" y="385"/>
                    </a:lnTo>
                    <a:lnTo>
                      <a:pt x="1876" y="386"/>
                    </a:lnTo>
                    <a:lnTo>
                      <a:pt x="1875" y="389"/>
                    </a:lnTo>
                    <a:lnTo>
                      <a:pt x="1873" y="390"/>
                    </a:lnTo>
                    <a:lnTo>
                      <a:pt x="1872" y="392"/>
                    </a:lnTo>
                    <a:lnTo>
                      <a:pt x="1855" y="402"/>
                    </a:lnTo>
                    <a:lnTo>
                      <a:pt x="1852" y="403"/>
                    </a:lnTo>
                    <a:lnTo>
                      <a:pt x="1851" y="403"/>
                    </a:lnTo>
                    <a:lnTo>
                      <a:pt x="1848" y="403"/>
                    </a:lnTo>
                    <a:lnTo>
                      <a:pt x="1845" y="403"/>
                    </a:lnTo>
                    <a:lnTo>
                      <a:pt x="1844" y="403"/>
                    </a:lnTo>
                    <a:lnTo>
                      <a:pt x="1843" y="402"/>
                    </a:lnTo>
                    <a:lnTo>
                      <a:pt x="1840" y="401"/>
                    </a:lnTo>
                    <a:lnTo>
                      <a:pt x="1840" y="399"/>
                    </a:lnTo>
                    <a:lnTo>
                      <a:pt x="1839" y="397"/>
                    </a:lnTo>
                    <a:lnTo>
                      <a:pt x="1837" y="395"/>
                    </a:lnTo>
                    <a:lnTo>
                      <a:pt x="1837" y="393"/>
                    </a:lnTo>
                    <a:lnTo>
                      <a:pt x="1837" y="392"/>
                    </a:lnTo>
                    <a:lnTo>
                      <a:pt x="1839" y="389"/>
                    </a:lnTo>
                    <a:lnTo>
                      <a:pt x="1840" y="388"/>
                    </a:lnTo>
                    <a:lnTo>
                      <a:pt x="1841" y="386"/>
                    </a:lnTo>
                    <a:lnTo>
                      <a:pt x="1843" y="385"/>
                    </a:lnTo>
                    <a:close/>
                    <a:moveTo>
                      <a:pt x="1897" y="350"/>
                    </a:moveTo>
                    <a:lnTo>
                      <a:pt x="1914" y="340"/>
                    </a:lnTo>
                    <a:lnTo>
                      <a:pt x="1917" y="338"/>
                    </a:lnTo>
                    <a:lnTo>
                      <a:pt x="1918" y="338"/>
                    </a:lnTo>
                    <a:lnTo>
                      <a:pt x="1921" y="337"/>
                    </a:lnTo>
                    <a:lnTo>
                      <a:pt x="1922" y="338"/>
                    </a:lnTo>
                    <a:lnTo>
                      <a:pt x="1925" y="338"/>
                    </a:lnTo>
                    <a:lnTo>
                      <a:pt x="1926" y="340"/>
                    </a:lnTo>
                    <a:lnTo>
                      <a:pt x="1928" y="341"/>
                    </a:lnTo>
                    <a:lnTo>
                      <a:pt x="1929" y="342"/>
                    </a:lnTo>
                    <a:lnTo>
                      <a:pt x="1930" y="345"/>
                    </a:lnTo>
                    <a:lnTo>
                      <a:pt x="1930" y="346"/>
                    </a:lnTo>
                    <a:lnTo>
                      <a:pt x="1932" y="349"/>
                    </a:lnTo>
                    <a:lnTo>
                      <a:pt x="1930" y="350"/>
                    </a:lnTo>
                    <a:lnTo>
                      <a:pt x="1930" y="353"/>
                    </a:lnTo>
                    <a:lnTo>
                      <a:pt x="1929" y="354"/>
                    </a:lnTo>
                    <a:lnTo>
                      <a:pt x="1928" y="356"/>
                    </a:lnTo>
                    <a:lnTo>
                      <a:pt x="1926" y="357"/>
                    </a:lnTo>
                    <a:lnTo>
                      <a:pt x="1908" y="369"/>
                    </a:lnTo>
                    <a:lnTo>
                      <a:pt x="1906" y="369"/>
                    </a:lnTo>
                    <a:lnTo>
                      <a:pt x="1904" y="370"/>
                    </a:lnTo>
                    <a:lnTo>
                      <a:pt x="1903" y="370"/>
                    </a:lnTo>
                    <a:lnTo>
                      <a:pt x="1900" y="370"/>
                    </a:lnTo>
                    <a:lnTo>
                      <a:pt x="1899" y="369"/>
                    </a:lnTo>
                    <a:lnTo>
                      <a:pt x="1896" y="369"/>
                    </a:lnTo>
                    <a:lnTo>
                      <a:pt x="1895" y="368"/>
                    </a:lnTo>
                    <a:lnTo>
                      <a:pt x="1893" y="365"/>
                    </a:lnTo>
                    <a:lnTo>
                      <a:pt x="1893" y="364"/>
                    </a:lnTo>
                    <a:lnTo>
                      <a:pt x="1892" y="361"/>
                    </a:lnTo>
                    <a:lnTo>
                      <a:pt x="1892" y="360"/>
                    </a:lnTo>
                    <a:lnTo>
                      <a:pt x="1892" y="357"/>
                    </a:lnTo>
                    <a:lnTo>
                      <a:pt x="1893" y="356"/>
                    </a:lnTo>
                    <a:lnTo>
                      <a:pt x="1893" y="353"/>
                    </a:lnTo>
                    <a:lnTo>
                      <a:pt x="1895" y="352"/>
                    </a:lnTo>
                    <a:lnTo>
                      <a:pt x="1897" y="350"/>
                    </a:lnTo>
                    <a:close/>
                    <a:moveTo>
                      <a:pt x="1952" y="317"/>
                    </a:moveTo>
                    <a:lnTo>
                      <a:pt x="1969" y="305"/>
                    </a:lnTo>
                    <a:lnTo>
                      <a:pt x="1970" y="305"/>
                    </a:lnTo>
                    <a:lnTo>
                      <a:pt x="1973" y="304"/>
                    </a:lnTo>
                    <a:lnTo>
                      <a:pt x="1976" y="304"/>
                    </a:lnTo>
                    <a:lnTo>
                      <a:pt x="1977" y="304"/>
                    </a:lnTo>
                    <a:lnTo>
                      <a:pt x="1980" y="305"/>
                    </a:lnTo>
                    <a:lnTo>
                      <a:pt x="1981" y="305"/>
                    </a:lnTo>
                    <a:lnTo>
                      <a:pt x="1982" y="307"/>
                    </a:lnTo>
                    <a:lnTo>
                      <a:pt x="1983" y="309"/>
                    </a:lnTo>
                    <a:lnTo>
                      <a:pt x="1985" y="311"/>
                    </a:lnTo>
                    <a:lnTo>
                      <a:pt x="1985" y="313"/>
                    </a:lnTo>
                    <a:lnTo>
                      <a:pt x="1985" y="314"/>
                    </a:lnTo>
                    <a:lnTo>
                      <a:pt x="1985" y="317"/>
                    </a:lnTo>
                    <a:lnTo>
                      <a:pt x="1985" y="318"/>
                    </a:lnTo>
                    <a:lnTo>
                      <a:pt x="1983" y="321"/>
                    </a:lnTo>
                    <a:lnTo>
                      <a:pt x="1982" y="322"/>
                    </a:lnTo>
                    <a:lnTo>
                      <a:pt x="1981" y="324"/>
                    </a:lnTo>
                    <a:lnTo>
                      <a:pt x="1962" y="334"/>
                    </a:lnTo>
                    <a:lnTo>
                      <a:pt x="1961" y="336"/>
                    </a:lnTo>
                    <a:lnTo>
                      <a:pt x="1958" y="336"/>
                    </a:lnTo>
                    <a:lnTo>
                      <a:pt x="1956" y="336"/>
                    </a:lnTo>
                    <a:lnTo>
                      <a:pt x="1954" y="336"/>
                    </a:lnTo>
                    <a:lnTo>
                      <a:pt x="1952" y="336"/>
                    </a:lnTo>
                    <a:lnTo>
                      <a:pt x="1950" y="334"/>
                    </a:lnTo>
                    <a:lnTo>
                      <a:pt x="1949" y="333"/>
                    </a:lnTo>
                    <a:lnTo>
                      <a:pt x="1948" y="332"/>
                    </a:lnTo>
                    <a:lnTo>
                      <a:pt x="1946" y="329"/>
                    </a:lnTo>
                    <a:lnTo>
                      <a:pt x="1946" y="328"/>
                    </a:lnTo>
                    <a:lnTo>
                      <a:pt x="1946" y="325"/>
                    </a:lnTo>
                    <a:lnTo>
                      <a:pt x="1946" y="324"/>
                    </a:lnTo>
                    <a:lnTo>
                      <a:pt x="1946" y="321"/>
                    </a:lnTo>
                    <a:lnTo>
                      <a:pt x="1948" y="320"/>
                    </a:lnTo>
                    <a:lnTo>
                      <a:pt x="1949" y="318"/>
                    </a:lnTo>
                    <a:lnTo>
                      <a:pt x="1952" y="317"/>
                    </a:lnTo>
                    <a:close/>
                    <a:moveTo>
                      <a:pt x="2005" y="283"/>
                    </a:moveTo>
                    <a:lnTo>
                      <a:pt x="2023" y="272"/>
                    </a:lnTo>
                    <a:lnTo>
                      <a:pt x="2025" y="271"/>
                    </a:lnTo>
                    <a:lnTo>
                      <a:pt x="2027" y="271"/>
                    </a:lnTo>
                    <a:lnTo>
                      <a:pt x="2029" y="271"/>
                    </a:lnTo>
                    <a:lnTo>
                      <a:pt x="2031" y="271"/>
                    </a:lnTo>
                    <a:lnTo>
                      <a:pt x="2033" y="271"/>
                    </a:lnTo>
                    <a:lnTo>
                      <a:pt x="2035" y="272"/>
                    </a:lnTo>
                    <a:lnTo>
                      <a:pt x="2037" y="273"/>
                    </a:lnTo>
                    <a:lnTo>
                      <a:pt x="2038" y="275"/>
                    </a:lnTo>
                    <a:lnTo>
                      <a:pt x="2038" y="277"/>
                    </a:lnTo>
                    <a:lnTo>
                      <a:pt x="2039" y="279"/>
                    </a:lnTo>
                    <a:lnTo>
                      <a:pt x="2039" y="281"/>
                    </a:lnTo>
                    <a:lnTo>
                      <a:pt x="2039" y="283"/>
                    </a:lnTo>
                    <a:lnTo>
                      <a:pt x="2038" y="285"/>
                    </a:lnTo>
                    <a:lnTo>
                      <a:pt x="2038" y="287"/>
                    </a:lnTo>
                    <a:lnTo>
                      <a:pt x="2037" y="288"/>
                    </a:lnTo>
                    <a:lnTo>
                      <a:pt x="2034" y="289"/>
                    </a:lnTo>
                    <a:lnTo>
                      <a:pt x="2017" y="301"/>
                    </a:lnTo>
                    <a:lnTo>
                      <a:pt x="2014" y="303"/>
                    </a:lnTo>
                    <a:lnTo>
                      <a:pt x="2013" y="303"/>
                    </a:lnTo>
                    <a:lnTo>
                      <a:pt x="2010" y="303"/>
                    </a:lnTo>
                    <a:lnTo>
                      <a:pt x="2009" y="303"/>
                    </a:lnTo>
                    <a:lnTo>
                      <a:pt x="2006" y="301"/>
                    </a:lnTo>
                    <a:lnTo>
                      <a:pt x="2005" y="301"/>
                    </a:lnTo>
                    <a:lnTo>
                      <a:pt x="2003" y="300"/>
                    </a:lnTo>
                    <a:lnTo>
                      <a:pt x="2002" y="297"/>
                    </a:lnTo>
                    <a:lnTo>
                      <a:pt x="2001" y="296"/>
                    </a:lnTo>
                    <a:lnTo>
                      <a:pt x="1999" y="293"/>
                    </a:lnTo>
                    <a:lnTo>
                      <a:pt x="1999" y="292"/>
                    </a:lnTo>
                    <a:lnTo>
                      <a:pt x="2001" y="289"/>
                    </a:lnTo>
                    <a:lnTo>
                      <a:pt x="2001" y="288"/>
                    </a:lnTo>
                    <a:lnTo>
                      <a:pt x="2002" y="285"/>
                    </a:lnTo>
                    <a:lnTo>
                      <a:pt x="2003" y="284"/>
                    </a:lnTo>
                    <a:lnTo>
                      <a:pt x="2005" y="283"/>
                    </a:lnTo>
                    <a:close/>
                    <a:moveTo>
                      <a:pt x="2059" y="249"/>
                    </a:moveTo>
                    <a:lnTo>
                      <a:pt x="2078" y="237"/>
                    </a:lnTo>
                    <a:lnTo>
                      <a:pt x="2079" y="237"/>
                    </a:lnTo>
                    <a:lnTo>
                      <a:pt x="2080" y="236"/>
                    </a:lnTo>
                    <a:lnTo>
                      <a:pt x="2083" y="236"/>
                    </a:lnTo>
                    <a:lnTo>
                      <a:pt x="2084" y="236"/>
                    </a:lnTo>
                    <a:lnTo>
                      <a:pt x="2087" y="237"/>
                    </a:lnTo>
                    <a:lnTo>
                      <a:pt x="2088" y="239"/>
                    </a:lnTo>
                    <a:lnTo>
                      <a:pt x="2090" y="240"/>
                    </a:lnTo>
                    <a:lnTo>
                      <a:pt x="2092" y="241"/>
                    </a:lnTo>
                    <a:lnTo>
                      <a:pt x="2092" y="243"/>
                    </a:lnTo>
                    <a:lnTo>
                      <a:pt x="2094" y="245"/>
                    </a:lnTo>
                    <a:lnTo>
                      <a:pt x="2094" y="247"/>
                    </a:lnTo>
                    <a:lnTo>
                      <a:pt x="2092" y="249"/>
                    </a:lnTo>
                    <a:lnTo>
                      <a:pt x="2092" y="251"/>
                    </a:lnTo>
                    <a:lnTo>
                      <a:pt x="2091" y="253"/>
                    </a:lnTo>
                    <a:lnTo>
                      <a:pt x="2090" y="255"/>
                    </a:lnTo>
                    <a:lnTo>
                      <a:pt x="2088" y="256"/>
                    </a:lnTo>
                    <a:lnTo>
                      <a:pt x="2070" y="268"/>
                    </a:lnTo>
                    <a:lnTo>
                      <a:pt x="2068" y="268"/>
                    </a:lnTo>
                    <a:lnTo>
                      <a:pt x="2066" y="269"/>
                    </a:lnTo>
                    <a:lnTo>
                      <a:pt x="2064" y="269"/>
                    </a:lnTo>
                    <a:lnTo>
                      <a:pt x="2062" y="268"/>
                    </a:lnTo>
                    <a:lnTo>
                      <a:pt x="2060" y="268"/>
                    </a:lnTo>
                    <a:lnTo>
                      <a:pt x="2058" y="267"/>
                    </a:lnTo>
                    <a:lnTo>
                      <a:pt x="2057" y="265"/>
                    </a:lnTo>
                    <a:lnTo>
                      <a:pt x="2055" y="264"/>
                    </a:lnTo>
                    <a:lnTo>
                      <a:pt x="2055" y="261"/>
                    </a:lnTo>
                    <a:lnTo>
                      <a:pt x="2054" y="260"/>
                    </a:lnTo>
                    <a:lnTo>
                      <a:pt x="2054" y="257"/>
                    </a:lnTo>
                    <a:lnTo>
                      <a:pt x="2054" y="256"/>
                    </a:lnTo>
                    <a:lnTo>
                      <a:pt x="2055" y="253"/>
                    </a:lnTo>
                    <a:lnTo>
                      <a:pt x="2055" y="252"/>
                    </a:lnTo>
                    <a:lnTo>
                      <a:pt x="2057" y="251"/>
                    </a:lnTo>
                    <a:lnTo>
                      <a:pt x="2059" y="249"/>
                    </a:lnTo>
                    <a:close/>
                    <a:moveTo>
                      <a:pt x="2114" y="215"/>
                    </a:moveTo>
                    <a:lnTo>
                      <a:pt x="2131" y="204"/>
                    </a:lnTo>
                    <a:lnTo>
                      <a:pt x="2132" y="203"/>
                    </a:lnTo>
                    <a:lnTo>
                      <a:pt x="2135" y="203"/>
                    </a:lnTo>
                    <a:lnTo>
                      <a:pt x="2137" y="203"/>
                    </a:lnTo>
                    <a:lnTo>
                      <a:pt x="2139" y="203"/>
                    </a:lnTo>
                    <a:lnTo>
                      <a:pt x="2141" y="203"/>
                    </a:lnTo>
                    <a:lnTo>
                      <a:pt x="2143" y="204"/>
                    </a:lnTo>
                    <a:lnTo>
                      <a:pt x="2144" y="206"/>
                    </a:lnTo>
                    <a:lnTo>
                      <a:pt x="2145" y="208"/>
                    </a:lnTo>
                    <a:lnTo>
                      <a:pt x="2147" y="210"/>
                    </a:lnTo>
                    <a:lnTo>
                      <a:pt x="2147" y="211"/>
                    </a:lnTo>
                    <a:lnTo>
                      <a:pt x="2147" y="214"/>
                    </a:lnTo>
                    <a:lnTo>
                      <a:pt x="2147" y="215"/>
                    </a:lnTo>
                    <a:lnTo>
                      <a:pt x="2147" y="218"/>
                    </a:lnTo>
                    <a:lnTo>
                      <a:pt x="2145" y="219"/>
                    </a:lnTo>
                    <a:lnTo>
                      <a:pt x="2144" y="220"/>
                    </a:lnTo>
                    <a:lnTo>
                      <a:pt x="2143" y="223"/>
                    </a:lnTo>
                    <a:lnTo>
                      <a:pt x="2124" y="234"/>
                    </a:lnTo>
                    <a:lnTo>
                      <a:pt x="2123" y="235"/>
                    </a:lnTo>
                    <a:lnTo>
                      <a:pt x="2120" y="235"/>
                    </a:lnTo>
                    <a:lnTo>
                      <a:pt x="2118" y="235"/>
                    </a:lnTo>
                    <a:lnTo>
                      <a:pt x="2116" y="235"/>
                    </a:lnTo>
                    <a:lnTo>
                      <a:pt x="2115" y="235"/>
                    </a:lnTo>
                    <a:lnTo>
                      <a:pt x="2112" y="234"/>
                    </a:lnTo>
                    <a:lnTo>
                      <a:pt x="2111" y="232"/>
                    </a:lnTo>
                    <a:lnTo>
                      <a:pt x="2110" y="231"/>
                    </a:lnTo>
                    <a:lnTo>
                      <a:pt x="2108" y="228"/>
                    </a:lnTo>
                    <a:lnTo>
                      <a:pt x="2108" y="227"/>
                    </a:lnTo>
                    <a:lnTo>
                      <a:pt x="2108" y="224"/>
                    </a:lnTo>
                    <a:lnTo>
                      <a:pt x="2108" y="222"/>
                    </a:lnTo>
                    <a:lnTo>
                      <a:pt x="2108" y="220"/>
                    </a:lnTo>
                    <a:lnTo>
                      <a:pt x="2110" y="219"/>
                    </a:lnTo>
                    <a:lnTo>
                      <a:pt x="2111" y="216"/>
                    </a:lnTo>
                    <a:lnTo>
                      <a:pt x="2114" y="215"/>
                    </a:lnTo>
                    <a:close/>
                    <a:moveTo>
                      <a:pt x="2167" y="182"/>
                    </a:moveTo>
                    <a:lnTo>
                      <a:pt x="2185" y="171"/>
                    </a:lnTo>
                    <a:lnTo>
                      <a:pt x="2187" y="170"/>
                    </a:lnTo>
                    <a:lnTo>
                      <a:pt x="2189" y="168"/>
                    </a:lnTo>
                    <a:lnTo>
                      <a:pt x="2191" y="168"/>
                    </a:lnTo>
                    <a:lnTo>
                      <a:pt x="2193" y="168"/>
                    </a:lnTo>
                    <a:lnTo>
                      <a:pt x="2195" y="170"/>
                    </a:lnTo>
                    <a:lnTo>
                      <a:pt x="2197" y="171"/>
                    </a:lnTo>
                    <a:lnTo>
                      <a:pt x="2199" y="172"/>
                    </a:lnTo>
                    <a:lnTo>
                      <a:pt x="2200" y="174"/>
                    </a:lnTo>
                    <a:lnTo>
                      <a:pt x="2201" y="175"/>
                    </a:lnTo>
                    <a:lnTo>
                      <a:pt x="2201" y="178"/>
                    </a:lnTo>
                    <a:lnTo>
                      <a:pt x="2201" y="180"/>
                    </a:lnTo>
                    <a:lnTo>
                      <a:pt x="2201" y="182"/>
                    </a:lnTo>
                    <a:lnTo>
                      <a:pt x="2200" y="184"/>
                    </a:lnTo>
                    <a:lnTo>
                      <a:pt x="2200" y="186"/>
                    </a:lnTo>
                    <a:lnTo>
                      <a:pt x="2199" y="187"/>
                    </a:lnTo>
                    <a:lnTo>
                      <a:pt x="2196" y="188"/>
                    </a:lnTo>
                    <a:lnTo>
                      <a:pt x="2179" y="200"/>
                    </a:lnTo>
                    <a:lnTo>
                      <a:pt x="2176" y="200"/>
                    </a:lnTo>
                    <a:lnTo>
                      <a:pt x="2175" y="202"/>
                    </a:lnTo>
                    <a:lnTo>
                      <a:pt x="2172" y="202"/>
                    </a:lnTo>
                    <a:lnTo>
                      <a:pt x="2171" y="202"/>
                    </a:lnTo>
                    <a:lnTo>
                      <a:pt x="2168" y="200"/>
                    </a:lnTo>
                    <a:lnTo>
                      <a:pt x="2167" y="199"/>
                    </a:lnTo>
                    <a:lnTo>
                      <a:pt x="2165" y="198"/>
                    </a:lnTo>
                    <a:lnTo>
                      <a:pt x="2164" y="196"/>
                    </a:lnTo>
                    <a:lnTo>
                      <a:pt x="2163" y="195"/>
                    </a:lnTo>
                    <a:lnTo>
                      <a:pt x="2163" y="192"/>
                    </a:lnTo>
                    <a:lnTo>
                      <a:pt x="2161" y="190"/>
                    </a:lnTo>
                    <a:lnTo>
                      <a:pt x="2163" y="188"/>
                    </a:lnTo>
                    <a:lnTo>
                      <a:pt x="2163" y="187"/>
                    </a:lnTo>
                    <a:lnTo>
                      <a:pt x="2164" y="184"/>
                    </a:lnTo>
                    <a:lnTo>
                      <a:pt x="2165" y="183"/>
                    </a:lnTo>
                    <a:lnTo>
                      <a:pt x="2167" y="182"/>
                    </a:lnTo>
                    <a:close/>
                    <a:moveTo>
                      <a:pt x="2221" y="149"/>
                    </a:moveTo>
                    <a:lnTo>
                      <a:pt x="2240" y="137"/>
                    </a:lnTo>
                    <a:lnTo>
                      <a:pt x="2241" y="135"/>
                    </a:lnTo>
                    <a:lnTo>
                      <a:pt x="2244" y="135"/>
                    </a:lnTo>
                    <a:lnTo>
                      <a:pt x="2245" y="135"/>
                    </a:lnTo>
                    <a:lnTo>
                      <a:pt x="2248" y="135"/>
                    </a:lnTo>
                    <a:lnTo>
                      <a:pt x="2249" y="135"/>
                    </a:lnTo>
                    <a:lnTo>
                      <a:pt x="2250" y="137"/>
                    </a:lnTo>
                    <a:lnTo>
                      <a:pt x="2253" y="138"/>
                    </a:lnTo>
                    <a:lnTo>
                      <a:pt x="2254" y="141"/>
                    </a:lnTo>
                    <a:lnTo>
                      <a:pt x="2254" y="142"/>
                    </a:lnTo>
                    <a:lnTo>
                      <a:pt x="2256" y="145"/>
                    </a:lnTo>
                    <a:lnTo>
                      <a:pt x="2256" y="146"/>
                    </a:lnTo>
                    <a:lnTo>
                      <a:pt x="2256" y="149"/>
                    </a:lnTo>
                    <a:lnTo>
                      <a:pt x="2254" y="150"/>
                    </a:lnTo>
                    <a:lnTo>
                      <a:pt x="2253" y="151"/>
                    </a:lnTo>
                    <a:lnTo>
                      <a:pt x="2252" y="154"/>
                    </a:lnTo>
                    <a:lnTo>
                      <a:pt x="2250" y="155"/>
                    </a:lnTo>
                    <a:lnTo>
                      <a:pt x="2233" y="166"/>
                    </a:lnTo>
                    <a:lnTo>
                      <a:pt x="2230" y="167"/>
                    </a:lnTo>
                    <a:lnTo>
                      <a:pt x="2229" y="167"/>
                    </a:lnTo>
                    <a:lnTo>
                      <a:pt x="2226" y="167"/>
                    </a:lnTo>
                    <a:lnTo>
                      <a:pt x="2224" y="167"/>
                    </a:lnTo>
                    <a:lnTo>
                      <a:pt x="2222" y="167"/>
                    </a:lnTo>
                    <a:lnTo>
                      <a:pt x="2221" y="166"/>
                    </a:lnTo>
                    <a:lnTo>
                      <a:pt x="2218" y="164"/>
                    </a:lnTo>
                    <a:lnTo>
                      <a:pt x="2218" y="163"/>
                    </a:lnTo>
                    <a:lnTo>
                      <a:pt x="2217" y="160"/>
                    </a:lnTo>
                    <a:lnTo>
                      <a:pt x="2216" y="159"/>
                    </a:lnTo>
                    <a:lnTo>
                      <a:pt x="2216" y="156"/>
                    </a:lnTo>
                    <a:lnTo>
                      <a:pt x="2216" y="154"/>
                    </a:lnTo>
                    <a:lnTo>
                      <a:pt x="2217" y="153"/>
                    </a:lnTo>
                    <a:lnTo>
                      <a:pt x="2218" y="151"/>
                    </a:lnTo>
                    <a:lnTo>
                      <a:pt x="2220" y="149"/>
                    </a:lnTo>
                    <a:lnTo>
                      <a:pt x="2221" y="149"/>
                    </a:lnTo>
                    <a:close/>
                    <a:moveTo>
                      <a:pt x="2276" y="114"/>
                    </a:moveTo>
                    <a:lnTo>
                      <a:pt x="2293" y="103"/>
                    </a:lnTo>
                    <a:lnTo>
                      <a:pt x="2295" y="102"/>
                    </a:lnTo>
                    <a:lnTo>
                      <a:pt x="2297" y="101"/>
                    </a:lnTo>
                    <a:lnTo>
                      <a:pt x="2299" y="101"/>
                    </a:lnTo>
                    <a:lnTo>
                      <a:pt x="2301" y="102"/>
                    </a:lnTo>
                    <a:lnTo>
                      <a:pt x="2303" y="102"/>
                    </a:lnTo>
                    <a:lnTo>
                      <a:pt x="2305" y="103"/>
                    </a:lnTo>
                    <a:lnTo>
                      <a:pt x="2306" y="105"/>
                    </a:lnTo>
                    <a:lnTo>
                      <a:pt x="2307" y="106"/>
                    </a:lnTo>
                    <a:lnTo>
                      <a:pt x="2309" y="107"/>
                    </a:lnTo>
                    <a:lnTo>
                      <a:pt x="2309" y="110"/>
                    </a:lnTo>
                    <a:lnTo>
                      <a:pt x="2309" y="113"/>
                    </a:lnTo>
                    <a:lnTo>
                      <a:pt x="2309" y="114"/>
                    </a:lnTo>
                    <a:lnTo>
                      <a:pt x="2309" y="117"/>
                    </a:lnTo>
                    <a:lnTo>
                      <a:pt x="2307" y="118"/>
                    </a:lnTo>
                    <a:lnTo>
                      <a:pt x="2306" y="119"/>
                    </a:lnTo>
                    <a:lnTo>
                      <a:pt x="2305" y="121"/>
                    </a:lnTo>
                    <a:lnTo>
                      <a:pt x="2286" y="133"/>
                    </a:lnTo>
                    <a:lnTo>
                      <a:pt x="2285" y="133"/>
                    </a:lnTo>
                    <a:lnTo>
                      <a:pt x="2282" y="134"/>
                    </a:lnTo>
                    <a:lnTo>
                      <a:pt x="2281" y="134"/>
                    </a:lnTo>
                    <a:lnTo>
                      <a:pt x="2278" y="134"/>
                    </a:lnTo>
                    <a:lnTo>
                      <a:pt x="2277" y="133"/>
                    </a:lnTo>
                    <a:lnTo>
                      <a:pt x="2274" y="131"/>
                    </a:lnTo>
                    <a:lnTo>
                      <a:pt x="2273" y="130"/>
                    </a:lnTo>
                    <a:lnTo>
                      <a:pt x="2272" y="129"/>
                    </a:lnTo>
                    <a:lnTo>
                      <a:pt x="2270" y="127"/>
                    </a:lnTo>
                    <a:lnTo>
                      <a:pt x="2270" y="125"/>
                    </a:lnTo>
                    <a:lnTo>
                      <a:pt x="2270" y="123"/>
                    </a:lnTo>
                    <a:lnTo>
                      <a:pt x="2270" y="121"/>
                    </a:lnTo>
                    <a:lnTo>
                      <a:pt x="2272" y="119"/>
                    </a:lnTo>
                    <a:lnTo>
                      <a:pt x="2272" y="117"/>
                    </a:lnTo>
                    <a:lnTo>
                      <a:pt x="2273" y="115"/>
                    </a:lnTo>
                    <a:lnTo>
                      <a:pt x="2276" y="114"/>
                    </a:lnTo>
                    <a:close/>
                    <a:moveTo>
                      <a:pt x="2329" y="81"/>
                    </a:moveTo>
                    <a:lnTo>
                      <a:pt x="2347" y="69"/>
                    </a:lnTo>
                    <a:lnTo>
                      <a:pt x="2349" y="69"/>
                    </a:lnTo>
                    <a:lnTo>
                      <a:pt x="2351" y="68"/>
                    </a:lnTo>
                    <a:lnTo>
                      <a:pt x="2353" y="68"/>
                    </a:lnTo>
                    <a:lnTo>
                      <a:pt x="2355" y="68"/>
                    </a:lnTo>
                    <a:lnTo>
                      <a:pt x="2357" y="69"/>
                    </a:lnTo>
                    <a:lnTo>
                      <a:pt x="2359" y="69"/>
                    </a:lnTo>
                    <a:lnTo>
                      <a:pt x="2361" y="70"/>
                    </a:lnTo>
                    <a:lnTo>
                      <a:pt x="2362" y="73"/>
                    </a:lnTo>
                    <a:lnTo>
                      <a:pt x="2363" y="74"/>
                    </a:lnTo>
                    <a:lnTo>
                      <a:pt x="2363" y="77"/>
                    </a:lnTo>
                    <a:lnTo>
                      <a:pt x="2363" y="78"/>
                    </a:lnTo>
                    <a:lnTo>
                      <a:pt x="2363" y="81"/>
                    </a:lnTo>
                    <a:lnTo>
                      <a:pt x="2363" y="82"/>
                    </a:lnTo>
                    <a:lnTo>
                      <a:pt x="2362" y="85"/>
                    </a:lnTo>
                    <a:lnTo>
                      <a:pt x="2361" y="86"/>
                    </a:lnTo>
                    <a:lnTo>
                      <a:pt x="2359" y="87"/>
                    </a:lnTo>
                    <a:lnTo>
                      <a:pt x="2341" y="98"/>
                    </a:lnTo>
                    <a:lnTo>
                      <a:pt x="2338" y="99"/>
                    </a:lnTo>
                    <a:lnTo>
                      <a:pt x="2337" y="99"/>
                    </a:lnTo>
                    <a:lnTo>
                      <a:pt x="2334" y="99"/>
                    </a:lnTo>
                    <a:lnTo>
                      <a:pt x="2333" y="99"/>
                    </a:lnTo>
                    <a:lnTo>
                      <a:pt x="2330" y="99"/>
                    </a:lnTo>
                    <a:lnTo>
                      <a:pt x="2329" y="98"/>
                    </a:lnTo>
                    <a:lnTo>
                      <a:pt x="2327" y="97"/>
                    </a:lnTo>
                    <a:lnTo>
                      <a:pt x="2326" y="95"/>
                    </a:lnTo>
                    <a:lnTo>
                      <a:pt x="2325" y="93"/>
                    </a:lnTo>
                    <a:lnTo>
                      <a:pt x="2325" y="91"/>
                    </a:lnTo>
                    <a:lnTo>
                      <a:pt x="2325" y="89"/>
                    </a:lnTo>
                    <a:lnTo>
                      <a:pt x="2325" y="87"/>
                    </a:lnTo>
                    <a:lnTo>
                      <a:pt x="2325" y="85"/>
                    </a:lnTo>
                    <a:lnTo>
                      <a:pt x="2326" y="83"/>
                    </a:lnTo>
                    <a:lnTo>
                      <a:pt x="2327" y="82"/>
                    </a:lnTo>
                    <a:lnTo>
                      <a:pt x="2329" y="81"/>
                    </a:lnTo>
                    <a:close/>
                    <a:moveTo>
                      <a:pt x="2383" y="46"/>
                    </a:moveTo>
                    <a:lnTo>
                      <a:pt x="2402" y="36"/>
                    </a:lnTo>
                    <a:lnTo>
                      <a:pt x="2403" y="34"/>
                    </a:lnTo>
                    <a:lnTo>
                      <a:pt x="2406" y="34"/>
                    </a:lnTo>
                    <a:lnTo>
                      <a:pt x="2407" y="33"/>
                    </a:lnTo>
                    <a:lnTo>
                      <a:pt x="2410" y="34"/>
                    </a:lnTo>
                    <a:lnTo>
                      <a:pt x="2411" y="34"/>
                    </a:lnTo>
                    <a:lnTo>
                      <a:pt x="2412" y="36"/>
                    </a:lnTo>
                    <a:lnTo>
                      <a:pt x="2415" y="37"/>
                    </a:lnTo>
                    <a:lnTo>
                      <a:pt x="2416" y="38"/>
                    </a:lnTo>
                    <a:lnTo>
                      <a:pt x="2416" y="41"/>
                    </a:lnTo>
                    <a:lnTo>
                      <a:pt x="2418" y="42"/>
                    </a:lnTo>
                    <a:lnTo>
                      <a:pt x="2418" y="45"/>
                    </a:lnTo>
                    <a:lnTo>
                      <a:pt x="2418" y="46"/>
                    </a:lnTo>
                    <a:lnTo>
                      <a:pt x="2416" y="49"/>
                    </a:lnTo>
                    <a:lnTo>
                      <a:pt x="2415" y="50"/>
                    </a:lnTo>
                    <a:lnTo>
                      <a:pt x="2414" y="52"/>
                    </a:lnTo>
                    <a:lnTo>
                      <a:pt x="2412" y="53"/>
                    </a:lnTo>
                    <a:lnTo>
                      <a:pt x="2395" y="65"/>
                    </a:lnTo>
                    <a:lnTo>
                      <a:pt x="2392" y="65"/>
                    </a:lnTo>
                    <a:lnTo>
                      <a:pt x="2391" y="66"/>
                    </a:lnTo>
                    <a:lnTo>
                      <a:pt x="2388" y="66"/>
                    </a:lnTo>
                    <a:lnTo>
                      <a:pt x="2386" y="66"/>
                    </a:lnTo>
                    <a:lnTo>
                      <a:pt x="2384" y="65"/>
                    </a:lnTo>
                    <a:lnTo>
                      <a:pt x="2383" y="65"/>
                    </a:lnTo>
                    <a:lnTo>
                      <a:pt x="2380" y="64"/>
                    </a:lnTo>
                    <a:lnTo>
                      <a:pt x="2380" y="61"/>
                    </a:lnTo>
                    <a:lnTo>
                      <a:pt x="2379" y="60"/>
                    </a:lnTo>
                    <a:lnTo>
                      <a:pt x="2378" y="57"/>
                    </a:lnTo>
                    <a:lnTo>
                      <a:pt x="2378" y="56"/>
                    </a:lnTo>
                    <a:lnTo>
                      <a:pt x="2379" y="53"/>
                    </a:lnTo>
                    <a:lnTo>
                      <a:pt x="2379" y="52"/>
                    </a:lnTo>
                    <a:lnTo>
                      <a:pt x="2380" y="49"/>
                    </a:lnTo>
                    <a:lnTo>
                      <a:pt x="2382" y="48"/>
                    </a:lnTo>
                    <a:lnTo>
                      <a:pt x="2383" y="46"/>
                    </a:lnTo>
                    <a:close/>
                    <a:moveTo>
                      <a:pt x="2438" y="13"/>
                    </a:moveTo>
                    <a:lnTo>
                      <a:pt x="2455" y="1"/>
                    </a:lnTo>
                    <a:lnTo>
                      <a:pt x="2457" y="1"/>
                    </a:lnTo>
                    <a:lnTo>
                      <a:pt x="2459" y="0"/>
                    </a:lnTo>
                    <a:lnTo>
                      <a:pt x="2461" y="0"/>
                    </a:lnTo>
                    <a:lnTo>
                      <a:pt x="2463" y="0"/>
                    </a:lnTo>
                    <a:lnTo>
                      <a:pt x="2465" y="1"/>
                    </a:lnTo>
                    <a:lnTo>
                      <a:pt x="2467" y="1"/>
                    </a:lnTo>
                    <a:lnTo>
                      <a:pt x="2468" y="2"/>
                    </a:lnTo>
                    <a:lnTo>
                      <a:pt x="2469" y="5"/>
                    </a:lnTo>
                    <a:lnTo>
                      <a:pt x="2471" y="6"/>
                    </a:lnTo>
                    <a:lnTo>
                      <a:pt x="2471" y="9"/>
                    </a:lnTo>
                    <a:lnTo>
                      <a:pt x="2472" y="10"/>
                    </a:lnTo>
                    <a:lnTo>
                      <a:pt x="2471" y="13"/>
                    </a:lnTo>
                    <a:lnTo>
                      <a:pt x="2471" y="14"/>
                    </a:lnTo>
                    <a:lnTo>
                      <a:pt x="2469" y="17"/>
                    </a:lnTo>
                    <a:lnTo>
                      <a:pt x="2468" y="18"/>
                    </a:lnTo>
                    <a:lnTo>
                      <a:pt x="2467" y="20"/>
                    </a:lnTo>
                    <a:lnTo>
                      <a:pt x="2448" y="30"/>
                    </a:lnTo>
                    <a:lnTo>
                      <a:pt x="2447" y="32"/>
                    </a:lnTo>
                    <a:lnTo>
                      <a:pt x="2444" y="32"/>
                    </a:lnTo>
                    <a:lnTo>
                      <a:pt x="2443" y="33"/>
                    </a:lnTo>
                    <a:lnTo>
                      <a:pt x="2440" y="32"/>
                    </a:lnTo>
                    <a:lnTo>
                      <a:pt x="2439" y="32"/>
                    </a:lnTo>
                    <a:lnTo>
                      <a:pt x="2436" y="30"/>
                    </a:lnTo>
                    <a:lnTo>
                      <a:pt x="2435" y="29"/>
                    </a:lnTo>
                    <a:lnTo>
                      <a:pt x="2434" y="28"/>
                    </a:lnTo>
                    <a:lnTo>
                      <a:pt x="2434" y="25"/>
                    </a:lnTo>
                    <a:lnTo>
                      <a:pt x="2432" y="24"/>
                    </a:lnTo>
                    <a:lnTo>
                      <a:pt x="2432" y="21"/>
                    </a:lnTo>
                    <a:lnTo>
                      <a:pt x="2432" y="20"/>
                    </a:lnTo>
                    <a:lnTo>
                      <a:pt x="2434" y="17"/>
                    </a:lnTo>
                    <a:lnTo>
                      <a:pt x="2434" y="16"/>
                    </a:lnTo>
                    <a:lnTo>
                      <a:pt x="2435" y="14"/>
                    </a:lnTo>
                    <a:lnTo>
                      <a:pt x="2438" y="13"/>
                    </a:lnTo>
                    <a:close/>
                  </a:path>
                </a:pathLst>
              </a:custGeom>
              <a:solidFill>
                <a:srgbClr val="003300"/>
              </a:solidFill>
              <a:ln w="1588">
                <a:solidFill>
                  <a:srgbClr val="003300"/>
                </a:solidFill>
                <a:round/>
                <a:headEnd/>
                <a:tailEnd/>
              </a:ln>
            </p:spPr>
            <p:txBody>
              <a:bodyPr/>
              <a:lstStyle/>
              <a:p>
                <a:endParaRPr lang="en-US"/>
              </a:p>
            </p:txBody>
          </p:sp>
          <p:sp>
            <p:nvSpPr>
              <p:cNvPr id="5189" name="Freeform 43"/>
              <p:cNvSpPr>
                <a:spLocks/>
              </p:cNvSpPr>
              <p:nvPr/>
            </p:nvSpPr>
            <p:spPr bwMode="auto">
              <a:xfrm>
                <a:off x="4400" y="2806"/>
                <a:ext cx="73" cy="63"/>
              </a:xfrm>
              <a:custGeom>
                <a:avLst/>
                <a:gdLst>
                  <a:gd name="T0" fmla="*/ 0 w 146"/>
                  <a:gd name="T1" fmla="*/ 1 h 126"/>
                  <a:gd name="T2" fmla="*/ 1 w 146"/>
                  <a:gd name="T3" fmla="*/ 0 h 126"/>
                  <a:gd name="T4" fmla="*/ 1 w 146"/>
                  <a:gd name="T5" fmla="*/ 1 h 126"/>
                  <a:gd name="T6" fmla="*/ 0 w 146"/>
                  <a:gd name="T7" fmla="*/ 1 h 126"/>
                  <a:gd name="T8" fmla="*/ 0 60000 65536"/>
                  <a:gd name="T9" fmla="*/ 0 60000 65536"/>
                  <a:gd name="T10" fmla="*/ 0 60000 65536"/>
                  <a:gd name="T11" fmla="*/ 0 60000 65536"/>
                  <a:gd name="T12" fmla="*/ 0 w 146"/>
                  <a:gd name="T13" fmla="*/ 0 h 126"/>
                  <a:gd name="T14" fmla="*/ 146 w 146"/>
                  <a:gd name="T15" fmla="*/ 126 h 126"/>
                </a:gdLst>
                <a:ahLst/>
                <a:cxnLst>
                  <a:cxn ang="T8">
                    <a:pos x="T0" y="T1"/>
                  </a:cxn>
                  <a:cxn ang="T9">
                    <a:pos x="T2" y="T3"/>
                  </a:cxn>
                  <a:cxn ang="T10">
                    <a:pos x="T4" y="T5"/>
                  </a:cxn>
                  <a:cxn ang="T11">
                    <a:pos x="T6" y="T7"/>
                  </a:cxn>
                </a:cxnLst>
                <a:rect l="T12" t="T13" r="T14" b="T15"/>
                <a:pathLst>
                  <a:path w="146" h="126">
                    <a:moveTo>
                      <a:pt x="0" y="15"/>
                    </a:moveTo>
                    <a:lnTo>
                      <a:pt x="146" y="0"/>
                    </a:lnTo>
                    <a:lnTo>
                      <a:pt x="70" y="126"/>
                    </a:lnTo>
                    <a:lnTo>
                      <a:pt x="0" y="1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5B30A85-8203-491D-BEB3-398054A78F79}" type="slidenum">
              <a:rPr lang="ar-SA" altLang="en-US" sz="1400" smtClean="0"/>
              <a:pPr eaLnBrk="1" hangingPunct="1">
                <a:spcBef>
                  <a:spcPct val="0"/>
                </a:spcBef>
                <a:buFontTx/>
                <a:buNone/>
              </a:pPr>
              <a:t>33</a:t>
            </a:fld>
            <a:endParaRPr lang="en-US" altLang="en-US" sz="1400" smtClean="0"/>
          </a:p>
        </p:txBody>
      </p:sp>
      <p:sp>
        <p:nvSpPr>
          <p:cNvPr id="472066" name="Text Box 2"/>
          <p:cNvSpPr txBox="1">
            <a:spLocks noChangeArrowheads="1"/>
          </p:cNvSpPr>
          <p:nvPr/>
        </p:nvSpPr>
        <p:spPr bwMode="auto">
          <a:xfrm>
            <a:off x="-76200" y="21848"/>
            <a:ext cx="9144000" cy="892552"/>
          </a:xfrm>
          <a:prstGeom prst="rect">
            <a:avLst/>
          </a:prstGeom>
          <a:noFill/>
          <a:ln w="9525">
            <a:noFill/>
            <a:miter lim="800000"/>
            <a:headEnd/>
            <a:tailEnd/>
          </a:ln>
          <a:effectLst/>
        </p:spPr>
        <p:txBody>
          <a:bodyPr>
            <a:spAutoFit/>
          </a:bodyPr>
          <a:lstStyle/>
          <a:p>
            <a:pPr algn="ctr">
              <a:defRPr/>
            </a:pPr>
            <a:r>
              <a:rPr lang="ar-OM" sz="3200" b="1" dirty="0" smtClean="0"/>
              <a:t>نظام الاعتماد المؤسسي المعدل (2016)</a:t>
            </a:r>
          </a:p>
          <a:p>
            <a:pPr algn="ctr" rtl="1">
              <a:defRPr/>
            </a:pPr>
            <a:r>
              <a:rPr lang="en-US" sz="2000" b="1" dirty="0" smtClean="0"/>
              <a:t>Revised Accreditation System (2016)</a:t>
            </a:r>
            <a:endParaRPr lang="en-US" sz="2000" b="1" dirty="0"/>
          </a:p>
        </p:txBody>
      </p:sp>
      <p:sp>
        <p:nvSpPr>
          <p:cNvPr id="472067" name="AutoShape 3"/>
          <p:cNvSpPr>
            <a:spLocks noChangeArrowheads="1"/>
          </p:cNvSpPr>
          <p:nvPr/>
        </p:nvSpPr>
        <p:spPr bwMode="auto">
          <a:xfrm>
            <a:off x="3504087" y="3424239"/>
            <a:ext cx="774700" cy="812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35" y="5399"/>
                  <a:pt x="7748" y="6078"/>
                  <a:pt x="6722" y="7259"/>
                </a:cubicBezTo>
                <a:lnTo>
                  <a:pt x="2645" y="3718"/>
                </a:lnTo>
                <a:cubicBezTo>
                  <a:pt x="4696" y="1356"/>
                  <a:pt x="76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 name="Group 4"/>
          <p:cNvGrpSpPr>
            <a:grpSpLocks/>
          </p:cNvGrpSpPr>
          <p:nvPr/>
        </p:nvGrpSpPr>
        <p:grpSpPr bwMode="auto">
          <a:xfrm>
            <a:off x="4572000" y="2951672"/>
            <a:ext cx="1905000" cy="1502853"/>
            <a:chOff x="2880" y="2009"/>
            <a:chExt cx="1115" cy="797"/>
          </a:xfrm>
        </p:grpSpPr>
        <p:sp>
          <p:nvSpPr>
            <p:cNvPr id="5211" name="Rectangle 5"/>
            <p:cNvSpPr>
              <a:spLocks noChangeArrowheads="1"/>
            </p:cNvSpPr>
            <p:nvPr/>
          </p:nvSpPr>
          <p:spPr bwMode="auto">
            <a:xfrm>
              <a:off x="2880" y="2009"/>
              <a:ext cx="1115" cy="797"/>
            </a:xfrm>
            <a:prstGeom prst="rect">
              <a:avLst/>
            </a:prstGeom>
            <a:solidFill>
              <a:srgbClr val="CCECFF"/>
            </a:solidFill>
            <a:ln w="9525">
              <a:solidFill>
                <a:srgbClr val="000000"/>
              </a:solidFill>
              <a:miter lim="800000"/>
              <a:headEnd/>
              <a:tailEnd/>
            </a:ln>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5212" name="Rectangle 6"/>
            <p:cNvSpPr>
              <a:spLocks noChangeArrowheads="1"/>
            </p:cNvSpPr>
            <p:nvPr/>
          </p:nvSpPr>
          <p:spPr bwMode="auto">
            <a:xfrm>
              <a:off x="2880" y="2009"/>
              <a:ext cx="1115" cy="797"/>
            </a:xfrm>
            <a:prstGeom prst="rect">
              <a:avLst/>
            </a:prstGeom>
            <a:solidFill>
              <a:srgbClr val="336699"/>
            </a:solidFill>
            <a:ln w="3175">
              <a:solidFill>
                <a:schemeClr val="tx1"/>
              </a:solidFill>
              <a:miter lim="800000"/>
              <a:headEnd/>
              <a:tailEnd/>
            </a:ln>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5213" name="Rectangle 7"/>
            <p:cNvSpPr>
              <a:spLocks noChangeArrowheads="1"/>
            </p:cNvSpPr>
            <p:nvPr/>
          </p:nvSpPr>
          <p:spPr bwMode="auto">
            <a:xfrm>
              <a:off x="2935" y="2198"/>
              <a:ext cx="0" cy="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400" dirty="0">
                <a:solidFill>
                  <a:schemeClr val="bg1"/>
                </a:solidFill>
              </a:endParaRPr>
            </a:p>
          </p:txBody>
        </p:sp>
      </p:grpSp>
      <p:grpSp>
        <p:nvGrpSpPr>
          <p:cNvPr id="3" name="Group 13"/>
          <p:cNvGrpSpPr>
            <a:grpSpLocks/>
          </p:cNvGrpSpPr>
          <p:nvPr/>
        </p:nvGrpSpPr>
        <p:grpSpPr bwMode="auto">
          <a:xfrm>
            <a:off x="3306763" y="912813"/>
            <a:ext cx="1770062" cy="1265237"/>
            <a:chOff x="2083" y="575"/>
            <a:chExt cx="1115" cy="797"/>
          </a:xfrm>
          <a:solidFill>
            <a:schemeClr val="accent1"/>
          </a:solidFill>
        </p:grpSpPr>
        <p:sp>
          <p:nvSpPr>
            <p:cNvPr id="5203" name="Rectangle 14"/>
            <p:cNvSpPr>
              <a:spLocks noChangeArrowheads="1"/>
            </p:cNvSpPr>
            <p:nvPr/>
          </p:nvSpPr>
          <p:spPr bwMode="auto">
            <a:xfrm>
              <a:off x="2083" y="575"/>
              <a:ext cx="1115" cy="7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solidFill>
                  <a:srgbClr val="0070C0"/>
                </a:solidFill>
              </a:endParaRPr>
            </a:p>
          </p:txBody>
        </p:sp>
        <p:sp>
          <p:nvSpPr>
            <p:cNvPr id="5204" name="Rectangle 15"/>
            <p:cNvSpPr>
              <a:spLocks noChangeArrowheads="1"/>
            </p:cNvSpPr>
            <p:nvPr/>
          </p:nvSpPr>
          <p:spPr bwMode="auto">
            <a:xfrm>
              <a:off x="2083" y="575"/>
              <a:ext cx="1115" cy="797"/>
            </a:xfrm>
            <a:prstGeom prst="rect">
              <a:avLst/>
            </a:prstGeom>
            <a:grpFill/>
            <a:ln w="3175">
              <a:solidFill>
                <a:srgbClr val="000080"/>
              </a:solidFill>
              <a:miter lim="800000"/>
              <a:headEnd/>
              <a:tailEnd/>
            </a:ln>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5206" name="Rectangle 17"/>
            <p:cNvSpPr>
              <a:spLocks noChangeArrowheads="1"/>
            </p:cNvSpPr>
            <p:nvPr/>
          </p:nvSpPr>
          <p:spPr bwMode="auto">
            <a:xfrm>
              <a:off x="2206" y="902"/>
              <a:ext cx="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400" dirty="0"/>
            </a:p>
          </p:txBody>
        </p:sp>
      </p:grpSp>
      <p:grpSp>
        <p:nvGrpSpPr>
          <p:cNvPr id="4" name="Group 22"/>
          <p:cNvGrpSpPr>
            <a:grpSpLocks/>
          </p:cNvGrpSpPr>
          <p:nvPr/>
        </p:nvGrpSpPr>
        <p:grpSpPr bwMode="auto">
          <a:xfrm>
            <a:off x="3306763" y="5465763"/>
            <a:ext cx="1770062" cy="1265237"/>
            <a:chOff x="2083" y="3443"/>
            <a:chExt cx="1115" cy="797"/>
          </a:xfrm>
        </p:grpSpPr>
        <p:sp>
          <p:nvSpPr>
            <p:cNvPr id="5199" name="Rectangle 23"/>
            <p:cNvSpPr>
              <a:spLocks noChangeArrowheads="1"/>
            </p:cNvSpPr>
            <p:nvPr/>
          </p:nvSpPr>
          <p:spPr bwMode="auto">
            <a:xfrm>
              <a:off x="2083" y="3443"/>
              <a:ext cx="1115" cy="79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sp>
          <p:nvSpPr>
            <p:cNvPr id="5200" name="Rectangle 24"/>
            <p:cNvSpPr>
              <a:spLocks noChangeArrowheads="1"/>
            </p:cNvSpPr>
            <p:nvPr/>
          </p:nvSpPr>
          <p:spPr bwMode="auto">
            <a:xfrm>
              <a:off x="2083" y="3443"/>
              <a:ext cx="1115" cy="797"/>
            </a:xfrm>
            <a:prstGeom prst="rect">
              <a:avLst/>
            </a:prstGeom>
            <a:noFill/>
            <a:ln w="317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1800"/>
            </a:p>
          </p:txBody>
        </p:sp>
      </p:grpSp>
      <p:grpSp>
        <p:nvGrpSpPr>
          <p:cNvPr id="5" name="Group 27"/>
          <p:cNvGrpSpPr>
            <a:grpSpLocks/>
          </p:cNvGrpSpPr>
          <p:nvPr/>
        </p:nvGrpSpPr>
        <p:grpSpPr bwMode="auto">
          <a:xfrm>
            <a:off x="7092950" y="3182938"/>
            <a:ext cx="1787525" cy="1281112"/>
            <a:chOff x="4468" y="2005"/>
            <a:chExt cx="1126" cy="807"/>
          </a:xfrm>
          <a:solidFill>
            <a:srgbClr val="99FFCC"/>
          </a:solidFill>
        </p:grpSpPr>
        <p:sp>
          <p:nvSpPr>
            <p:cNvPr id="5197" name="Rectangle 28"/>
            <p:cNvSpPr>
              <a:spLocks noChangeArrowheads="1"/>
            </p:cNvSpPr>
            <p:nvPr/>
          </p:nvSpPr>
          <p:spPr bwMode="auto">
            <a:xfrm>
              <a:off x="4474" y="2010"/>
              <a:ext cx="1115" cy="7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buNone/>
              </a:pPr>
              <a:r>
                <a:rPr lang="ar-OM" sz="1600" b="1" dirty="0"/>
                <a:t>الاعتراض </a:t>
              </a:r>
              <a:r>
                <a:rPr lang="ar-OM" sz="1600" b="1" dirty="0" smtClean="0"/>
                <a:t>والتظلم</a:t>
              </a:r>
            </a:p>
            <a:p>
              <a:pPr algn="ctr">
                <a:buNone/>
              </a:pPr>
              <a:r>
                <a:rPr lang="en-US" sz="1400" b="1" dirty="0" smtClean="0">
                  <a:solidFill>
                    <a:schemeClr val="accent2"/>
                  </a:solidFill>
                </a:rPr>
                <a:t>Appeal</a:t>
              </a:r>
              <a:endParaRPr lang="en-US" sz="1400" b="1" dirty="0">
                <a:solidFill>
                  <a:schemeClr val="accent2"/>
                </a:solidFill>
              </a:endParaRPr>
            </a:p>
          </p:txBody>
        </p:sp>
        <p:sp>
          <p:nvSpPr>
            <p:cNvPr id="5198" name="Freeform 29"/>
            <p:cNvSpPr>
              <a:spLocks noEditPoints="1"/>
            </p:cNvSpPr>
            <p:nvPr/>
          </p:nvSpPr>
          <p:spPr bwMode="auto">
            <a:xfrm>
              <a:off x="4468" y="2005"/>
              <a:ext cx="1126" cy="807"/>
            </a:xfrm>
            <a:custGeom>
              <a:avLst/>
              <a:gdLst>
                <a:gd name="T0" fmla="*/ 1 w 2252"/>
                <a:gd name="T1" fmla="*/ 0 h 1615"/>
                <a:gd name="T2" fmla="*/ 1 w 2252"/>
                <a:gd name="T3" fmla="*/ 0 h 1615"/>
                <a:gd name="T4" fmla="*/ 1 w 2252"/>
                <a:gd name="T5" fmla="*/ 0 h 1615"/>
                <a:gd name="T6" fmla="*/ 0 w 2252"/>
                <a:gd name="T7" fmla="*/ 0 h 1615"/>
                <a:gd name="T8" fmla="*/ 0 w 2252"/>
                <a:gd name="T9" fmla="*/ 1 h 1615"/>
                <a:gd name="T10" fmla="*/ 1 w 2252"/>
                <a:gd name="T11" fmla="*/ 1 h 1615"/>
                <a:gd name="T12" fmla="*/ 1 w 2252"/>
                <a:gd name="T13" fmla="*/ 1 h 1615"/>
                <a:gd name="T14" fmla="*/ 1 w 2252"/>
                <a:gd name="T15" fmla="*/ 1 h 1615"/>
                <a:gd name="T16" fmla="*/ 1 w 2252"/>
                <a:gd name="T17" fmla="*/ 2 h 1615"/>
                <a:gd name="T18" fmla="*/ 1 w 2252"/>
                <a:gd name="T19" fmla="*/ 2 h 1615"/>
                <a:gd name="T20" fmla="*/ 1 w 2252"/>
                <a:gd name="T21" fmla="*/ 2 h 1615"/>
                <a:gd name="T22" fmla="*/ 1 w 2252"/>
                <a:gd name="T23" fmla="*/ 2 h 1615"/>
                <a:gd name="T24" fmla="*/ 0 w 2252"/>
                <a:gd name="T25" fmla="*/ 3 h 1615"/>
                <a:gd name="T26" fmla="*/ 1 w 2252"/>
                <a:gd name="T27" fmla="*/ 3 h 1615"/>
                <a:gd name="T28" fmla="*/ 1 w 2252"/>
                <a:gd name="T29" fmla="*/ 3 h 1615"/>
                <a:gd name="T30" fmla="*/ 1 w 2252"/>
                <a:gd name="T31" fmla="*/ 3 h 1615"/>
                <a:gd name="T32" fmla="*/ 1 w 2252"/>
                <a:gd name="T33" fmla="*/ 3 h 1615"/>
                <a:gd name="T34" fmla="*/ 2 w 2252"/>
                <a:gd name="T35" fmla="*/ 3 h 1615"/>
                <a:gd name="T36" fmla="*/ 2 w 2252"/>
                <a:gd name="T37" fmla="*/ 3 h 1615"/>
                <a:gd name="T38" fmla="*/ 2 w 2252"/>
                <a:gd name="T39" fmla="*/ 3 h 1615"/>
                <a:gd name="T40" fmla="*/ 2 w 2252"/>
                <a:gd name="T41" fmla="*/ 3 h 1615"/>
                <a:gd name="T42" fmla="*/ 3 w 2252"/>
                <a:gd name="T43" fmla="*/ 3 h 1615"/>
                <a:gd name="T44" fmla="*/ 3 w 2252"/>
                <a:gd name="T45" fmla="*/ 3 h 1615"/>
                <a:gd name="T46" fmla="*/ 3 w 2252"/>
                <a:gd name="T47" fmla="*/ 3 h 1615"/>
                <a:gd name="T48" fmla="*/ 3 w 2252"/>
                <a:gd name="T49" fmla="*/ 3 h 1615"/>
                <a:gd name="T50" fmla="*/ 4 w 2252"/>
                <a:gd name="T51" fmla="*/ 3 h 1615"/>
                <a:gd name="T52" fmla="*/ 4 w 2252"/>
                <a:gd name="T53" fmla="*/ 3 h 1615"/>
                <a:gd name="T54" fmla="*/ 4 w 2252"/>
                <a:gd name="T55" fmla="*/ 3 h 1615"/>
                <a:gd name="T56" fmla="*/ 4 w 2252"/>
                <a:gd name="T57" fmla="*/ 3 h 1615"/>
                <a:gd name="T58" fmla="*/ 4 w 2252"/>
                <a:gd name="T59" fmla="*/ 3 h 1615"/>
                <a:gd name="T60" fmla="*/ 5 w 2252"/>
                <a:gd name="T61" fmla="*/ 3 h 1615"/>
                <a:gd name="T62" fmla="*/ 5 w 2252"/>
                <a:gd name="T63" fmla="*/ 3 h 1615"/>
                <a:gd name="T64" fmla="*/ 5 w 2252"/>
                <a:gd name="T65" fmla="*/ 2 h 1615"/>
                <a:gd name="T66" fmla="*/ 5 w 2252"/>
                <a:gd name="T67" fmla="*/ 2 h 1615"/>
                <a:gd name="T68" fmla="*/ 5 w 2252"/>
                <a:gd name="T69" fmla="*/ 2 h 1615"/>
                <a:gd name="T70" fmla="*/ 5 w 2252"/>
                <a:gd name="T71" fmla="*/ 2 h 1615"/>
                <a:gd name="T72" fmla="*/ 5 w 2252"/>
                <a:gd name="T73" fmla="*/ 1 h 1615"/>
                <a:gd name="T74" fmla="*/ 5 w 2252"/>
                <a:gd name="T75" fmla="*/ 1 h 1615"/>
                <a:gd name="T76" fmla="*/ 5 w 2252"/>
                <a:gd name="T77" fmla="*/ 1 h 1615"/>
                <a:gd name="T78" fmla="*/ 5 w 2252"/>
                <a:gd name="T79" fmla="*/ 1 h 1615"/>
                <a:gd name="T80" fmla="*/ 5 w 2252"/>
                <a:gd name="T81" fmla="*/ 0 h 1615"/>
                <a:gd name="T82" fmla="*/ 5 w 2252"/>
                <a:gd name="T83" fmla="*/ 0 h 1615"/>
                <a:gd name="T84" fmla="*/ 5 w 2252"/>
                <a:gd name="T85" fmla="*/ 0 h 1615"/>
                <a:gd name="T86" fmla="*/ 5 w 2252"/>
                <a:gd name="T87" fmla="*/ 0 h 1615"/>
                <a:gd name="T88" fmla="*/ 5 w 2252"/>
                <a:gd name="T89" fmla="*/ 0 h 1615"/>
                <a:gd name="T90" fmla="*/ 5 w 2252"/>
                <a:gd name="T91" fmla="*/ 0 h 1615"/>
                <a:gd name="T92" fmla="*/ 4 w 2252"/>
                <a:gd name="T93" fmla="*/ 0 h 1615"/>
                <a:gd name="T94" fmla="*/ 4 w 2252"/>
                <a:gd name="T95" fmla="*/ 0 h 1615"/>
                <a:gd name="T96" fmla="*/ 4 w 2252"/>
                <a:gd name="T97" fmla="*/ 0 h 1615"/>
                <a:gd name="T98" fmla="*/ 4 w 2252"/>
                <a:gd name="T99" fmla="*/ 0 h 1615"/>
                <a:gd name="T100" fmla="*/ 3 w 2252"/>
                <a:gd name="T101" fmla="*/ 0 h 1615"/>
                <a:gd name="T102" fmla="*/ 3 w 2252"/>
                <a:gd name="T103" fmla="*/ 0 h 1615"/>
                <a:gd name="T104" fmla="*/ 3 w 2252"/>
                <a:gd name="T105" fmla="*/ 0 h 1615"/>
                <a:gd name="T106" fmla="*/ 3 w 2252"/>
                <a:gd name="T107" fmla="*/ 0 h 1615"/>
                <a:gd name="T108" fmla="*/ 3 w 2252"/>
                <a:gd name="T109" fmla="*/ 0 h 1615"/>
                <a:gd name="T110" fmla="*/ 2 w 2252"/>
                <a:gd name="T111" fmla="*/ 0 h 1615"/>
                <a:gd name="T112" fmla="*/ 2 w 2252"/>
                <a:gd name="T113" fmla="*/ 0 h 1615"/>
                <a:gd name="T114" fmla="*/ 2 w 2252"/>
                <a:gd name="T115" fmla="*/ 0 h 1615"/>
                <a:gd name="T116" fmla="*/ 2 w 2252"/>
                <a:gd name="T117" fmla="*/ 0 h 1615"/>
                <a:gd name="T118" fmla="*/ 1 w 2252"/>
                <a:gd name="T119" fmla="*/ 0 h 1615"/>
                <a:gd name="T120" fmla="*/ 1 w 2252"/>
                <a:gd name="T121" fmla="*/ 0 h 1615"/>
                <a:gd name="T122" fmla="*/ 1 w 2252"/>
                <a:gd name="T123" fmla="*/ 0 h 1615"/>
                <a:gd name="T124" fmla="*/ 1 w 2252"/>
                <a:gd name="T125" fmla="*/ 0 h 16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2"/>
                <a:gd name="T190" fmla="*/ 0 h 1615"/>
                <a:gd name="T191" fmla="*/ 2252 w 2252"/>
                <a:gd name="T192" fmla="*/ 1615 h 16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2" h="1615">
                  <a:moveTo>
                    <a:pt x="22" y="32"/>
                  </a:moveTo>
                  <a:lnTo>
                    <a:pt x="22" y="53"/>
                  </a:lnTo>
                  <a:lnTo>
                    <a:pt x="20" y="55"/>
                  </a:lnTo>
                  <a:lnTo>
                    <a:pt x="20" y="57"/>
                  </a:lnTo>
                  <a:lnTo>
                    <a:pt x="19" y="59"/>
                  </a:lnTo>
                  <a:lnTo>
                    <a:pt x="18" y="60"/>
                  </a:lnTo>
                  <a:lnTo>
                    <a:pt x="16" y="61"/>
                  </a:lnTo>
                  <a:lnTo>
                    <a:pt x="15" y="63"/>
                  </a:lnTo>
                  <a:lnTo>
                    <a:pt x="12" y="63"/>
                  </a:lnTo>
                  <a:lnTo>
                    <a:pt x="11" y="64"/>
                  </a:lnTo>
                  <a:lnTo>
                    <a:pt x="8" y="63"/>
                  </a:lnTo>
                  <a:lnTo>
                    <a:pt x="6" y="63"/>
                  </a:lnTo>
                  <a:lnTo>
                    <a:pt x="4" y="61"/>
                  </a:lnTo>
                  <a:lnTo>
                    <a:pt x="3" y="60"/>
                  </a:lnTo>
                  <a:lnTo>
                    <a:pt x="2" y="59"/>
                  </a:lnTo>
                  <a:lnTo>
                    <a:pt x="0" y="57"/>
                  </a:lnTo>
                  <a:lnTo>
                    <a:pt x="0" y="55"/>
                  </a:lnTo>
                  <a:lnTo>
                    <a:pt x="0" y="53"/>
                  </a:lnTo>
                  <a:lnTo>
                    <a:pt x="0" y="32"/>
                  </a:lnTo>
                  <a:lnTo>
                    <a:pt x="0" y="30"/>
                  </a:lnTo>
                  <a:lnTo>
                    <a:pt x="0" y="27"/>
                  </a:lnTo>
                  <a:lnTo>
                    <a:pt x="2" y="26"/>
                  </a:lnTo>
                  <a:lnTo>
                    <a:pt x="3" y="24"/>
                  </a:lnTo>
                  <a:lnTo>
                    <a:pt x="4" y="23"/>
                  </a:lnTo>
                  <a:lnTo>
                    <a:pt x="6" y="22"/>
                  </a:lnTo>
                  <a:lnTo>
                    <a:pt x="8" y="22"/>
                  </a:lnTo>
                  <a:lnTo>
                    <a:pt x="11" y="22"/>
                  </a:lnTo>
                  <a:lnTo>
                    <a:pt x="12" y="22"/>
                  </a:lnTo>
                  <a:lnTo>
                    <a:pt x="15" y="22"/>
                  </a:lnTo>
                  <a:lnTo>
                    <a:pt x="16" y="23"/>
                  </a:lnTo>
                  <a:lnTo>
                    <a:pt x="18" y="24"/>
                  </a:lnTo>
                  <a:lnTo>
                    <a:pt x="19" y="26"/>
                  </a:lnTo>
                  <a:lnTo>
                    <a:pt x="20" y="27"/>
                  </a:lnTo>
                  <a:lnTo>
                    <a:pt x="20" y="30"/>
                  </a:lnTo>
                  <a:lnTo>
                    <a:pt x="22" y="32"/>
                  </a:lnTo>
                  <a:close/>
                  <a:moveTo>
                    <a:pt x="22" y="96"/>
                  </a:moveTo>
                  <a:lnTo>
                    <a:pt x="22" y="117"/>
                  </a:lnTo>
                  <a:lnTo>
                    <a:pt x="20" y="119"/>
                  </a:lnTo>
                  <a:lnTo>
                    <a:pt x="20" y="121"/>
                  </a:lnTo>
                  <a:lnTo>
                    <a:pt x="19" y="123"/>
                  </a:lnTo>
                  <a:lnTo>
                    <a:pt x="18" y="124"/>
                  </a:lnTo>
                  <a:lnTo>
                    <a:pt x="16" y="125"/>
                  </a:lnTo>
                  <a:lnTo>
                    <a:pt x="15" y="126"/>
                  </a:lnTo>
                  <a:lnTo>
                    <a:pt x="12" y="126"/>
                  </a:lnTo>
                  <a:lnTo>
                    <a:pt x="11" y="128"/>
                  </a:lnTo>
                  <a:lnTo>
                    <a:pt x="8" y="126"/>
                  </a:lnTo>
                  <a:lnTo>
                    <a:pt x="6" y="126"/>
                  </a:lnTo>
                  <a:lnTo>
                    <a:pt x="4" y="125"/>
                  </a:lnTo>
                  <a:lnTo>
                    <a:pt x="3" y="124"/>
                  </a:lnTo>
                  <a:lnTo>
                    <a:pt x="2" y="123"/>
                  </a:lnTo>
                  <a:lnTo>
                    <a:pt x="0" y="121"/>
                  </a:lnTo>
                  <a:lnTo>
                    <a:pt x="0" y="119"/>
                  </a:lnTo>
                  <a:lnTo>
                    <a:pt x="0" y="117"/>
                  </a:lnTo>
                  <a:lnTo>
                    <a:pt x="0" y="96"/>
                  </a:lnTo>
                  <a:lnTo>
                    <a:pt x="0" y="93"/>
                  </a:lnTo>
                  <a:lnTo>
                    <a:pt x="0" y="91"/>
                  </a:lnTo>
                  <a:lnTo>
                    <a:pt x="2" y="89"/>
                  </a:lnTo>
                  <a:lnTo>
                    <a:pt x="3" y="88"/>
                  </a:lnTo>
                  <a:lnTo>
                    <a:pt x="4" y="87"/>
                  </a:lnTo>
                  <a:lnTo>
                    <a:pt x="6" y="85"/>
                  </a:lnTo>
                  <a:lnTo>
                    <a:pt x="8" y="85"/>
                  </a:lnTo>
                  <a:lnTo>
                    <a:pt x="11" y="85"/>
                  </a:lnTo>
                  <a:lnTo>
                    <a:pt x="12" y="85"/>
                  </a:lnTo>
                  <a:lnTo>
                    <a:pt x="15" y="85"/>
                  </a:lnTo>
                  <a:lnTo>
                    <a:pt x="16" y="87"/>
                  </a:lnTo>
                  <a:lnTo>
                    <a:pt x="18" y="88"/>
                  </a:lnTo>
                  <a:lnTo>
                    <a:pt x="19" y="89"/>
                  </a:lnTo>
                  <a:lnTo>
                    <a:pt x="20" y="91"/>
                  </a:lnTo>
                  <a:lnTo>
                    <a:pt x="20" y="93"/>
                  </a:lnTo>
                  <a:lnTo>
                    <a:pt x="22" y="96"/>
                  </a:lnTo>
                  <a:close/>
                  <a:moveTo>
                    <a:pt x="22" y="160"/>
                  </a:moveTo>
                  <a:lnTo>
                    <a:pt x="22" y="181"/>
                  </a:lnTo>
                  <a:lnTo>
                    <a:pt x="20" y="182"/>
                  </a:lnTo>
                  <a:lnTo>
                    <a:pt x="20" y="185"/>
                  </a:lnTo>
                  <a:lnTo>
                    <a:pt x="19" y="186"/>
                  </a:lnTo>
                  <a:lnTo>
                    <a:pt x="18" y="188"/>
                  </a:lnTo>
                  <a:lnTo>
                    <a:pt x="16" y="189"/>
                  </a:lnTo>
                  <a:lnTo>
                    <a:pt x="15" y="190"/>
                  </a:lnTo>
                  <a:lnTo>
                    <a:pt x="12" y="190"/>
                  </a:lnTo>
                  <a:lnTo>
                    <a:pt x="11" y="192"/>
                  </a:lnTo>
                  <a:lnTo>
                    <a:pt x="8" y="190"/>
                  </a:lnTo>
                  <a:lnTo>
                    <a:pt x="6" y="190"/>
                  </a:lnTo>
                  <a:lnTo>
                    <a:pt x="4" y="189"/>
                  </a:lnTo>
                  <a:lnTo>
                    <a:pt x="3" y="188"/>
                  </a:lnTo>
                  <a:lnTo>
                    <a:pt x="2" y="186"/>
                  </a:lnTo>
                  <a:lnTo>
                    <a:pt x="0" y="185"/>
                  </a:lnTo>
                  <a:lnTo>
                    <a:pt x="0" y="182"/>
                  </a:lnTo>
                  <a:lnTo>
                    <a:pt x="0" y="181"/>
                  </a:lnTo>
                  <a:lnTo>
                    <a:pt x="0" y="160"/>
                  </a:lnTo>
                  <a:lnTo>
                    <a:pt x="0" y="157"/>
                  </a:lnTo>
                  <a:lnTo>
                    <a:pt x="0" y="154"/>
                  </a:lnTo>
                  <a:lnTo>
                    <a:pt x="2" y="153"/>
                  </a:lnTo>
                  <a:lnTo>
                    <a:pt x="3" y="152"/>
                  </a:lnTo>
                  <a:lnTo>
                    <a:pt x="4" y="150"/>
                  </a:lnTo>
                  <a:lnTo>
                    <a:pt x="6" y="149"/>
                  </a:lnTo>
                  <a:lnTo>
                    <a:pt x="8" y="149"/>
                  </a:lnTo>
                  <a:lnTo>
                    <a:pt x="11" y="149"/>
                  </a:lnTo>
                  <a:lnTo>
                    <a:pt x="12" y="149"/>
                  </a:lnTo>
                  <a:lnTo>
                    <a:pt x="15" y="149"/>
                  </a:lnTo>
                  <a:lnTo>
                    <a:pt x="16" y="150"/>
                  </a:lnTo>
                  <a:lnTo>
                    <a:pt x="18" y="152"/>
                  </a:lnTo>
                  <a:lnTo>
                    <a:pt x="19" y="153"/>
                  </a:lnTo>
                  <a:lnTo>
                    <a:pt x="20" y="154"/>
                  </a:lnTo>
                  <a:lnTo>
                    <a:pt x="20" y="157"/>
                  </a:lnTo>
                  <a:lnTo>
                    <a:pt x="22" y="160"/>
                  </a:lnTo>
                  <a:close/>
                  <a:moveTo>
                    <a:pt x="22" y="223"/>
                  </a:moveTo>
                  <a:lnTo>
                    <a:pt x="22" y="245"/>
                  </a:lnTo>
                  <a:lnTo>
                    <a:pt x="20" y="246"/>
                  </a:lnTo>
                  <a:lnTo>
                    <a:pt x="20" y="249"/>
                  </a:lnTo>
                  <a:lnTo>
                    <a:pt x="19" y="250"/>
                  </a:lnTo>
                  <a:lnTo>
                    <a:pt x="18" y="251"/>
                  </a:lnTo>
                  <a:lnTo>
                    <a:pt x="16" y="253"/>
                  </a:lnTo>
                  <a:lnTo>
                    <a:pt x="15" y="254"/>
                  </a:lnTo>
                  <a:lnTo>
                    <a:pt x="12" y="254"/>
                  </a:lnTo>
                  <a:lnTo>
                    <a:pt x="11" y="255"/>
                  </a:lnTo>
                  <a:lnTo>
                    <a:pt x="8" y="254"/>
                  </a:lnTo>
                  <a:lnTo>
                    <a:pt x="6" y="254"/>
                  </a:lnTo>
                  <a:lnTo>
                    <a:pt x="4" y="253"/>
                  </a:lnTo>
                  <a:lnTo>
                    <a:pt x="3" y="251"/>
                  </a:lnTo>
                  <a:lnTo>
                    <a:pt x="2" y="250"/>
                  </a:lnTo>
                  <a:lnTo>
                    <a:pt x="0" y="249"/>
                  </a:lnTo>
                  <a:lnTo>
                    <a:pt x="0" y="246"/>
                  </a:lnTo>
                  <a:lnTo>
                    <a:pt x="0" y="245"/>
                  </a:lnTo>
                  <a:lnTo>
                    <a:pt x="0" y="223"/>
                  </a:lnTo>
                  <a:lnTo>
                    <a:pt x="0" y="221"/>
                  </a:lnTo>
                  <a:lnTo>
                    <a:pt x="0" y="218"/>
                  </a:lnTo>
                  <a:lnTo>
                    <a:pt x="2" y="217"/>
                  </a:lnTo>
                  <a:lnTo>
                    <a:pt x="3" y="215"/>
                  </a:lnTo>
                  <a:lnTo>
                    <a:pt x="4" y="214"/>
                  </a:lnTo>
                  <a:lnTo>
                    <a:pt x="6" y="213"/>
                  </a:lnTo>
                  <a:lnTo>
                    <a:pt x="8" y="213"/>
                  </a:lnTo>
                  <a:lnTo>
                    <a:pt x="11" y="213"/>
                  </a:lnTo>
                  <a:lnTo>
                    <a:pt x="12" y="213"/>
                  </a:lnTo>
                  <a:lnTo>
                    <a:pt x="15" y="213"/>
                  </a:lnTo>
                  <a:lnTo>
                    <a:pt x="16" y="214"/>
                  </a:lnTo>
                  <a:lnTo>
                    <a:pt x="18" y="215"/>
                  </a:lnTo>
                  <a:lnTo>
                    <a:pt x="19" y="217"/>
                  </a:lnTo>
                  <a:lnTo>
                    <a:pt x="20" y="218"/>
                  </a:lnTo>
                  <a:lnTo>
                    <a:pt x="20" y="221"/>
                  </a:lnTo>
                  <a:lnTo>
                    <a:pt x="22" y="223"/>
                  </a:lnTo>
                  <a:close/>
                  <a:moveTo>
                    <a:pt x="22" y="287"/>
                  </a:moveTo>
                  <a:lnTo>
                    <a:pt x="22" y="308"/>
                  </a:lnTo>
                  <a:lnTo>
                    <a:pt x="20" y="310"/>
                  </a:lnTo>
                  <a:lnTo>
                    <a:pt x="20" y="312"/>
                  </a:lnTo>
                  <a:lnTo>
                    <a:pt x="19" y="314"/>
                  </a:lnTo>
                  <a:lnTo>
                    <a:pt x="18" y="315"/>
                  </a:lnTo>
                  <a:lnTo>
                    <a:pt x="16" y="316"/>
                  </a:lnTo>
                  <a:lnTo>
                    <a:pt x="15" y="318"/>
                  </a:lnTo>
                  <a:lnTo>
                    <a:pt x="12" y="318"/>
                  </a:lnTo>
                  <a:lnTo>
                    <a:pt x="11" y="319"/>
                  </a:lnTo>
                  <a:lnTo>
                    <a:pt x="8" y="318"/>
                  </a:lnTo>
                  <a:lnTo>
                    <a:pt x="6" y="318"/>
                  </a:lnTo>
                  <a:lnTo>
                    <a:pt x="4" y="316"/>
                  </a:lnTo>
                  <a:lnTo>
                    <a:pt x="3" y="315"/>
                  </a:lnTo>
                  <a:lnTo>
                    <a:pt x="2" y="314"/>
                  </a:lnTo>
                  <a:lnTo>
                    <a:pt x="0" y="312"/>
                  </a:lnTo>
                  <a:lnTo>
                    <a:pt x="0" y="310"/>
                  </a:lnTo>
                  <a:lnTo>
                    <a:pt x="0" y="308"/>
                  </a:lnTo>
                  <a:lnTo>
                    <a:pt x="0" y="287"/>
                  </a:lnTo>
                  <a:lnTo>
                    <a:pt x="0" y="285"/>
                  </a:lnTo>
                  <a:lnTo>
                    <a:pt x="0" y="282"/>
                  </a:lnTo>
                  <a:lnTo>
                    <a:pt x="2" y="281"/>
                  </a:lnTo>
                  <a:lnTo>
                    <a:pt x="3" y="279"/>
                  </a:lnTo>
                  <a:lnTo>
                    <a:pt x="4" y="278"/>
                  </a:lnTo>
                  <a:lnTo>
                    <a:pt x="6" y="277"/>
                  </a:lnTo>
                  <a:lnTo>
                    <a:pt x="8" y="277"/>
                  </a:lnTo>
                  <a:lnTo>
                    <a:pt x="11" y="277"/>
                  </a:lnTo>
                  <a:lnTo>
                    <a:pt x="12" y="277"/>
                  </a:lnTo>
                  <a:lnTo>
                    <a:pt x="15" y="277"/>
                  </a:lnTo>
                  <a:lnTo>
                    <a:pt x="16" y="278"/>
                  </a:lnTo>
                  <a:lnTo>
                    <a:pt x="18" y="279"/>
                  </a:lnTo>
                  <a:lnTo>
                    <a:pt x="19" y="281"/>
                  </a:lnTo>
                  <a:lnTo>
                    <a:pt x="20" y="282"/>
                  </a:lnTo>
                  <a:lnTo>
                    <a:pt x="20" y="285"/>
                  </a:lnTo>
                  <a:lnTo>
                    <a:pt x="22" y="287"/>
                  </a:lnTo>
                  <a:close/>
                  <a:moveTo>
                    <a:pt x="22" y="351"/>
                  </a:moveTo>
                  <a:lnTo>
                    <a:pt x="22" y="372"/>
                  </a:lnTo>
                  <a:lnTo>
                    <a:pt x="20" y="373"/>
                  </a:lnTo>
                  <a:lnTo>
                    <a:pt x="20" y="376"/>
                  </a:lnTo>
                  <a:lnTo>
                    <a:pt x="19" y="377"/>
                  </a:lnTo>
                  <a:lnTo>
                    <a:pt x="18" y="379"/>
                  </a:lnTo>
                  <a:lnTo>
                    <a:pt x="16" y="380"/>
                  </a:lnTo>
                  <a:lnTo>
                    <a:pt x="15" y="381"/>
                  </a:lnTo>
                  <a:lnTo>
                    <a:pt x="12" y="381"/>
                  </a:lnTo>
                  <a:lnTo>
                    <a:pt x="11" y="383"/>
                  </a:lnTo>
                  <a:lnTo>
                    <a:pt x="8" y="381"/>
                  </a:lnTo>
                  <a:lnTo>
                    <a:pt x="6" y="381"/>
                  </a:lnTo>
                  <a:lnTo>
                    <a:pt x="4" y="380"/>
                  </a:lnTo>
                  <a:lnTo>
                    <a:pt x="3" y="379"/>
                  </a:lnTo>
                  <a:lnTo>
                    <a:pt x="2" y="377"/>
                  </a:lnTo>
                  <a:lnTo>
                    <a:pt x="0" y="376"/>
                  </a:lnTo>
                  <a:lnTo>
                    <a:pt x="0" y="373"/>
                  </a:lnTo>
                  <a:lnTo>
                    <a:pt x="0" y="372"/>
                  </a:lnTo>
                  <a:lnTo>
                    <a:pt x="0" y="351"/>
                  </a:lnTo>
                  <a:lnTo>
                    <a:pt x="0" y="348"/>
                  </a:lnTo>
                  <a:lnTo>
                    <a:pt x="0" y="346"/>
                  </a:lnTo>
                  <a:lnTo>
                    <a:pt x="2" y="344"/>
                  </a:lnTo>
                  <a:lnTo>
                    <a:pt x="3" y="343"/>
                  </a:lnTo>
                  <a:lnTo>
                    <a:pt x="4" y="342"/>
                  </a:lnTo>
                  <a:lnTo>
                    <a:pt x="6" y="340"/>
                  </a:lnTo>
                  <a:lnTo>
                    <a:pt x="8" y="340"/>
                  </a:lnTo>
                  <a:lnTo>
                    <a:pt x="11" y="340"/>
                  </a:lnTo>
                  <a:lnTo>
                    <a:pt x="12" y="340"/>
                  </a:lnTo>
                  <a:lnTo>
                    <a:pt x="15" y="340"/>
                  </a:lnTo>
                  <a:lnTo>
                    <a:pt x="16" y="342"/>
                  </a:lnTo>
                  <a:lnTo>
                    <a:pt x="18" y="343"/>
                  </a:lnTo>
                  <a:lnTo>
                    <a:pt x="19" y="344"/>
                  </a:lnTo>
                  <a:lnTo>
                    <a:pt x="20" y="346"/>
                  </a:lnTo>
                  <a:lnTo>
                    <a:pt x="20" y="348"/>
                  </a:lnTo>
                  <a:lnTo>
                    <a:pt x="22" y="351"/>
                  </a:lnTo>
                  <a:close/>
                  <a:moveTo>
                    <a:pt x="22" y="415"/>
                  </a:moveTo>
                  <a:lnTo>
                    <a:pt x="22" y="436"/>
                  </a:lnTo>
                  <a:lnTo>
                    <a:pt x="20" y="437"/>
                  </a:lnTo>
                  <a:lnTo>
                    <a:pt x="20" y="440"/>
                  </a:lnTo>
                  <a:lnTo>
                    <a:pt x="19" y="441"/>
                  </a:lnTo>
                  <a:lnTo>
                    <a:pt x="18" y="443"/>
                  </a:lnTo>
                  <a:lnTo>
                    <a:pt x="16" y="444"/>
                  </a:lnTo>
                  <a:lnTo>
                    <a:pt x="15" y="445"/>
                  </a:lnTo>
                  <a:lnTo>
                    <a:pt x="12" y="445"/>
                  </a:lnTo>
                  <a:lnTo>
                    <a:pt x="11" y="446"/>
                  </a:lnTo>
                  <a:lnTo>
                    <a:pt x="8" y="445"/>
                  </a:lnTo>
                  <a:lnTo>
                    <a:pt x="6" y="445"/>
                  </a:lnTo>
                  <a:lnTo>
                    <a:pt x="4" y="444"/>
                  </a:lnTo>
                  <a:lnTo>
                    <a:pt x="3" y="443"/>
                  </a:lnTo>
                  <a:lnTo>
                    <a:pt x="2" y="441"/>
                  </a:lnTo>
                  <a:lnTo>
                    <a:pt x="0" y="440"/>
                  </a:lnTo>
                  <a:lnTo>
                    <a:pt x="0" y="437"/>
                  </a:lnTo>
                  <a:lnTo>
                    <a:pt x="0" y="436"/>
                  </a:lnTo>
                  <a:lnTo>
                    <a:pt x="0" y="415"/>
                  </a:lnTo>
                  <a:lnTo>
                    <a:pt x="0" y="412"/>
                  </a:lnTo>
                  <a:lnTo>
                    <a:pt x="0" y="409"/>
                  </a:lnTo>
                  <a:lnTo>
                    <a:pt x="2" y="408"/>
                  </a:lnTo>
                  <a:lnTo>
                    <a:pt x="3" y="407"/>
                  </a:lnTo>
                  <a:lnTo>
                    <a:pt x="4" y="405"/>
                  </a:lnTo>
                  <a:lnTo>
                    <a:pt x="6" y="404"/>
                  </a:lnTo>
                  <a:lnTo>
                    <a:pt x="8" y="404"/>
                  </a:lnTo>
                  <a:lnTo>
                    <a:pt x="11" y="404"/>
                  </a:lnTo>
                  <a:lnTo>
                    <a:pt x="12" y="404"/>
                  </a:lnTo>
                  <a:lnTo>
                    <a:pt x="15" y="404"/>
                  </a:lnTo>
                  <a:lnTo>
                    <a:pt x="16" y="405"/>
                  </a:lnTo>
                  <a:lnTo>
                    <a:pt x="18" y="407"/>
                  </a:lnTo>
                  <a:lnTo>
                    <a:pt x="19" y="408"/>
                  </a:lnTo>
                  <a:lnTo>
                    <a:pt x="20" y="409"/>
                  </a:lnTo>
                  <a:lnTo>
                    <a:pt x="20" y="412"/>
                  </a:lnTo>
                  <a:lnTo>
                    <a:pt x="22" y="415"/>
                  </a:lnTo>
                  <a:close/>
                  <a:moveTo>
                    <a:pt x="22" y="478"/>
                  </a:moveTo>
                  <a:lnTo>
                    <a:pt x="22" y="500"/>
                  </a:lnTo>
                  <a:lnTo>
                    <a:pt x="20" y="501"/>
                  </a:lnTo>
                  <a:lnTo>
                    <a:pt x="20" y="504"/>
                  </a:lnTo>
                  <a:lnTo>
                    <a:pt x="19" y="505"/>
                  </a:lnTo>
                  <a:lnTo>
                    <a:pt x="18" y="506"/>
                  </a:lnTo>
                  <a:lnTo>
                    <a:pt x="16" y="508"/>
                  </a:lnTo>
                  <a:lnTo>
                    <a:pt x="15" y="509"/>
                  </a:lnTo>
                  <a:lnTo>
                    <a:pt x="12" y="509"/>
                  </a:lnTo>
                  <a:lnTo>
                    <a:pt x="11" y="510"/>
                  </a:lnTo>
                  <a:lnTo>
                    <a:pt x="8" y="509"/>
                  </a:lnTo>
                  <a:lnTo>
                    <a:pt x="6" y="509"/>
                  </a:lnTo>
                  <a:lnTo>
                    <a:pt x="4" y="508"/>
                  </a:lnTo>
                  <a:lnTo>
                    <a:pt x="3" y="506"/>
                  </a:lnTo>
                  <a:lnTo>
                    <a:pt x="2" y="505"/>
                  </a:lnTo>
                  <a:lnTo>
                    <a:pt x="0" y="504"/>
                  </a:lnTo>
                  <a:lnTo>
                    <a:pt x="0" y="501"/>
                  </a:lnTo>
                  <a:lnTo>
                    <a:pt x="0" y="500"/>
                  </a:lnTo>
                  <a:lnTo>
                    <a:pt x="0" y="478"/>
                  </a:lnTo>
                  <a:lnTo>
                    <a:pt x="0" y="476"/>
                  </a:lnTo>
                  <a:lnTo>
                    <a:pt x="0" y="473"/>
                  </a:lnTo>
                  <a:lnTo>
                    <a:pt x="2" y="472"/>
                  </a:lnTo>
                  <a:lnTo>
                    <a:pt x="3" y="470"/>
                  </a:lnTo>
                  <a:lnTo>
                    <a:pt x="4" y="469"/>
                  </a:lnTo>
                  <a:lnTo>
                    <a:pt x="6" y="468"/>
                  </a:lnTo>
                  <a:lnTo>
                    <a:pt x="8" y="468"/>
                  </a:lnTo>
                  <a:lnTo>
                    <a:pt x="11" y="468"/>
                  </a:lnTo>
                  <a:lnTo>
                    <a:pt x="12" y="468"/>
                  </a:lnTo>
                  <a:lnTo>
                    <a:pt x="15" y="468"/>
                  </a:lnTo>
                  <a:lnTo>
                    <a:pt x="16" y="469"/>
                  </a:lnTo>
                  <a:lnTo>
                    <a:pt x="18" y="470"/>
                  </a:lnTo>
                  <a:lnTo>
                    <a:pt x="19" y="472"/>
                  </a:lnTo>
                  <a:lnTo>
                    <a:pt x="20" y="473"/>
                  </a:lnTo>
                  <a:lnTo>
                    <a:pt x="20" y="476"/>
                  </a:lnTo>
                  <a:lnTo>
                    <a:pt x="22" y="478"/>
                  </a:lnTo>
                  <a:close/>
                  <a:moveTo>
                    <a:pt x="22" y="542"/>
                  </a:moveTo>
                  <a:lnTo>
                    <a:pt x="22" y="563"/>
                  </a:lnTo>
                  <a:lnTo>
                    <a:pt x="20" y="565"/>
                  </a:lnTo>
                  <a:lnTo>
                    <a:pt x="20" y="567"/>
                  </a:lnTo>
                  <a:lnTo>
                    <a:pt x="19" y="569"/>
                  </a:lnTo>
                  <a:lnTo>
                    <a:pt x="18" y="570"/>
                  </a:lnTo>
                  <a:lnTo>
                    <a:pt x="16" y="571"/>
                  </a:lnTo>
                  <a:lnTo>
                    <a:pt x="15" y="573"/>
                  </a:lnTo>
                  <a:lnTo>
                    <a:pt x="12" y="573"/>
                  </a:lnTo>
                  <a:lnTo>
                    <a:pt x="11" y="574"/>
                  </a:lnTo>
                  <a:lnTo>
                    <a:pt x="8" y="573"/>
                  </a:lnTo>
                  <a:lnTo>
                    <a:pt x="6" y="573"/>
                  </a:lnTo>
                  <a:lnTo>
                    <a:pt x="4" y="571"/>
                  </a:lnTo>
                  <a:lnTo>
                    <a:pt x="3" y="570"/>
                  </a:lnTo>
                  <a:lnTo>
                    <a:pt x="2" y="569"/>
                  </a:lnTo>
                  <a:lnTo>
                    <a:pt x="0" y="567"/>
                  </a:lnTo>
                  <a:lnTo>
                    <a:pt x="0" y="565"/>
                  </a:lnTo>
                  <a:lnTo>
                    <a:pt x="0" y="563"/>
                  </a:lnTo>
                  <a:lnTo>
                    <a:pt x="0" y="542"/>
                  </a:lnTo>
                  <a:lnTo>
                    <a:pt x="0" y="539"/>
                  </a:lnTo>
                  <a:lnTo>
                    <a:pt x="0" y="537"/>
                  </a:lnTo>
                  <a:lnTo>
                    <a:pt x="2" y="535"/>
                  </a:lnTo>
                  <a:lnTo>
                    <a:pt x="3" y="534"/>
                  </a:lnTo>
                  <a:lnTo>
                    <a:pt x="4" y="533"/>
                  </a:lnTo>
                  <a:lnTo>
                    <a:pt x="6" y="531"/>
                  </a:lnTo>
                  <a:lnTo>
                    <a:pt x="8" y="531"/>
                  </a:lnTo>
                  <a:lnTo>
                    <a:pt x="11" y="531"/>
                  </a:lnTo>
                  <a:lnTo>
                    <a:pt x="12" y="531"/>
                  </a:lnTo>
                  <a:lnTo>
                    <a:pt x="15" y="531"/>
                  </a:lnTo>
                  <a:lnTo>
                    <a:pt x="16" y="533"/>
                  </a:lnTo>
                  <a:lnTo>
                    <a:pt x="18" y="534"/>
                  </a:lnTo>
                  <a:lnTo>
                    <a:pt x="19" y="535"/>
                  </a:lnTo>
                  <a:lnTo>
                    <a:pt x="20" y="537"/>
                  </a:lnTo>
                  <a:lnTo>
                    <a:pt x="20" y="539"/>
                  </a:lnTo>
                  <a:lnTo>
                    <a:pt x="22" y="542"/>
                  </a:lnTo>
                  <a:close/>
                  <a:moveTo>
                    <a:pt x="22" y="606"/>
                  </a:moveTo>
                  <a:lnTo>
                    <a:pt x="22" y="627"/>
                  </a:lnTo>
                  <a:lnTo>
                    <a:pt x="20" y="628"/>
                  </a:lnTo>
                  <a:lnTo>
                    <a:pt x="20" y="631"/>
                  </a:lnTo>
                  <a:lnTo>
                    <a:pt x="19" y="632"/>
                  </a:lnTo>
                  <a:lnTo>
                    <a:pt x="18" y="634"/>
                  </a:lnTo>
                  <a:lnTo>
                    <a:pt x="16" y="635"/>
                  </a:lnTo>
                  <a:lnTo>
                    <a:pt x="15" y="636"/>
                  </a:lnTo>
                  <a:lnTo>
                    <a:pt x="12" y="636"/>
                  </a:lnTo>
                  <a:lnTo>
                    <a:pt x="11" y="638"/>
                  </a:lnTo>
                  <a:lnTo>
                    <a:pt x="8" y="636"/>
                  </a:lnTo>
                  <a:lnTo>
                    <a:pt x="6" y="636"/>
                  </a:lnTo>
                  <a:lnTo>
                    <a:pt x="4" y="635"/>
                  </a:lnTo>
                  <a:lnTo>
                    <a:pt x="3" y="634"/>
                  </a:lnTo>
                  <a:lnTo>
                    <a:pt x="2" y="632"/>
                  </a:lnTo>
                  <a:lnTo>
                    <a:pt x="0" y="631"/>
                  </a:lnTo>
                  <a:lnTo>
                    <a:pt x="0" y="628"/>
                  </a:lnTo>
                  <a:lnTo>
                    <a:pt x="0" y="627"/>
                  </a:lnTo>
                  <a:lnTo>
                    <a:pt x="0" y="606"/>
                  </a:lnTo>
                  <a:lnTo>
                    <a:pt x="0" y="603"/>
                  </a:lnTo>
                  <a:lnTo>
                    <a:pt x="0" y="601"/>
                  </a:lnTo>
                  <a:lnTo>
                    <a:pt x="2" y="599"/>
                  </a:lnTo>
                  <a:lnTo>
                    <a:pt x="3" y="598"/>
                  </a:lnTo>
                  <a:lnTo>
                    <a:pt x="4" y="597"/>
                  </a:lnTo>
                  <a:lnTo>
                    <a:pt x="6" y="595"/>
                  </a:lnTo>
                  <a:lnTo>
                    <a:pt x="8" y="595"/>
                  </a:lnTo>
                  <a:lnTo>
                    <a:pt x="11" y="595"/>
                  </a:lnTo>
                  <a:lnTo>
                    <a:pt x="12" y="595"/>
                  </a:lnTo>
                  <a:lnTo>
                    <a:pt x="15" y="595"/>
                  </a:lnTo>
                  <a:lnTo>
                    <a:pt x="16" y="597"/>
                  </a:lnTo>
                  <a:lnTo>
                    <a:pt x="18" y="598"/>
                  </a:lnTo>
                  <a:lnTo>
                    <a:pt x="19" y="599"/>
                  </a:lnTo>
                  <a:lnTo>
                    <a:pt x="20" y="601"/>
                  </a:lnTo>
                  <a:lnTo>
                    <a:pt x="20" y="603"/>
                  </a:lnTo>
                  <a:lnTo>
                    <a:pt x="22" y="606"/>
                  </a:lnTo>
                  <a:close/>
                  <a:moveTo>
                    <a:pt x="22" y="670"/>
                  </a:moveTo>
                  <a:lnTo>
                    <a:pt x="22" y="691"/>
                  </a:lnTo>
                  <a:lnTo>
                    <a:pt x="20" y="692"/>
                  </a:lnTo>
                  <a:lnTo>
                    <a:pt x="20" y="695"/>
                  </a:lnTo>
                  <a:lnTo>
                    <a:pt x="19" y="696"/>
                  </a:lnTo>
                  <a:lnTo>
                    <a:pt x="18" y="697"/>
                  </a:lnTo>
                  <a:lnTo>
                    <a:pt x="16" y="699"/>
                  </a:lnTo>
                  <a:lnTo>
                    <a:pt x="15" y="700"/>
                  </a:lnTo>
                  <a:lnTo>
                    <a:pt x="12" y="700"/>
                  </a:lnTo>
                  <a:lnTo>
                    <a:pt x="11" y="701"/>
                  </a:lnTo>
                  <a:lnTo>
                    <a:pt x="8" y="700"/>
                  </a:lnTo>
                  <a:lnTo>
                    <a:pt x="6" y="700"/>
                  </a:lnTo>
                  <a:lnTo>
                    <a:pt x="4" y="699"/>
                  </a:lnTo>
                  <a:lnTo>
                    <a:pt x="3" y="697"/>
                  </a:lnTo>
                  <a:lnTo>
                    <a:pt x="2" y="696"/>
                  </a:lnTo>
                  <a:lnTo>
                    <a:pt x="0" y="695"/>
                  </a:lnTo>
                  <a:lnTo>
                    <a:pt x="0" y="692"/>
                  </a:lnTo>
                  <a:lnTo>
                    <a:pt x="0" y="691"/>
                  </a:lnTo>
                  <a:lnTo>
                    <a:pt x="0" y="670"/>
                  </a:lnTo>
                  <a:lnTo>
                    <a:pt x="0" y="667"/>
                  </a:lnTo>
                  <a:lnTo>
                    <a:pt x="0" y="664"/>
                  </a:lnTo>
                  <a:lnTo>
                    <a:pt x="2" y="663"/>
                  </a:lnTo>
                  <a:lnTo>
                    <a:pt x="3" y="662"/>
                  </a:lnTo>
                  <a:lnTo>
                    <a:pt x="4" y="660"/>
                  </a:lnTo>
                  <a:lnTo>
                    <a:pt x="6" y="659"/>
                  </a:lnTo>
                  <a:lnTo>
                    <a:pt x="8" y="659"/>
                  </a:lnTo>
                  <a:lnTo>
                    <a:pt x="11" y="659"/>
                  </a:lnTo>
                  <a:lnTo>
                    <a:pt x="12" y="659"/>
                  </a:lnTo>
                  <a:lnTo>
                    <a:pt x="15" y="659"/>
                  </a:lnTo>
                  <a:lnTo>
                    <a:pt x="16" y="660"/>
                  </a:lnTo>
                  <a:lnTo>
                    <a:pt x="18" y="662"/>
                  </a:lnTo>
                  <a:lnTo>
                    <a:pt x="19" y="663"/>
                  </a:lnTo>
                  <a:lnTo>
                    <a:pt x="20" y="664"/>
                  </a:lnTo>
                  <a:lnTo>
                    <a:pt x="20" y="667"/>
                  </a:lnTo>
                  <a:lnTo>
                    <a:pt x="22" y="670"/>
                  </a:lnTo>
                  <a:close/>
                  <a:moveTo>
                    <a:pt x="22" y="733"/>
                  </a:moveTo>
                  <a:lnTo>
                    <a:pt x="22" y="755"/>
                  </a:lnTo>
                  <a:lnTo>
                    <a:pt x="20" y="756"/>
                  </a:lnTo>
                  <a:lnTo>
                    <a:pt x="20" y="759"/>
                  </a:lnTo>
                  <a:lnTo>
                    <a:pt x="19" y="760"/>
                  </a:lnTo>
                  <a:lnTo>
                    <a:pt x="18" y="761"/>
                  </a:lnTo>
                  <a:lnTo>
                    <a:pt x="16" y="763"/>
                  </a:lnTo>
                  <a:lnTo>
                    <a:pt x="15" y="764"/>
                  </a:lnTo>
                  <a:lnTo>
                    <a:pt x="12" y="764"/>
                  </a:lnTo>
                  <a:lnTo>
                    <a:pt x="11" y="765"/>
                  </a:lnTo>
                  <a:lnTo>
                    <a:pt x="8" y="764"/>
                  </a:lnTo>
                  <a:lnTo>
                    <a:pt x="6" y="764"/>
                  </a:lnTo>
                  <a:lnTo>
                    <a:pt x="4" y="763"/>
                  </a:lnTo>
                  <a:lnTo>
                    <a:pt x="3" y="761"/>
                  </a:lnTo>
                  <a:lnTo>
                    <a:pt x="2" y="760"/>
                  </a:lnTo>
                  <a:lnTo>
                    <a:pt x="0" y="759"/>
                  </a:lnTo>
                  <a:lnTo>
                    <a:pt x="0" y="756"/>
                  </a:lnTo>
                  <a:lnTo>
                    <a:pt x="0" y="755"/>
                  </a:lnTo>
                  <a:lnTo>
                    <a:pt x="0" y="733"/>
                  </a:lnTo>
                  <a:lnTo>
                    <a:pt x="0" y="731"/>
                  </a:lnTo>
                  <a:lnTo>
                    <a:pt x="0" y="728"/>
                  </a:lnTo>
                  <a:lnTo>
                    <a:pt x="2" y="727"/>
                  </a:lnTo>
                  <a:lnTo>
                    <a:pt x="3" y="725"/>
                  </a:lnTo>
                  <a:lnTo>
                    <a:pt x="4" y="724"/>
                  </a:lnTo>
                  <a:lnTo>
                    <a:pt x="6" y="723"/>
                  </a:lnTo>
                  <a:lnTo>
                    <a:pt x="8" y="723"/>
                  </a:lnTo>
                  <a:lnTo>
                    <a:pt x="11" y="723"/>
                  </a:lnTo>
                  <a:lnTo>
                    <a:pt x="12" y="723"/>
                  </a:lnTo>
                  <a:lnTo>
                    <a:pt x="15" y="723"/>
                  </a:lnTo>
                  <a:lnTo>
                    <a:pt x="16" y="724"/>
                  </a:lnTo>
                  <a:lnTo>
                    <a:pt x="18" y="725"/>
                  </a:lnTo>
                  <a:lnTo>
                    <a:pt x="19" y="727"/>
                  </a:lnTo>
                  <a:lnTo>
                    <a:pt x="20" y="728"/>
                  </a:lnTo>
                  <a:lnTo>
                    <a:pt x="20" y="731"/>
                  </a:lnTo>
                  <a:lnTo>
                    <a:pt x="22" y="733"/>
                  </a:lnTo>
                  <a:close/>
                  <a:moveTo>
                    <a:pt x="22" y="797"/>
                  </a:moveTo>
                  <a:lnTo>
                    <a:pt x="22" y="818"/>
                  </a:lnTo>
                  <a:lnTo>
                    <a:pt x="20" y="820"/>
                  </a:lnTo>
                  <a:lnTo>
                    <a:pt x="20" y="822"/>
                  </a:lnTo>
                  <a:lnTo>
                    <a:pt x="19" y="824"/>
                  </a:lnTo>
                  <a:lnTo>
                    <a:pt x="18" y="825"/>
                  </a:lnTo>
                  <a:lnTo>
                    <a:pt x="16" y="826"/>
                  </a:lnTo>
                  <a:lnTo>
                    <a:pt x="15" y="828"/>
                  </a:lnTo>
                  <a:lnTo>
                    <a:pt x="12" y="828"/>
                  </a:lnTo>
                  <a:lnTo>
                    <a:pt x="11" y="829"/>
                  </a:lnTo>
                  <a:lnTo>
                    <a:pt x="8" y="828"/>
                  </a:lnTo>
                  <a:lnTo>
                    <a:pt x="6" y="828"/>
                  </a:lnTo>
                  <a:lnTo>
                    <a:pt x="4" y="826"/>
                  </a:lnTo>
                  <a:lnTo>
                    <a:pt x="3" y="825"/>
                  </a:lnTo>
                  <a:lnTo>
                    <a:pt x="2" y="824"/>
                  </a:lnTo>
                  <a:lnTo>
                    <a:pt x="0" y="822"/>
                  </a:lnTo>
                  <a:lnTo>
                    <a:pt x="0" y="820"/>
                  </a:lnTo>
                  <a:lnTo>
                    <a:pt x="0" y="818"/>
                  </a:lnTo>
                  <a:lnTo>
                    <a:pt x="0" y="797"/>
                  </a:lnTo>
                  <a:lnTo>
                    <a:pt x="0" y="794"/>
                  </a:lnTo>
                  <a:lnTo>
                    <a:pt x="0" y="792"/>
                  </a:lnTo>
                  <a:lnTo>
                    <a:pt x="2" y="790"/>
                  </a:lnTo>
                  <a:lnTo>
                    <a:pt x="3" y="789"/>
                  </a:lnTo>
                  <a:lnTo>
                    <a:pt x="4" y="788"/>
                  </a:lnTo>
                  <a:lnTo>
                    <a:pt x="6" y="786"/>
                  </a:lnTo>
                  <a:lnTo>
                    <a:pt x="8" y="786"/>
                  </a:lnTo>
                  <a:lnTo>
                    <a:pt x="11" y="786"/>
                  </a:lnTo>
                  <a:lnTo>
                    <a:pt x="12" y="786"/>
                  </a:lnTo>
                  <a:lnTo>
                    <a:pt x="15" y="786"/>
                  </a:lnTo>
                  <a:lnTo>
                    <a:pt x="16" y="788"/>
                  </a:lnTo>
                  <a:lnTo>
                    <a:pt x="18" y="789"/>
                  </a:lnTo>
                  <a:lnTo>
                    <a:pt x="19" y="790"/>
                  </a:lnTo>
                  <a:lnTo>
                    <a:pt x="20" y="792"/>
                  </a:lnTo>
                  <a:lnTo>
                    <a:pt x="20" y="794"/>
                  </a:lnTo>
                  <a:lnTo>
                    <a:pt x="22" y="797"/>
                  </a:lnTo>
                  <a:close/>
                  <a:moveTo>
                    <a:pt x="22" y="861"/>
                  </a:moveTo>
                  <a:lnTo>
                    <a:pt x="22" y="882"/>
                  </a:lnTo>
                  <a:lnTo>
                    <a:pt x="20" y="883"/>
                  </a:lnTo>
                  <a:lnTo>
                    <a:pt x="20" y="886"/>
                  </a:lnTo>
                  <a:lnTo>
                    <a:pt x="19" y="887"/>
                  </a:lnTo>
                  <a:lnTo>
                    <a:pt x="18" y="889"/>
                  </a:lnTo>
                  <a:lnTo>
                    <a:pt x="16" y="890"/>
                  </a:lnTo>
                  <a:lnTo>
                    <a:pt x="15" y="891"/>
                  </a:lnTo>
                  <a:lnTo>
                    <a:pt x="12" y="891"/>
                  </a:lnTo>
                  <a:lnTo>
                    <a:pt x="11" y="893"/>
                  </a:lnTo>
                  <a:lnTo>
                    <a:pt x="8" y="891"/>
                  </a:lnTo>
                  <a:lnTo>
                    <a:pt x="6" y="891"/>
                  </a:lnTo>
                  <a:lnTo>
                    <a:pt x="4" y="890"/>
                  </a:lnTo>
                  <a:lnTo>
                    <a:pt x="3" y="889"/>
                  </a:lnTo>
                  <a:lnTo>
                    <a:pt x="2" y="887"/>
                  </a:lnTo>
                  <a:lnTo>
                    <a:pt x="0" y="886"/>
                  </a:lnTo>
                  <a:lnTo>
                    <a:pt x="0" y="883"/>
                  </a:lnTo>
                  <a:lnTo>
                    <a:pt x="0" y="882"/>
                  </a:lnTo>
                  <a:lnTo>
                    <a:pt x="0" y="861"/>
                  </a:lnTo>
                  <a:lnTo>
                    <a:pt x="0" y="858"/>
                  </a:lnTo>
                  <a:lnTo>
                    <a:pt x="0" y="855"/>
                  </a:lnTo>
                  <a:lnTo>
                    <a:pt x="2" y="854"/>
                  </a:lnTo>
                  <a:lnTo>
                    <a:pt x="3" y="853"/>
                  </a:lnTo>
                  <a:lnTo>
                    <a:pt x="4" y="851"/>
                  </a:lnTo>
                  <a:lnTo>
                    <a:pt x="6" y="850"/>
                  </a:lnTo>
                  <a:lnTo>
                    <a:pt x="8" y="850"/>
                  </a:lnTo>
                  <a:lnTo>
                    <a:pt x="11" y="850"/>
                  </a:lnTo>
                  <a:lnTo>
                    <a:pt x="12" y="850"/>
                  </a:lnTo>
                  <a:lnTo>
                    <a:pt x="15" y="850"/>
                  </a:lnTo>
                  <a:lnTo>
                    <a:pt x="16" y="851"/>
                  </a:lnTo>
                  <a:lnTo>
                    <a:pt x="18" y="853"/>
                  </a:lnTo>
                  <a:lnTo>
                    <a:pt x="19" y="854"/>
                  </a:lnTo>
                  <a:lnTo>
                    <a:pt x="20" y="855"/>
                  </a:lnTo>
                  <a:lnTo>
                    <a:pt x="20" y="858"/>
                  </a:lnTo>
                  <a:lnTo>
                    <a:pt x="22" y="861"/>
                  </a:lnTo>
                  <a:close/>
                  <a:moveTo>
                    <a:pt x="22" y="925"/>
                  </a:moveTo>
                  <a:lnTo>
                    <a:pt x="22" y="946"/>
                  </a:lnTo>
                  <a:lnTo>
                    <a:pt x="20" y="947"/>
                  </a:lnTo>
                  <a:lnTo>
                    <a:pt x="20" y="950"/>
                  </a:lnTo>
                  <a:lnTo>
                    <a:pt x="19" y="951"/>
                  </a:lnTo>
                  <a:lnTo>
                    <a:pt x="18" y="952"/>
                  </a:lnTo>
                  <a:lnTo>
                    <a:pt x="16" y="954"/>
                  </a:lnTo>
                  <a:lnTo>
                    <a:pt x="15" y="955"/>
                  </a:lnTo>
                  <a:lnTo>
                    <a:pt x="12" y="955"/>
                  </a:lnTo>
                  <a:lnTo>
                    <a:pt x="11" y="956"/>
                  </a:lnTo>
                  <a:lnTo>
                    <a:pt x="8" y="955"/>
                  </a:lnTo>
                  <a:lnTo>
                    <a:pt x="6" y="955"/>
                  </a:lnTo>
                  <a:lnTo>
                    <a:pt x="4" y="954"/>
                  </a:lnTo>
                  <a:lnTo>
                    <a:pt x="3" y="952"/>
                  </a:lnTo>
                  <a:lnTo>
                    <a:pt x="2" y="951"/>
                  </a:lnTo>
                  <a:lnTo>
                    <a:pt x="0" y="950"/>
                  </a:lnTo>
                  <a:lnTo>
                    <a:pt x="0" y="947"/>
                  </a:lnTo>
                  <a:lnTo>
                    <a:pt x="0" y="946"/>
                  </a:lnTo>
                  <a:lnTo>
                    <a:pt x="0" y="925"/>
                  </a:lnTo>
                  <a:lnTo>
                    <a:pt x="0" y="922"/>
                  </a:lnTo>
                  <a:lnTo>
                    <a:pt x="0" y="919"/>
                  </a:lnTo>
                  <a:lnTo>
                    <a:pt x="2" y="918"/>
                  </a:lnTo>
                  <a:lnTo>
                    <a:pt x="3" y="917"/>
                  </a:lnTo>
                  <a:lnTo>
                    <a:pt x="4" y="915"/>
                  </a:lnTo>
                  <a:lnTo>
                    <a:pt x="6" y="914"/>
                  </a:lnTo>
                  <a:lnTo>
                    <a:pt x="8" y="914"/>
                  </a:lnTo>
                  <a:lnTo>
                    <a:pt x="11" y="914"/>
                  </a:lnTo>
                  <a:lnTo>
                    <a:pt x="12" y="914"/>
                  </a:lnTo>
                  <a:lnTo>
                    <a:pt x="15" y="914"/>
                  </a:lnTo>
                  <a:lnTo>
                    <a:pt x="16" y="915"/>
                  </a:lnTo>
                  <a:lnTo>
                    <a:pt x="18" y="917"/>
                  </a:lnTo>
                  <a:lnTo>
                    <a:pt x="19" y="918"/>
                  </a:lnTo>
                  <a:lnTo>
                    <a:pt x="20" y="919"/>
                  </a:lnTo>
                  <a:lnTo>
                    <a:pt x="20" y="922"/>
                  </a:lnTo>
                  <a:lnTo>
                    <a:pt x="22" y="925"/>
                  </a:lnTo>
                  <a:close/>
                  <a:moveTo>
                    <a:pt x="22" y="988"/>
                  </a:moveTo>
                  <a:lnTo>
                    <a:pt x="22" y="1009"/>
                  </a:lnTo>
                  <a:lnTo>
                    <a:pt x="20" y="1011"/>
                  </a:lnTo>
                  <a:lnTo>
                    <a:pt x="20" y="1013"/>
                  </a:lnTo>
                  <a:lnTo>
                    <a:pt x="19" y="1015"/>
                  </a:lnTo>
                  <a:lnTo>
                    <a:pt x="18" y="1016"/>
                  </a:lnTo>
                  <a:lnTo>
                    <a:pt x="16" y="1017"/>
                  </a:lnTo>
                  <a:lnTo>
                    <a:pt x="15" y="1019"/>
                  </a:lnTo>
                  <a:lnTo>
                    <a:pt x="12" y="1019"/>
                  </a:lnTo>
                  <a:lnTo>
                    <a:pt x="11" y="1020"/>
                  </a:lnTo>
                  <a:lnTo>
                    <a:pt x="8" y="1019"/>
                  </a:lnTo>
                  <a:lnTo>
                    <a:pt x="6" y="1019"/>
                  </a:lnTo>
                  <a:lnTo>
                    <a:pt x="4" y="1017"/>
                  </a:lnTo>
                  <a:lnTo>
                    <a:pt x="3" y="1016"/>
                  </a:lnTo>
                  <a:lnTo>
                    <a:pt x="2" y="1015"/>
                  </a:lnTo>
                  <a:lnTo>
                    <a:pt x="0" y="1013"/>
                  </a:lnTo>
                  <a:lnTo>
                    <a:pt x="0" y="1011"/>
                  </a:lnTo>
                  <a:lnTo>
                    <a:pt x="0" y="1009"/>
                  </a:lnTo>
                  <a:lnTo>
                    <a:pt x="0" y="988"/>
                  </a:lnTo>
                  <a:lnTo>
                    <a:pt x="0" y="986"/>
                  </a:lnTo>
                  <a:lnTo>
                    <a:pt x="0" y="983"/>
                  </a:lnTo>
                  <a:lnTo>
                    <a:pt x="2" y="982"/>
                  </a:lnTo>
                  <a:lnTo>
                    <a:pt x="3" y="980"/>
                  </a:lnTo>
                  <a:lnTo>
                    <a:pt x="4" y="979"/>
                  </a:lnTo>
                  <a:lnTo>
                    <a:pt x="6" y="978"/>
                  </a:lnTo>
                  <a:lnTo>
                    <a:pt x="8" y="978"/>
                  </a:lnTo>
                  <a:lnTo>
                    <a:pt x="11" y="978"/>
                  </a:lnTo>
                  <a:lnTo>
                    <a:pt x="12" y="978"/>
                  </a:lnTo>
                  <a:lnTo>
                    <a:pt x="15" y="978"/>
                  </a:lnTo>
                  <a:lnTo>
                    <a:pt x="16" y="979"/>
                  </a:lnTo>
                  <a:lnTo>
                    <a:pt x="18" y="980"/>
                  </a:lnTo>
                  <a:lnTo>
                    <a:pt x="19" y="982"/>
                  </a:lnTo>
                  <a:lnTo>
                    <a:pt x="20" y="983"/>
                  </a:lnTo>
                  <a:lnTo>
                    <a:pt x="20" y="986"/>
                  </a:lnTo>
                  <a:lnTo>
                    <a:pt x="22" y="988"/>
                  </a:lnTo>
                  <a:close/>
                  <a:moveTo>
                    <a:pt x="22" y="1052"/>
                  </a:moveTo>
                  <a:lnTo>
                    <a:pt x="22" y="1073"/>
                  </a:lnTo>
                  <a:lnTo>
                    <a:pt x="20" y="1075"/>
                  </a:lnTo>
                  <a:lnTo>
                    <a:pt x="20" y="1077"/>
                  </a:lnTo>
                  <a:lnTo>
                    <a:pt x="19" y="1079"/>
                  </a:lnTo>
                  <a:lnTo>
                    <a:pt x="18" y="1080"/>
                  </a:lnTo>
                  <a:lnTo>
                    <a:pt x="16" y="1081"/>
                  </a:lnTo>
                  <a:lnTo>
                    <a:pt x="15" y="1083"/>
                  </a:lnTo>
                  <a:lnTo>
                    <a:pt x="12" y="1083"/>
                  </a:lnTo>
                  <a:lnTo>
                    <a:pt x="11" y="1084"/>
                  </a:lnTo>
                  <a:lnTo>
                    <a:pt x="8" y="1083"/>
                  </a:lnTo>
                  <a:lnTo>
                    <a:pt x="6" y="1083"/>
                  </a:lnTo>
                  <a:lnTo>
                    <a:pt x="4" y="1081"/>
                  </a:lnTo>
                  <a:lnTo>
                    <a:pt x="3" y="1080"/>
                  </a:lnTo>
                  <a:lnTo>
                    <a:pt x="2" y="1079"/>
                  </a:lnTo>
                  <a:lnTo>
                    <a:pt x="0" y="1077"/>
                  </a:lnTo>
                  <a:lnTo>
                    <a:pt x="0" y="1075"/>
                  </a:lnTo>
                  <a:lnTo>
                    <a:pt x="0" y="1073"/>
                  </a:lnTo>
                  <a:lnTo>
                    <a:pt x="0" y="1052"/>
                  </a:lnTo>
                  <a:lnTo>
                    <a:pt x="0" y="1049"/>
                  </a:lnTo>
                  <a:lnTo>
                    <a:pt x="0" y="1047"/>
                  </a:lnTo>
                  <a:lnTo>
                    <a:pt x="2" y="1045"/>
                  </a:lnTo>
                  <a:lnTo>
                    <a:pt x="3" y="1044"/>
                  </a:lnTo>
                  <a:lnTo>
                    <a:pt x="4" y="1043"/>
                  </a:lnTo>
                  <a:lnTo>
                    <a:pt x="6" y="1041"/>
                  </a:lnTo>
                  <a:lnTo>
                    <a:pt x="8" y="1041"/>
                  </a:lnTo>
                  <a:lnTo>
                    <a:pt x="11" y="1041"/>
                  </a:lnTo>
                  <a:lnTo>
                    <a:pt x="12" y="1041"/>
                  </a:lnTo>
                  <a:lnTo>
                    <a:pt x="15" y="1041"/>
                  </a:lnTo>
                  <a:lnTo>
                    <a:pt x="16" y="1043"/>
                  </a:lnTo>
                  <a:lnTo>
                    <a:pt x="18" y="1044"/>
                  </a:lnTo>
                  <a:lnTo>
                    <a:pt x="19" y="1045"/>
                  </a:lnTo>
                  <a:lnTo>
                    <a:pt x="20" y="1047"/>
                  </a:lnTo>
                  <a:lnTo>
                    <a:pt x="20" y="1049"/>
                  </a:lnTo>
                  <a:lnTo>
                    <a:pt x="22" y="1052"/>
                  </a:lnTo>
                  <a:close/>
                  <a:moveTo>
                    <a:pt x="22" y="1116"/>
                  </a:moveTo>
                  <a:lnTo>
                    <a:pt x="22" y="1137"/>
                  </a:lnTo>
                  <a:lnTo>
                    <a:pt x="20" y="1138"/>
                  </a:lnTo>
                  <a:lnTo>
                    <a:pt x="20" y="1141"/>
                  </a:lnTo>
                  <a:lnTo>
                    <a:pt x="19" y="1142"/>
                  </a:lnTo>
                  <a:lnTo>
                    <a:pt x="18" y="1144"/>
                  </a:lnTo>
                  <a:lnTo>
                    <a:pt x="16" y="1145"/>
                  </a:lnTo>
                  <a:lnTo>
                    <a:pt x="15" y="1146"/>
                  </a:lnTo>
                  <a:lnTo>
                    <a:pt x="12" y="1146"/>
                  </a:lnTo>
                  <a:lnTo>
                    <a:pt x="11" y="1148"/>
                  </a:lnTo>
                  <a:lnTo>
                    <a:pt x="8" y="1146"/>
                  </a:lnTo>
                  <a:lnTo>
                    <a:pt x="6" y="1146"/>
                  </a:lnTo>
                  <a:lnTo>
                    <a:pt x="4" y="1145"/>
                  </a:lnTo>
                  <a:lnTo>
                    <a:pt x="3" y="1144"/>
                  </a:lnTo>
                  <a:lnTo>
                    <a:pt x="2" y="1142"/>
                  </a:lnTo>
                  <a:lnTo>
                    <a:pt x="0" y="1141"/>
                  </a:lnTo>
                  <a:lnTo>
                    <a:pt x="0" y="1138"/>
                  </a:lnTo>
                  <a:lnTo>
                    <a:pt x="0" y="1137"/>
                  </a:lnTo>
                  <a:lnTo>
                    <a:pt x="0" y="1116"/>
                  </a:lnTo>
                  <a:lnTo>
                    <a:pt x="0" y="1113"/>
                  </a:lnTo>
                  <a:lnTo>
                    <a:pt x="0" y="1110"/>
                  </a:lnTo>
                  <a:lnTo>
                    <a:pt x="2" y="1109"/>
                  </a:lnTo>
                  <a:lnTo>
                    <a:pt x="3" y="1108"/>
                  </a:lnTo>
                  <a:lnTo>
                    <a:pt x="4" y="1106"/>
                  </a:lnTo>
                  <a:lnTo>
                    <a:pt x="6" y="1105"/>
                  </a:lnTo>
                  <a:lnTo>
                    <a:pt x="8" y="1105"/>
                  </a:lnTo>
                  <a:lnTo>
                    <a:pt x="11" y="1105"/>
                  </a:lnTo>
                  <a:lnTo>
                    <a:pt x="12" y="1105"/>
                  </a:lnTo>
                  <a:lnTo>
                    <a:pt x="15" y="1105"/>
                  </a:lnTo>
                  <a:lnTo>
                    <a:pt x="16" y="1106"/>
                  </a:lnTo>
                  <a:lnTo>
                    <a:pt x="18" y="1108"/>
                  </a:lnTo>
                  <a:lnTo>
                    <a:pt x="19" y="1109"/>
                  </a:lnTo>
                  <a:lnTo>
                    <a:pt x="20" y="1110"/>
                  </a:lnTo>
                  <a:lnTo>
                    <a:pt x="20" y="1113"/>
                  </a:lnTo>
                  <a:lnTo>
                    <a:pt x="22" y="1116"/>
                  </a:lnTo>
                  <a:close/>
                  <a:moveTo>
                    <a:pt x="22" y="1179"/>
                  </a:moveTo>
                  <a:lnTo>
                    <a:pt x="22" y="1201"/>
                  </a:lnTo>
                  <a:lnTo>
                    <a:pt x="20" y="1202"/>
                  </a:lnTo>
                  <a:lnTo>
                    <a:pt x="20" y="1205"/>
                  </a:lnTo>
                  <a:lnTo>
                    <a:pt x="19" y="1206"/>
                  </a:lnTo>
                  <a:lnTo>
                    <a:pt x="18" y="1207"/>
                  </a:lnTo>
                  <a:lnTo>
                    <a:pt x="16" y="1209"/>
                  </a:lnTo>
                  <a:lnTo>
                    <a:pt x="15" y="1210"/>
                  </a:lnTo>
                  <a:lnTo>
                    <a:pt x="12" y="1210"/>
                  </a:lnTo>
                  <a:lnTo>
                    <a:pt x="11" y="1211"/>
                  </a:lnTo>
                  <a:lnTo>
                    <a:pt x="8" y="1210"/>
                  </a:lnTo>
                  <a:lnTo>
                    <a:pt x="6" y="1210"/>
                  </a:lnTo>
                  <a:lnTo>
                    <a:pt x="4" y="1209"/>
                  </a:lnTo>
                  <a:lnTo>
                    <a:pt x="3" y="1207"/>
                  </a:lnTo>
                  <a:lnTo>
                    <a:pt x="2" y="1206"/>
                  </a:lnTo>
                  <a:lnTo>
                    <a:pt x="0" y="1205"/>
                  </a:lnTo>
                  <a:lnTo>
                    <a:pt x="0" y="1202"/>
                  </a:lnTo>
                  <a:lnTo>
                    <a:pt x="0" y="1201"/>
                  </a:lnTo>
                  <a:lnTo>
                    <a:pt x="0" y="1179"/>
                  </a:lnTo>
                  <a:lnTo>
                    <a:pt x="0" y="1177"/>
                  </a:lnTo>
                  <a:lnTo>
                    <a:pt x="0" y="1174"/>
                  </a:lnTo>
                  <a:lnTo>
                    <a:pt x="2" y="1173"/>
                  </a:lnTo>
                  <a:lnTo>
                    <a:pt x="3" y="1171"/>
                  </a:lnTo>
                  <a:lnTo>
                    <a:pt x="4" y="1170"/>
                  </a:lnTo>
                  <a:lnTo>
                    <a:pt x="6" y="1169"/>
                  </a:lnTo>
                  <a:lnTo>
                    <a:pt x="8" y="1169"/>
                  </a:lnTo>
                  <a:lnTo>
                    <a:pt x="11" y="1169"/>
                  </a:lnTo>
                  <a:lnTo>
                    <a:pt x="12" y="1169"/>
                  </a:lnTo>
                  <a:lnTo>
                    <a:pt x="15" y="1169"/>
                  </a:lnTo>
                  <a:lnTo>
                    <a:pt x="16" y="1170"/>
                  </a:lnTo>
                  <a:lnTo>
                    <a:pt x="18" y="1171"/>
                  </a:lnTo>
                  <a:lnTo>
                    <a:pt x="19" y="1173"/>
                  </a:lnTo>
                  <a:lnTo>
                    <a:pt x="20" y="1174"/>
                  </a:lnTo>
                  <a:lnTo>
                    <a:pt x="20" y="1177"/>
                  </a:lnTo>
                  <a:lnTo>
                    <a:pt x="22" y="1179"/>
                  </a:lnTo>
                  <a:close/>
                  <a:moveTo>
                    <a:pt x="22" y="1243"/>
                  </a:moveTo>
                  <a:lnTo>
                    <a:pt x="22" y="1264"/>
                  </a:lnTo>
                  <a:lnTo>
                    <a:pt x="20" y="1266"/>
                  </a:lnTo>
                  <a:lnTo>
                    <a:pt x="20" y="1268"/>
                  </a:lnTo>
                  <a:lnTo>
                    <a:pt x="19" y="1270"/>
                  </a:lnTo>
                  <a:lnTo>
                    <a:pt x="18" y="1271"/>
                  </a:lnTo>
                  <a:lnTo>
                    <a:pt x="16" y="1272"/>
                  </a:lnTo>
                  <a:lnTo>
                    <a:pt x="15" y="1274"/>
                  </a:lnTo>
                  <a:lnTo>
                    <a:pt x="12" y="1274"/>
                  </a:lnTo>
                  <a:lnTo>
                    <a:pt x="11" y="1275"/>
                  </a:lnTo>
                  <a:lnTo>
                    <a:pt x="8" y="1274"/>
                  </a:lnTo>
                  <a:lnTo>
                    <a:pt x="6" y="1274"/>
                  </a:lnTo>
                  <a:lnTo>
                    <a:pt x="4" y="1272"/>
                  </a:lnTo>
                  <a:lnTo>
                    <a:pt x="3" y="1271"/>
                  </a:lnTo>
                  <a:lnTo>
                    <a:pt x="2" y="1270"/>
                  </a:lnTo>
                  <a:lnTo>
                    <a:pt x="0" y="1268"/>
                  </a:lnTo>
                  <a:lnTo>
                    <a:pt x="0" y="1266"/>
                  </a:lnTo>
                  <a:lnTo>
                    <a:pt x="0" y="1264"/>
                  </a:lnTo>
                  <a:lnTo>
                    <a:pt x="0" y="1243"/>
                  </a:lnTo>
                  <a:lnTo>
                    <a:pt x="0" y="1241"/>
                  </a:lnTo>
                  <a:lnTo>
                    <a:pt x="0" y="1238"/>
                  </a:lnTo>
                  <a:lnTo>
                    <a:pt x="2" y="1237"/>
                  </a:lnTo>
                  <a:lnTo>
                    <a:pt x="3" y="1235"/>
                  </a:lnTo>
                  <a:lnTo>
                    <a:pt x="4" y="1234"/>
                  </a:lnTo>
                  <a:lnTo>
                    <a:pt x="6" y="1233"/>
                  </a:lnTo>
                  <a:lnTo>
                    <a:pt x="8" y="1233"/>
                  </a:lnTo>
                  <a:lnTo>
                    <a:pt x="11" y="1233"/>
                  </a:lnTo>
                  <a:lnTo>
                    <a:pt x="12" y="1233"/>
                  </a:lnTo>
                  <a:lnTo>
                    <a:pt x="15" y="1233"/>
                  </a:lnTo>
                  <a:lnTo>
                    <a:pt x="16" y="1234"/>
                  </a:lnTo>
                  <a:lnTo>
                    <a:pt x="18" y="1235"/>
                  </a:lnTo>
                  <a:lnTo>
                    <a:pt x="19" y="1237"/>
                  </a:lnTo>
                  <a:lnTo>
                    <a:pt x="20" y="1238"/>
                  </a:lnTo>
                  <a:lnTo>
                    <a:pt x="20" y="1241"/>
                  </a:lnTo>
                  <a:lnTo>
                    <a:pt x="22" y="1243"/>
                  </a:lnTo>
                  <a:close/>
                  <a:moveTo>
                    <a:pt x="22" y="1307"/>
                  </a:moveTo>
                  <a:lnTo>
                    <a:pt x="22" y="1328"/>
                  </a:lnTo>
                  <a:lnTo>
                    <a:pt x="20" y="1329"/>
                  </a:lnTo>
                  <a:lnTo>
                    <a:pt x="20" y="1332"/>
                  </a:lnTo>
                  <a:lnTo>
                    <a:pt x="19" y="1333"/>
                  </a:lnTo>
                  <a:lnTo>
                    <a:pt x="18" y="1335"/>
                  </a:lnTo>
                  <a:lnTo>
                    <a:pt x="16" y="1336"/>
                  </a:lnTo>
                  <a:lnTo>
                    <a:pt x="15" y="1337"/>
                  </a:lnTo>
                  <a:lnTo>
                    <a:pt x="12" y="1337"/>
                  </a:lnTo>
                  <a:lnTo>
                    <a:pt x="11" y="1339"/>
                  </a:lnTo>
                  <a:lnTo>
                    <a:pt x="8" y="1337"/>
                  </a:lnTo>
                  <a:lnTo>
                    <a:pt x="6" y="1337"/>
                  </a:lnTo>
                  <a:lnTo>
                    <a:pt x="4" y="1336"/>
                  </a:lnTo>
                  <a:lnTo>
                    <a:pt x="3" y="1335"/>
                  </a:lnTo>
                  <a:lnTo>
                    <a:pt x="2" y="1333"/>
                  </a:lnTo>
                  <a:lnTo>
                    <a:pt x="0" y="1332"/>
                  </a:lnTo>
                  <a:lnTo>
                    <a:pt x="0" y="1329"/>
                  </a:lnTo>
                  <a:lnTo>
                    <a:pt x="0" y="1328"/>
                  </a:lnTo>
                  <a:lnTo>
                    <a:pt x="0" y="1307"/>
                  </a:lnTo>
                  <a:lnTo>
                    <a:pt x="0" y="1304"/>
                  </a:lnTo>
                  <a:lnTo>
                    <a:pt x="0" y="1302"/>
                  </a:lnTo>
                  <a:lnTo>
                    <a:pt x="2" y="1300"/>
                  </a:lnTo>
                  <a:lnTo>
                    <a:pt x="3" y="1299"/>
                  </a:lnTo>
                  <a:lnTo>
                    <a:pt x="4" y="1298"/>
                  </a:lnTo>
                  <a:lnTo>
                    <a:pt x="6" y="1296"/>
                  </a:lnTo>
                  <a:lnTo>
                    <a:pt x="8" y="1296"/>
                  </a:lnTo>
                  <a:lnTo>
                    <a:pt x="11" y="1296"/>
                  </a:lnTo>
                  <a:lnTo>
                    <a:pt x="12" y="1296"/>
                  </a:lnTo>
                  <a:lnTo>
                    <a:pt x="15" y="1296"/>
                  </a:lnTo>
                  <a:lnTo>
                    <a:pt x="16" y="1298"/>
                  </a:lnTo>
                  <a:lnTo>
                    <a:pt x="18" y="1299"/>
                  </a:lnTo>
                  <a:lnTo>
                    <a:pt x="19" y="1300"/>
                  </a:lnTo>
                  <a:lnTo>
                    <a:pt x="20" y="1302"/>
                  </a:lnTo>
                  <a:lnTo>
                    <a:pt x="20" y="1304"/>
                  </a:lnTo>
                  <a:lnTo>
                    <a:pt x="22" y="1307"/>
                  </a:lnTo>
                  <a:close/>
                  <a:moveTo>
                    <a:pt x="22" y="1371"/>
                  </a:moveTo>
                  <a:lnTo>
                    <a:pt x="22" y="1392"/>
                  </a:lnTo>
                  <a:lnTo>
                    <a:pt x="20" y="1393"/>
                  </a:lnTo>
                  <a:lnTo>
                    <a:pt x="20" y="1396"/>
                  </a:lnTo>
                  <a:lnTo>
                    <a:pt x="19" y="1397"/>
                  </a:lnTo>
                  <a:lnTo>
                    <a:pt x="18" y="1399"/>
                  </a:lnTo>
                  <a:lnTo>
                    <a:pt x="16" y="1400"/>
                  </a:lnTo>
                  <a:lnTo>
                    <a:pt x="15" y="1401"/>
                  </a:lnTo>
                  <a:lnTo>
                    <a:pt x="12" y="1401"/>
                  </a:lnTo>
                  <a:lnTo>
                    <a:pt x="11" y="1403"/>
                  </a:lnTo>
                  <a:lnTo>
                    <a:pt x="8" y="1401"/>
                  </a:lnTo>
                  <a:lnTo>
                    <a:pt x="6" y="1401"/>
                  </a:lnTo>
                  <a:lnTo>
                    <a:pt x="4" y="1400"/>
                  </a:lnTo>
                  <a:lnTo>
                    <a:pt x="3" y="1399"/>
                  </a:lnTo>
                  <a:lnTo>
                    <a:pt x="2" y="1397"/>
                  </a:lnTo>
                  <a:lnTo>
                    <a:pt x="0" y="1396"/>
                  </a:lnTo>
                  <a:lnTo>
                    <a:pt x="0" y="1393"/>
                  </a:lnTo>
                  <a:lnTo>
                    <a:pt x="0" y="1392"/>
                  </a:lnTo>
                  <a:lnTo>
                    <a:pt x="0" y="1371"/>
                  </a:lnTo>
                  <a:lnTo>
                    <a:pt x="0" y="1368"/>
                  </a:lnTo>
                  <a:lnTo>
                    <a:pt x="0" y="1365"/>
                  </a:lnTo>
                  <a:lnTo>
                    <a:pt x="2" y="1364"/>
                  </a:lnTo>
                  <a:lnTo>
                    <a:pt x="3" y="1363"/>
                  </a:lnTo>
                  <a:lnTo>
                    <a:pt x="4" y="1361"/>
                  </a:lnTo>
                  <a:lnTo>
                    <a:pt x="6" y="1360"/>
                  </a:lnTo>
                  <a:lnTo>
                    <a:pt x="8" y="1360"/>
                  </a:lnTo>
                  <a:lnTo>
                    <a:pt x="11" y="1360"/>
                  </a:lnTo>
                  <a:lnTo>
                    <a:pt x="12" y="1360"/>
                  </a:lnTo>
                  <a:lnTo>
                    <a:pt x="15" y="1360"/>
                  </a:lnTo>
                  <a:lnTo>
                    <a:pt x="16" y="1361"/>
                  </a:lnTo>
                  <a:lnTo>
                    <a:pt x="18" y="1363"/>
                  </a:lnTo>
                  <a:lnTo>
                    <a:pt x="19" y="1364"/>
                  </a:lnTo>
                  <a:lnTo>
                    <a:pt x="20" y="1365"/>
                  </a:lnTo>
                  <a:lnTo>
                    <a:pt x="20" y="1368"/>
                  </a:lnTo>
                  <a:lnTo>
                    <a:pt x="22" y="1371"/>
                  </a:lnTo>
                  <a:close/>
                  <a:moveTo>
                    <a:pt x="22" y="1434"/>
                  </a:moveTo>
                  <a:lnTo>
                    <a:pt x="22" y="1456"/>
                  </a:lnTo>
                  <a:lnTo>
                    <a:pt x="20" y="1457"/>
                  </a:lnTo>
                  <a:lnTo>
                    <a:pt x="20" y="1460"/>
                  </a:lnTo>
                  <a:lnTo>
                    <a:pt x="19" y="1461"/>
                  </a:lnTo>
                  <a:lnTo>
                    <a:pt x="18" y="1462"/>
                  </a:lnTo>
                  <a:lnTo>
                    <a:pt x="16" y="1464"/>
                  </a:lnTo>
                  <a:lnTo>
                    <a:pt x="15" y="1465"/>
                  </a:lnTo>
                  <a:lnTo>
                    <a:pt x="12" y="1465"/>
                  </a:lnTo>
                  <a:lnTo>
                    <a:pt x="11" y="1466"/>
                  </a:lnTo>
                  <a:lnTo>
                    <a:pt x="8" y="1465"/>
                  </a:lnTo>
                  <a:lnTo>
                    <a:pt x="6" y="1465"/>
                  </a:lnTo>
                  <a:lnTo>
                    <a:pt x="4" y="1464"/>
                  </a:lnTo>
                  <a:lnTo>
                    <a:pt x="3" y="1462"/>
                  </a:lnTo>
                  <a:lnTo>
                    <a:pt x="2" y="1461"/>
                  </a:lnTo>
                  <a:lnTo>
                    <a:pt x="0" y="1460"/>
                  </a:lnTo>
                  <a:lnTo>
                    <a:pt x="0" y="1457"/>
                  </a:lnTo>
                  <a:lnTo>
                    <a:pt x="0" y="1456"/>
                  </a:lnTo>
                  <a:lnTo>
                    <a:pt x="0" y="1434"/>
                  </a:lnTo>
                  <a:lnTo>
                    <a:pt x="0" y="1432"/>
                  </a:lnTo>
                  <a:lnTo>
                    <a:pt x="0" y="1429"/>
                  </a:lnTo>
                  <a:lnTo>
                    <a:pt x="2" y="1428"/>
                  </a:lnTo>
                  <a:lnTo>
                    <a:pt x="3" y="1426"/>
                  </a:lnTo>
                  <a:lnTo>
                    <a:pt x="4" y="1425"/>
                  </a:lnTo>
                  <a:lnTo>
                    <a:pt x="6" y="1424"/>
                  </a:lnTo>
                  <a:lnTo>
                    <a:pt x="8" y="1424"/>
                  </a:lnTo>
                  <a:lnTo>
                    <a:pt x="11" y="1424"/>
                  </a:lnTo>
                  <a:lnTo>
                    <a:pt x="12" y="1424"/>
                  </a:lnTo>
                  <a:lnTo>
                    <a:pt x="15" y="1424"/>
                  </a:lnTo>
                  <a:lnTo>
                    <a:pt x="16" y="1425"/>
                  </a:lnTo>
                  <a:lnTo>
                    <a:pt x="18" y="1426"/>
                  </a:lnTo>
                  <a:lnTo>
                    <a:pt x="19" y="1428"/>
                  </a:lnTo>
                  <a:lnTo>
                    <a:pt x="20" y="1429"/>
                  </a:lnTo>
                  <a:lnTo>
                    <a:pt x="20" y="1432"/>
                  </a:lnTo>
                  <a:lnTo>
                    <a:pt x="22" y="1434"/>
                  </a:lnTo>
                  <a:close/>
                  <a:moveTo>
                    <a:pt x="22" y="1498"/>
                  </a:moveTo>
                  <a:lnTo>
                    <a:pt x="22" y="1519"/>
                  </a:lnTo>
                  <a:lnTo>
                    <a:pt x="20" y="1521"/>
                  </a:lnTo>
                  <a:lnTo>
                    <a:pt x="20" y="1523"/>
                  </a:lnTo>
                  <a:lnTo>
                    <a:pt x="19" y="1525"/>
                  </a:lnTo>
                  <a:lnTo>
                    <a:pt x="18" y="1526"/>
                  </a:lnTo>
                  <a:lnTo>
                    <a:pt x="16" y="1527"/>
                  </a:lnTo>
                  <a:lnTo>
                    <a:pt x="15" y="1529"/>
                  </a:lnTo>
                  <a:lnTo>
                    <a:pt x="12" y="1529"/>
                  </a:lnTo>
                  <a:lnTo>
                    <a:pt x="11" y="1530"/>
                  </a:lnTo>
                  <a:lnTo>
                    <a:pt x="8" y="1529"/>
                  </a:lnTo>
                  <a:lnTo>
                    <a:pt x="6" y="1529"/>
                  </a:lnTo>
                  <a:lnTo>
                    <a:pt x="4" y="1527"/>
                  </a:lnTo>
                  <a:lnTo>
                    <a:pt x="3" y="1526"/>
                  </a:lnTo>
                  <a:lnTo>
                    <a:pt x="2" y="1525"/>
                  </a:lnTo>
                  <a:lnTo>
                    <a:pt x="0" y="1523"/>
                  </a:lnTo>
                  <a:lnTo>
                    <a:pt x="0" y="1521"/>
                  </a:lnTo>
                  <a:lnTo>
                    <a:pt x="0" y="1519"/>
                  </a:lnTo>
                  <a:lnTo>
                    <a:pt x="0" y="1498"/>
                  </a:lnTo>
                  <a:lnTo>
                    <a:pt x="0" y="1495"/>
                  </a:lnTo>
                  <a:lnTo>
                    <a:pt x="0" y="1493"/>
                  </a:lnTo>
                  <a:lnTo>
                    <a:pt x="2" y="1491"/>
                  </a:lnTo>
                  <a:lnTo>
                    <a:pt x="3" y="1490"/>
                  </a:lnTo>
                  <a:lnTo>
                    <a:pt x="4" y="1489"/>
                  </a:lnTo>
                  <a:lnTo>
                    <a:pt x="6" y="1488"/>
                  </a:lnTo>
                  <a:lnTo>
                    <a:pt x="8" y="1488"/>
                  </a:lnTo>
                  <a:lnTo>
                    <a:pt x="11" y="1488"/>
                  </a:lnTo>
                  <a:lnTo>
                    <a:pt x="12" y="1488"/>
                  </a:lnTo>
                  <a:lnTo>
                    <a:pt x="15" y="1488"/>
                  </a:lnTo>
                  <a:lnTo>
                    <a:pt x="16" y="1489"/>
                  </a:lnTo>
                  <a:lnTo>
                    <a:pt x="18" y="1490"/>
                  </a:lnTo>
                  <a:lnTo>
                    <a:pt x="19" y="1491"/>
                  </a:lnTo>
                  <a:lnTo>
                    <a:pt x="20" y="1493"/>
                  </a:lnTo>
                  <a:lnTo>
                    <a:pt x="20" y="1495"/>
                  </a:lnTo>
                  <a:lnTo>
                    <a:pt x="22" y="1498"/>
                  </a:lnTo>
                  <a:close/>
                  <a:moveTo>
                    <a:pt x="22" y="1562"/>
                  </a:moveTo>
                  <a:lnTo>
                    <a:pt x="22" y="1583"/>
                  </a:lnTo>
                  <a:lnTo>
                    <a:pt x="20" y="1584"/>
                  </a:lnTo>
                  <a:lnTo>
                    <a:pt x="20" y="1587"/>
                  </a:lnTo>
                  <a:lnTo>
                    <a:pt x="19" y="1588"/>
                  </a:lnTo>
                  <a:lnTo>
                    <a:pt x="18" y="1590"/>
                  </a:lnTo>
                  <a:lnTo>
                    <a:pt x="16" y="1591"/>
                  </a:lnTo>
                  <a:lnTo>
                    <a:pt x="15" y="1592"/>
                  </a:lnTo>
                  <a:lnTo>
                    <a:pt x="12" y="1592"/>
                  </a:lnTo>
                  <a:lnTo>
                    <a:pt x="11" y="1594"/>
                  </a:lnTo>
                  <a:lnTo>
                    <a:pt x="8" y="1592"/>
                  </a:lnTo>
                  <a:lnTo>
                    <a:pt x="6" y="1592"/>
                  </a:lnTo>
                  <a:lnTo>
                    <a:pt x="4" y="1591"/>
                  </a:lnTo>
                  <a:lnTo>
                    <a:pt x="3" y="1590"/>
                  </a:lnTo>
                  <a:lnTo>
                    <a:pt x="2" y="1588"/>
                  </a:lnTo>
                  <a:lnTo>
                    <a:pt x="0" y="1587"/>
                  </a:lnTo>
                  <a:lnTo>
                    <a:pt x="0" y="1584"/>
                  </a:lnTo>
                  <a:lnTo>
                    <a:pt x="0" y="1583"/>
                  </a:lnTo>
                  <a:lnTo>
                    <a:pt x="0" y="1562"/>
                  </a:lnTo>
                  <a:lnTo>
                    <a:pt x="0" y="1559"/>
                  </a:lnTo>
                  <a:lnTo>
                    <a:pt x="0" y="1557"/>
                  </a:lnTo>
                  <a:lnTo>
                    <a:pt x="2" y="1555"/>
                  </a:lnTo>
                  <a:lnTo>
                    <a:pt x="3" y="1554"/>
                  </a:lnTo>
                  <a:lnTo>
                    <a:pt x="4" y="1553"/>
                  </a:lnTo>
                  <a:lnTo>
                    <a:pt x="6" y="1551"/>
                  </a:lnTo>
                  <a:lnTo>
                    <a:pt x="8" y="1551"/>
                  </a:lnTo>
                  <a:lnTo>
                    <a:pt x="11" y="1551"/>
                  </a:lnTo>
                  <a:lnTo>
                    <a:pt x="12" y="1551"/>
                  </a:lnTo>
                  <a:lnTo>
                    <a:pt x="15" y="1551"/>
                  </a:lnTo>
                  <a:lnTo>
                    <a:pt x="16" y="1553"/>
                  </a:lnTo>
                  <a:lnTo>
                    <a:pt x="18" y="1554"/>
                  </a:lnTo>
                  <a:lnTo>
                    <a:pt x="19" y="1555"/>
                  </a:lnTo>
                  <a:lnTo>
                    <a:pt x="20" y="1557"/>
                  </a:lnTo>
                  <a:lnTo>
                    <a:pt x="20" y="1559"/>
                  </a:lnTo>
                  <a:lnTo>
                    <a:pt x="22" y="1562"/>
                  </a:lnTo>
                  <a:close/>
                  <a:moveTo>
                    <a:pt x="32" y="1594"/>
                  </a:moveTo>
                  <a:lnTo>
                    <a:pt x="54" y="1594"/>
                  </a:lnTo>
                  <a:lnTo>
                    <a:pt x="55" y="1594"/>
                  </a:lnTo>
                  <a:lnTo>
                    <a:pt x="57" y="1594"/>
                  </a:lnTo>
                  <a:lnTo>
                    <a:pt x="59" y="1595"/>
                  </a:lnTo>
                  <a:lnTo>
                    <a:pt x="60" y="1596"/>
                  </a:lnTo>
                  <a:lnTo>
                    <a:pt x="61" y="1598"/>
                  </a:lnTo>
                  <a:lnTo>
                    <a:pt x="63" y="1599"/>
                  </a:lnTo>
                  <a:lnTo>
                    <a:pt x="63" y="1602"/>
                  </a:lnTo>
                  <a:lnTo>
                    <a:pt x="64" y="1604"/>
                  </a:lnTo>
                  <a:lnTo>
                    <a:pt x="63" y="1606"/>
                  </a:lnTo>
                  <a:lnTo>
                    <a:pt x="63" y="1608"/>
                  </a:lnTo>
                  <a:lnTo>
                    <a:pt x="61" y="1610"/>
                  </a:lnTo>
                  <a:lnTo>
                    <a:pt x="60" y="1611"/>
                  </a:lnTo>
                  <a:lnTo>
                    <a:pt x="59" y="1612"/>
                  </a:lnTo>
                  <a:lnTo>
                    <a:pt x="57" y="1614"/>
                  </a:lnTo>
                  <a:lnTo>
                    <a:pt x="55" y="1614"/>
                  </a:lnTo>
                  <a:lnTo>
                    <a:pt x="54" y="1615"/>
                  </a:lnTo>
                  <a:lnTo>
                    <a:pt x="32" y="1615"/>
                  </a:lnTo>
                  <a:lnTo>
                    <a:pt x="30" y="1614"/>
                  </a:lnTo>
                  <a:lnTo>
                    <a:pt x="27" y="1614"/>
                  </a:lnTo>
                  <a:lnTo>
                    <a:pt x="26" y="1612"/>
                  </a:lnTo>
                  <a:lnTo>
                    <a:pt x="24" y="1611"/>
                  </a:lnTo>
                  <a:lnTo>
                    <a:pt x="23" y="1610"/>
                  </a:lnTo>
                  <a:lnTo>
                    <a:pt x="22" y="1608"/>
                  </a:lnTo>
                  <a:lnTo>
                    <a:pt x="22" y="1606"/>
                  </a:lnTo>
                  <a:lnTo>
                    <a:pt x="22" y="1604"/>
                  </a:lnTo>
                  <a:lnTo>
                    <a:pt x="22" y="1602"/>
                  </a:lnTo>
                  <a:lnTo>
                    <a:pt x="22" y="1599"/>
                  </a:lnTo>
                  <a:lnTo>
                    <a:pt x="23" y="1598"/>
                  </a:lnTo>
                  <a:lnTo>
                    <a:pt x="24" y="1596"/>
                  </a:lnTo>
                  <a:lnTo>
                    <a:pt x="26" y="1595"/>
                  </a:lnTo>
                  <a:lnTo>
                    <a:pt x="27" y="1594"/>
                  </a:lnTo>
                  <a:lnTo>
                    <a:pt x="30" y="1594"/>
                  </a:lnTo>
                  <a:lnTo>
                    <a:pt x="32" y="1594"/>
                  </a:lnTo>
                  <a:close/>
                  <a:moveTo>
                    <a:pt x="96" y="1594"/>
                  </a:moveTo>
                  <a:lnTo>
                    <a:pt x="117" y="1594"/>
                  </a:lnTo>
                  <a:lnTo>
                    <a:pt x="119" y="1594"/>
                  </a:lnTo>
                  <a:lnTo>
                    <a:pt x="121" y="1594"/>
                  </a:lnTo>
                  <a:lnTo>
                    <a:pt x="123" y="1595"/>
                  </a:lnTo>
                  <a:lnTo>
                    <a:pt x="124" y="1596"/>
                  </a:lnTo>
                  <a:lnTo>
                    <a:pt x="125" y="1598"/>
                  </a:lnTo>
                  <a:lnTo>
                    <a:pt x="127" y="1599"/>
                  </a:lnTo>
                  <a:lnTo>
                    <a:pt x="127" y="1602"/>
                  </a:lnTo>
                  <a:lnTo>
                    <a:pt x="128" y="1604"/>
                  </a:lnTo>
                  <a:lnTo>
                    <a:pt x="127" y="1606"/>
                  </a:lnTo>
                  <a:lnTo>
                    <a:pt x="127" y="1608"/>
                  </a:lnTo>
                  <a:lnTo>
                    <a:pt x="125" y="1610"/>
                  </a:lnTo>
                  <a:lnTo>
                    <a:pt x="124" y="1611"/>
                  </a:lnTo>
                  <a:lnTo>
                    <a:pt x="123" y="1612"/>
                  </a:lnTo>
                  <a:lnTo>
                    <a:pt x="121" y="1614"/>
                  </a:lnTo>
                  <a:lnTo>
                    <a:pt x="119" y="1614"/>
                  </a:lnTo>
                  <a:lnTo>
                    <a:pt x="117" y="1615"/>
                  </a:lnTo>
                  <a:lnTo>
                    <a:pt x="96" y="1615"/>
                  </a:lnTo>
                  <a:lnTo>
                    <a:pt x="93" y="1614"/>
                  </a:lnTo>
                  <a:lnTo>
                    <a:pt x="91" y="1614"/>
                  </a:lnTo>
                  <a:lnTo>
                    <a:pt x="89" y="1612"/>
                  </a:lnTo>
                  <a:lnTo>
                    <a:pt x="88" y="1611"/>
                  </a:lnTo>
                  <a:lnTo>
                    <a:pt x="87" y="1610"/>
                  </a:lnTo>
                  <a:lnTo>
                    <a:pt x="85" y="1608"/>
                  </a:lnTo>
                  <a:lnTo>
                    <a:pt x="85" y="1606"/>
                  </a:lnTo>
                  <a:lnTo>
                    <a:pt x="85" y="1604"/>
                  </a:lnTo>
                  <a:lnTo>
                    <a:pt x="85" y="1602"/>
                  </a:lnTo>
                  <a:lnTo>
                    <a:pt x="85" y="1599"/>
                  </a:lnTo>
                  <a:lnTo>
                    <a:pt x="87" y="1598"/>
                  </a:lnTo>
                  <a:lnTo>
                    <a:pt x="88" y="1596"/>
                  </a:lnTo>
                  <a:lnTo>
                    <a:pt x="89" y="1595"/>
                  </a:lnTo>
                  <a:lnTo>
                    <a:pt x="91" y="1594"/>
                  </a:lnTo>
                  <a:lnTo>
                    <a:pt x="93" y="1594"/>
                  </a:lnTo>
                  <a:lnTo>
                    <a:pt x="96" y="1594"/>
                  </a:lnTo>
                  <a:close/>
                  <a:moveTo>
                    <a:pt x="160" y="1594"/>
                  </a:moveTo>
                  <a:lnTo>
                    <a:pt x="181" y="1594"/>
                  </a:lnTo>
                  <a:lnTo>
                    <a:pt x="182" y="1594"/>
                  </a:lnTo>
                  <a:lnTo>
                    <a:pt x="185" y="1594"/>
                  </a:lnTo>
                  <a:lnTo>
                    <a:pt x="186" y="1595"/>
                  </a:lnTo>
                  <a:lnTo>
                    <a:pt x="188" y="1596"/>
                  </a:lnTo>
                  <a:lnTo>
                    <a:pt x="189" y="1598"/>
                  </a:lnTo>
                  <a:lnTo>
                    <a:pt x="190" y="1599"/>
                  </a:lnTo>
                  <a:lnTo>
                    <a:pt x="190" y="1602"/>
                  </a:lnTo>
                  <a:lnTo>
                    <a:pt x="192" y="1604"/>
                  </a:lnTo>
                  <a:lnTo>
                    <a:pt x="190" y="1606"/>
                  </a:lnTo>
                  <a:lnTo>
                    <a:pt x="190" y="1608"/>
                  </a:lnTo>
                  <a:lnTo>
                    <a:pt x="189" y="1610"/>
                  </a:lnTo>
                  <a:lnTo>
                    <a:pt x="188" y="1611"/>
                  </a:lnTo>
                  <a:lnTo>
                    <a:pt x="186" y="1612"/>
                  </a:lnTo>
                  <a:lnTo>
                    <a:pt x="185" y="1614"/>
                  </a:lnTo>
                  <a:lnTo>
                    <a:pt x="182" y="1614"/>
                  </a:lnTo>
                  <a:lnTo>
                    <a:pt x="181" y="1615"/>
                  </a:lnTo>
                  <a:lnTo>
                    <a:pt x="160" y="1615"/>
                  </a:lnTo>
                  <a:lnTo>
                    <a:pt x="157" y="1614"/>
                  </a:lnTo>
                  <a:lnTo>
                    <a:pt x="154" y="1614"/>
                  </a:lnTo>
                  <a:lnTo>
                    <a:pt x="153" y="1612"/>
                  </a:lnTo>
                  <a:lnTo>
                    <a:pt x="152" y="1611"/>
                  </a:lnTo>
                  <a:lnTo>
                    <a:pt x="150" y="1610"/>
                  </a:lnTo>
                  <a:lnTo>
                    <a:pt x="149" y="1608"/>
                  </a:lnTo>
                  <a:lnTo>
                    <a:pt x="149" y="1606"/>
                  </a:lnTo>
                  <a:lnTo>
                    <a:pt x="149" y="1604"/>
                  </a:lnTo>
                  <a:lnTo>
                    <a:pt x="149" y="1602"/>
                  </a:lnTo>
                  <a:lnTo>
                    <a:pt x="149" y="1599"/>
                  </a:lnTo>
                  <a:lnTo>
                    <a:pt x="150" y="1598"/>
                  </a:lnTo>
                  <a:lnTo>
                    <a:pt x="152" y="1596"/>
                  </a:lnTo>
                  <a:lnTo>
                    <a:pt x="153" y="1595"/>
                  </a:lnTo>
                  <a:lnTo>
                    <a:pt x="154" y="1594"/>
                  </a:lnTo>
                  <a:lnTo>
                    <a:pt x="157" y="1594"/>
                  </a:lnTo>
                  <a:lnTo>
                    <a:pt x="160" y="1594"/>
                  </a:lnTo>
                  <a:close/>
                  <a:moveTo>
                    <a:pt x="223" y="1594"/>
                  </a:moveTo>
                  <a:lnTo>
                    <a:pt x="245" y="1594"/>
                  </a:lnTo>
                  <a:lnTo>
                    <a:pt x="246" y="1594"/>
                  </a:lnTo>
                  <a:lnTo>
                    <a:pt x="249" y="1594"/>
                  </a:lnTo>
                  <a:lnTo>
                    <a:pt x="250" y="1595"/>
                  </a:lnTo>
                  <a:lnTo>
                    <a:pt x="251" y="1596"/>
                  </a:lnTo>
                  <a:lnTo>
                    <a:pt x="253" y="1598"/>
                  </a:lnTo>
                  <a:lnTo>
                    <a:pt x="254" y="1599"/>
                  </a:lnTo>
                  <a:lnTo>
                    <a:pt x="254" y="1602"/>
                  </a:lnTo>
                  <a:lnTo>
                    <a:pt x="255" y="1604"/>
                  </a:lnTo>
                  <a:lnTo>
                    <a:pt x="254" y="1606"/>
                  </a:lnTo>
                  <a:lnTo>
                    <a:pt x="254" y="1608"/>
                  </a:lnTo>
                  <a:lnTo>
                    <a:pt x="253" y="1610"/>
                  </a:lnTo>
                  <a:lnTo>
                    <a:pt x="251" y="1611"/>
                  </a:lnTo>
                  <a:lnTo>
                    <a:pt x="250" y="1612"/>
                  </a:lnTo>
                  <a:lnTo>
                    <a:pt x="249" y="1614"/>
                  </a:lnTo>
                  <a:lnTo>
                    <a:pt x="246" y="1614"/>
                  </a:lnTo>
                  <a:lnTo>
                    <a:pt x="245" y="1615"/>
                  </a:lnTo>
                  <a:lnTo>
                    <a:pt x="223" y="1615"/>
                  </a:lnTo>
                  <a:lnTo>
                    <a:pt x="221" y="1614"/>
                  </a:lnTo>
                  <a:lnTo>
                    <a:pt x="218" y="1614"/>
                  </a:lnTo>
                  <a:lnTo>
                    <a:pt x="217" y="1612"/>
                  </a:lnTo>
                  <a:lnTo>
                    <a:pt x="215" y="1611"/>
                  </a:lnTo>
                  <a:lnTo>
                    <a:pt x="214" y="1610"/>
                  </a:lnTo>
                  <a:lnTo>
                    <a:pt x="213" y="1608"/>
                  </a:lnTo>
                  <a:lnTo>
                    <a:pt x="213" y="1606"/>
                  </a:lnTo>
                  <a:lnTo>
                    <a:pt x="213" y="1604"/>
                  </a:lnTo>
                  <a:lnTo>
                    <a:pt x="213" y="1602"/>
                  </a:lnTo>
                  <a:lnTo>
                    <a:pt x="213" y="1599"/>
                  </a:lnTo>
                  <a:lnTo>
                    <a:pt x="214" y="1598"/>
                  </a:lnTo>
                  <a:lnTo>
                    <a:pt x="215" y="1596"/>
                  </a:lnTo>
                  <a:lnTo>
                    <a:pt x="217" y="1595"/>
                  </a:lnTo>
                  <a:lnTo>
                    <a:pt x="218" y="1594"/>
                  </a:lnTo>
                  <a:lnTo>
                    <a:pt x="221" y="1594"/>
                  </a:lnTo>
                  <a:lnTo>
                    <a:pt x="223" y="1594"/>
                  </a:lnTo>
                  <a:close/>
                  <a:moveTo>
                    <a:pt x="287" y="1594"/>
                  </a:moveTo>
                  <a:lnTo>
                    <a:pt x="308" y="1594"/>
                  </a:lnTo>
                  <a:lnTo>
                    <a:pt x="310" y="1594"/>
                  </a:lnTo>
                  <a:lnTo>
                    <a:pt x="312" y="1594"/>
                  </a:lnTo>
                  <a:lnTo>
                    <a:pt x="314" y="1595"/>
                  </a:lnTo>
                  <a:lnTo>
                    <a:pt x="315" y="1596"/>
                  </a:lnTo>
                  <a:lnTo>
                    <a:pt x="316" y="1598"/>
                  </a:lnTo>
                  <a:lnTo>
                    <a:pt x="318" y="1599"/>
                  </a:lnTo>
                  <a:lnTo>
                    <a:pt x="318" y="1602"/>
                  </a:lnTo>
                  <a:lnTo>
                    <a:pt x="319" y="1604"/>
                  </a:lnTo>
                  <a:lnTo>
                    <a:pt x="318" y="1606"/>
                  </a:lnTo>
                  <a:lnTo>
                    <a:pt x="318" y="1608"/>
                  </a:lnTo>
                  <a:lnTo>
                    <a:pt x="316" y="1610"/>
                  </a:lnTo>
                  <a:lnTo>
                    <a:pt x="315" y="1611"/>
                  </a:lnTo>
                  <a:lnTo>
                    <a:pt x="314" y="1612"/>
                  </a:lnTo>
                  <a:lnTo>
                    <a:pt x="312" y="1614"/>
                  </a:lnTo>
                  <a:lnTo>
                    <a:pt x="310" y="1614"/>
                  </a:lnTo>
                  <a:lnTo>
                    <a:pt x="308" y="1615"/>
                  </a:lnTo>
                  <a:lnTo>
                    <a:pt x="287" y="1615"/>
                  </a:lnTo>
                  <a:lnTo>
                    <a:pt x="285" y="1614"/>
                  </a:lnTo>
                  <a:lnTo>
                    <a:pt x="282" y="1614"/>
                  </a:lnTo>
                  <a:lnTo>
                    <a:pt x="281" y="1612"/>
                  </a:lnTo>
                  <a:lnTo>
                    <a:pt x="279" y="1611"/>
                  </a:lnTo>
                  <a:lnTo>
                    <a:pt x="278" y="1610"/>
                  </a:lnTo>
                  <a:lnTo>
                    <a:pt x="277" y="1608"/>
                  </a:lnTo>
                  <a:lnTo>
                    <a:pt x="277" y="1606"/>
                  </a:lnTo>
                  <a:lnTo>
                    <a:pt x="277" y="1604"/>
                  </a:lnTo>
                  <a:lnTo>
                    <a:pt x="277" y="1602"/>
                  </a:lnTo>
                  <a:lnTo>
                    <a:pt x="277" y="1599"/>
                  </a:lnTo>
                  <a:lnTo>
                    <a:pt x="278" y="1598"/>
                  </a:lnTo>
                  <a:lnTo>
                    <a:pt x="279" y="1596"/>
                  </a:lnTo>
                  <a:lnTo>
                    <a:pt x="281" y="1595"/>
                  </a:lnTo>
                  <a:lnTo>
                    <a:pt x="282" y="1594"/>
                  </a:lnTo>
                  <a:lnTo>
                    <a:pt x="285" y="1594"/>
                  </a:lnTo>
                  <a:lnTo>
                    <a:pt x="287" y="1594"/>
                  </a:lnTo>
                  <a:close/>
                  <a:moveTo>
                    <a:pt x="351" y="1594"/>
                  </a:moveTo>
                  <a:lnTo>
                    <a:pt x="372" y="1594"/>
                  </a:lnTo>
                  <a:lnTo>
                    <a:pt x="373" y="1594"/>
                  </a:lnTo>
                  <a:lnTo>
                    <a:pt x="376" y="1594"/>
                  </a:lnTo>
                  <a:lnTo>
                    <a:pt x="377" y="1595"/>
                  </a:lnTo>
                  <a:lnTo>
                    <a:pt x="379" y="1596"/>
                  </a:lnTo>
                  <a:lnTo>
                    <a:pt x="380" y="1598"/>
                  </a:lnTo>
                  <a:lnTo>
                    <a:pt x="381" y="1599"/>
                  </a:lnTo>
                  <a:lnTo>
                    <a:pt x="381" y="1602"/>
                  </a:lnTo>
                  <a:lnTo>
                    <a:pt x="383" y="1604"/>
                  </a:lnTo>
                  <a:lnTo>
                    <a:pt x="381" y="1606"/>
                  </a:lnTo>
                  <a:lnTo>
                    <a:pt x="381" y="1608"/>
                  </a:lnTo>
                  <a:lnTo>
                    <a:pt x="380" y="1610"/>
                  </a:lnTo>
                  <a:lnTo>
                    <a:pt x="379" y="1611"/>
                  </a:lnTo>
                  <a:lnTo>
                    <a:pt x="377" y="1612"/>
                  </a:lnTo>
                  <a:lnTo>
                    <a:pt x="376" y="1614"/>
                  </a:lnTo>
                  <a:lnTo>
                    <a:pt x="373" y="1614"/>
                  </a:lnTo>
                  <a:lnTo>
                    <a:pt x="372" y="1615"/>
                  </a:lnTo>
                  <a:lnTo>
                    <a:pt x="351" y="1615"/>
                  </a:lnTo>
                  <a:lnTo>
                    <a:pt x="348" y="1614"/>
                  </a:lnTo>
                  <a:lnTo>
                    <a:pt x="346" y="1614"/>
                  </a:lnTo>
                  <a:lnTo>
                    <a:pt x="344" y="1612"/>
                  </a:lnTo>
                  <a:lnTo>
                    <a:pt x="343" y="1611"/>
                  </a:lnTo>
                  <a:lnTo>
                    <a:pt x="342" y="1610"/>
                  </a:lnTo>
                  <a:lnTo>
                    <a:pt x="340" y="1608"/>
                  </a:lnTo>
                  <a:lnTo>
                    <a:pt x="340" y="1606"/>
                  </a:lnTo>
                  <a:lnTo>
                    <a:pt x="340" y="1604"/>
                  </a:lnTo>
                  <a:lnTo>
                    <a:pt x="340" y="1602"/>
                  </a:lnTo>
                  <a:lnTo>
                    <a:pt x="340" y="1599"/>
                  </a:lnTo>
                  <a:lnTo>
                    <a:pt x="342" y="1598"/>
                  </a:lnTo>
                  <a:lnTo>
                    <a:pt x="343" y="1596"/>
                  </a:lnTo>
                  <a:lnTo>
                    <a:pt x="344" y="1595"/>
                  </a:lnTo>
                  <a:lnTo>
                    <a:pt x="346" y="1594"/>
                  </a:lnTo>
                  <a:lnTo>
                    <a:pt x="348" y="1594"/>
                  </a:lnTo>
                  <a:lnTo>
                    <a:pt x="351" y="1594"/>
                  </a:lnTo>
                  <a:close/>
                  <a:moveTo>
                    <a:pt x="415" y="1594"/>
                  </a:moveTo>
                  <a:lnTo>
                    <a:pt x="436" y="1594"/>
                  </a:lnTo>
                  <a:lnTo>
                    <a:pt x="437" y="1594"/>
                  </a:lnTo>
                  <a:lnTo>
                    <a:pt x="440" y="1594"/>
                  </a:lnTo>
                  <a:lnTo>
                    <a:pt x="441" y="1595"/>
                  </a:lnTo>
                  <a:lnTo>
                    <a:pt x="443" y="1596"/>
                  </a:lnTo>
                  <a:lnTo>
                    <a:pt x="444" y="1598"/>
                  </a:lnTo>
                  <a:lnTo>
                    <a:pt x="445" y="1599"/>
                  </a:lnTo>
                  <a:lnTo>
                    <a:pt x="445" y="1602"/>
                  </a:lnTo>
                  <a:lnTo>
                    <a:pt x="446" y="1604"/>
                  </a:lnTo>
                  <a:lnTo>
                    <a:pt x="445" y="1606"/>
                  </a:lnTo>
                  <a:lnTo>
                    <a:pt x="445" y="1608"/>
                  </a:lnTo>
                  <a:lnTo>
                    <a:pt x="444" y="1610"/>
                  </a:lnTo>
                  <a:lnTo>
                    <a:pt x="443" y="1611"/>
                  </a:lnTo>
                  <a:lnTo>
                    <a:pt x="441" y="1612"/>
                  </a:lnTo>
                  <a:lnTo>
                    <a:pt x="440" y="1614"/>
                  </a:lnTo>
                  <a:lnTo>
                    <a:pt x="437" y="1614"/>
                  </a:lnTo>
                  <a:lnTo>
                    <a:pt x="436" y="1615"/>
                  </a:lnTo>
                  <a:lnTo>
                    <a:pt x="415" y="1615"/>
                  </a:lnTo>
                  <a:lnTo>
                    <a:pt x="412" y="1614"/>
                  </a:lnTo>
                  <a:lnTo>
                    <a:pt x="409" y="1614"/>
                  </a:lnTo>
                  <a:lnTo>
                    <a:pt x="408" y="1612"/>
                  </a:lnTo>
                  <a:lnTo>
                    <a:pt x="407" y="1611"/>
                  </a:lnTo>
                  <a:lnTo>
                    <a:pt x="405" y="1610"/>
                  </a:lnTo>
                  <a:lnTo>
                    <a:pt x="404" y="1608"/>
                  </a:lnTo>
                  <a:lnTo>
                    <a:pt x="404" y="1606"/>
                  </a:lnTo>
                  <a:lnTo>
                    <a:pt x="404" y="1604"/>
                  </a:lnTo>
                  <a:lnTo>
                    <a:pt x="404" y="1602"/>
                  </a:lnTo>
                  <a:lnTo>
                    <a:pt x="404" y="1599"/>
                  </a:lnTo>
                  <a:lnTo>
                    <a:pt x="405" y="1598"/>
                  </a:lnTo>
                  <a:lnTo>
                    <a:pt x="407" y="1596"/>
                  </a:lnTo>
                  <a:lnTo>
                    <a:pt x="408" y="1595"/>
                  </a:lnTo>
                  <a:lnTo>
                    <a:pt x="409" y="1594"/>
                  </a:lnTo>
                  <a:lnTo>
                    <a:pt x="412" y="1594"/>
                  </a:lnTo>
                  <a:lnTo>
                    <a:pt x="415" y="1594"/>
                  </a:lnTo>
                  <a:close/>
                  <a:moveTo>
                    <a:pt x="478" y="1594"/>
                  </a:moveTo>
                  <a:lnTo>
                    <a:pt x="500" y="1594"/>
                  </a:lnTo>
                  <a:lnTo>
                    <a:pt x="501" y="1594"/>
                  </a:lnTo>
                  <a:lnTo>
                    <a:pt x="504" y="1594"/>
                  </a:lnTo>
                  <a:lnTo>
                    <a:pt x="505" y="1595"/>
                  </a:lnTo>
                  <a:lnTo>
                    <a:pt x="506" y="1596"/>
                  </a:lnTo>
                  <a:lnTo>
                    <a:pt x="508" y="1598"/>
                  </a:lnTo>
                  <a:lnTo>
                    <a:pt x="509" y="1599"/>
                  </a:lnTo>
                  <a:lnTo>
                    <a:pt x="509" y="1602"/>
                  </a:lnTo>
                  <a:lnTo>
                    <a:pt x="510" y="1604"/>
                  </a:lnTo>
                  <a:lnTo>
                    <a:pt x="509" y="1606"/>
                  </a:lnTo>
                  <a:lnTo>
                    <a:pt x="509" y="1608"/>
                  </a:lnTo>
                  <a:lnTo>
                    <a:pt x="508" y="1610"/>
                  </a:lnTo>
                  <a:lnTo>
                    <a:pt x="506" y="1611"/>
                  </a:lnTo>
                  <a:lnTo>
                    <a:pt x="505" y="1612"/>
                  </a:lnTo>
                  <a:lnTo>
                    <a:pt x="504" y="1614"/>
                  </a:lnTo>
                  <a:lnTo>
                    <a:pt x="501" y="1614"/>
                  </a:lnTo>
                  <a:lnTo>
                    <a:pt x="500" y="1615"/>
                  </a:lnTo>
                  <a:lnTo>
                    <a:pt x="478" y="1615"/>
                  </a:lnTo>
                  <a:lnTo>
                    <a:pt x="476" y="1614"/>
                  </a:lnTo>
                  <a:lnTo>
                    <a:pt x="473" y="1614"/>
                  </a:lnTo>
                  <a:lnTo>
                    <a:pt x="472" y="1612"/>
                  </a:lnTo>
                  <a:lnTo>
                    <a:pt x="470" y="1611"/>
                  </a:lnTo>
                  <a:lnTo>
                    <a:pt x="469" y="1610"/>
                  </a:lnTo>
                  <a:lnTo>
                    <a:pt x="468" y="1608"/>
                  </a:lnTo>
                  <a:lnTo>
                    <a:pt x="468" y="1606"/>
                  </a:lnTo>
                  <a:lnTo>
                    <a:pt x="468" y="1604"/>
                  </a:lnTo>
                  <a:lnTo>
                    <a:pt x="468" y="1602"/>
                  </a:lnTo>
                  <a:lnTo>
                    <a:pt x="468" y="1599"/>
                  </a:lnTo>
                  <a:lnTo>
                    <a:pt x="469" y="1598"/>
                  </a:lnTo>
                  <a:lnTo>
                    <a:pt x="470" y="1596"/>
                  </a:lnTo>
                  <a:lnTo>
                    <a:pt x="472" y="1595"/>
                  </a:lnTo>
                  <a:lnTo>
                    <a:pt x="473" y="1594"/>
                  </a:lnTo>
                  <a:lnTo>
                    <a:pt x="476" y="1594"/>
                  </a:lnTo>
                  <a:lnTo>
                    <a:pt x="478" y="1594"/>
                  </a:lnTo>
                  <a:close/>
                  <a:moveTo>
                    <a:pt x="542" y="1594"/>
                  </a:moveTo>
                  <a:lnTo>
                    <a:pt x="563" y="1594"/>
                  </a:lnTo>
                  <a:lnTo>
                    <a:pt x="565" y="1594"/>
                  </a:lnTo>
                  <a:lnTo>
                    <a:pt x="567" y="1594"/>
                  </a:lnTo>
                  <a:lnTo>
                    <a:pt x="569" y="1595"/>
                  </a:lnTo>
                  <a:lnTo>
                    <a:pt x="570" y="1596"/>
                  </a:lnTo>
                  <a:lnTo>
                    <a:pt x="571" y="1598"/>
                  </a:lnTo>
                  <a:lnTo>
                    <a:pt x="573" y="1599"/>
                  </a:lnTo>
                  <a:lnTo>
                    <a:pt x="573" y="1602"/>
                  </a:lnTo>
                  <a:lnTo>
                    <a:pt x="574" y="1604"/>
                  </a:lnTo>
                  <a:lnTo>
                    <a:pt x="573" y="1606"/>
                  </a:lnTo>
                  <a:lnTo>
                    <a:pt x="573" y="1608"/>
                  </a:lnTo>
                  <a:lnTo>
                    <a:pt x="571" y="1610"/>
                  </a:lnTo>
                  <a:lnTo>
                    <a:pt x="570" y="1611"/>
                  </a:lnTo>
                  <a:lnTo>
                    <a:pt x="569" y="1612"/>
                  </a:lnTo>
                  <a:lnTo>
                    <a:pt x="567" y="1614"/>
                  </a:lnTo>
                  <a:lnTo>
                    <a:pt x="565" y="1614"/>
                  </a:lnTo>
                  <a:lnTo>
                    <a:pt x="563" y="1615"/>
                  </a:lnTo>
                  <a:lnTo>
                    <a:pt x="542" y="1615"/>
                  </a:lnTo>
                  <a:lnTo>
                    <a:pt x="539" y="1614"/>
                  </a:lnTo>
                  <a:lnTo>
                    <a:pt x="537" y="1614"/>
                  </a:lnTo>
                  <a:lnTo>
                    <a:pt x="535" y="1612"/>
                  </a:lnTo>
                  <a:lnTo>
                    <a:pt x="534" y="1611"/>
                  </a:lnTo>
                  <a:lnTo>
                    <a:pt x="533" y="1610"/>
                  </a:lnTo>
                  <a:lnTo>
                    <a:pt x="531" y="1608"/>
                  </a:lnTo>
                  <a:lnTo>
                    <a:pt x="531" y="1606"/>
                  </a:lnTo>
                  <a:lnTo>
                    <a:pt x="531" y="1604"/>
                  </a:lnTo>
                  <a:lnTo>
                    <a:pt x="531" y="1602"/>
                  </a:lnTo>
                  <a:lnTo>
                    <a:pt x="531" y="1599"/>
                  </a:lnTo>
                  <a:lnTo>
                    <a:pt x="533" y="1598"/>
                  </a:lnTo>
                  <a:lnTo>
                    <a:pt x="534" y="1596"/>
                  </a:lnTo>
                  <a:lnTo>
                    <a:pt x="535" y="1595"/>
                  </a:lnTo>
                  <a:lnTo>
                    <a:pt x="537" y="1594"/>
                  </a:lnTo>
                  <a:lnTo>
                    <a:pt x="539" y="1594"/>
                  </a:lnTo>
                  <a:lnTo>
                    <a:pt x="542" y="1594"/>
                  </a:lnTo>
                  <a:close/>
                  <a:moveTo>
                    <a:pt x="606" y="1594"/>
                  </a:moveTo>
                  <a:lnTo>
                    <a:pt x="627" y="1594"/>
                  </a:lnTo>
                  <a:lnTo>
                    <a:pt x="628" y="1594"/>
                  </a:lnTo>
                  <a:lnTo>
                    <a:pt x="631" y="1594"/>
                  </a:lnTo>
                  <a:lnTo>
                    <a:pt x="632" y="1595"/>
                  </a:lnTo>
                  <a:lnTo>
                    <a:pt x="634" y="1596"/>
                  </a:lnTo>
                  <a:lnTo>
                    <a:pt x="635" y="1598"/>
                  </a:lnTo>
                  <a:lnTo>
                    <a:pt x="636" y="1599"/>
                  </a:lnTo>
                  <a:lnTo>
                    <a:pt x="636" y="1602"/>
                  </a:lnTo>
                  <a:lnTo>
                    <a:pt x="638" y="1604"/>
                  </a:lnTo>
                  <a:lnTo>
                    <a:pt x="636" y="1606"/>
                  </a:lnTo>
                  <a:lnTo>
                    <a:pt x="636" y="1608"/>
                  </a:lnTo>
                  <a:lnTo>
                    <a:pt x="635" y="1610"/>
                  </a:lnTo>
                  <a:lnTo>
                    <a:pt x="634" y="1611"/>
                  </a:lnTo>
                  <a:lnTo>
                    <a:pt x="632" y="1612"/>
                  </a:lnTo>
                  <a:lnTo>
                    <a:pt x="631" y="1614"/>
                  </a:lnTo>
                  <a:lnTo>
                    <a:pt x="628" y="1614"/>
                  </a:lnTo>
                  <a:lnTo>
                    <a:pt x="627" y="1615"/>
                  </a:lnTo>
                  <a:lnTo>
                    <a:pt x="606" y="1615"/>
                  </a:lnTo>
                  <a:lnTo>
                    <a:pt x="603" y="1614"/>
                  </a:lnTo>
                  <a:lnTo>
                    <a:pt x="600" y="1614"/>
                  </a:lnTo>
                  <a:lnTo>
                    <a:pt x="599" y="1612"/>
                  </a:lnTo>
                  <a:lnTo>
                    <a:pt x="598" y="1611"/>
                  </a:lnTo>
                  <a:lnTo>
                    <a:pt x="597" y="1610"/>
                  </a:lnTo>
                  <a:lnTo>
                    <a:pt x="595" y="1608"/>
                  </a:lnTo>
                  <a:lnTo>
                    <a:pt x="595" y="1606"/>
                  </a:lnTo>
                  <a:lnTo>
                    <a:pt x="595" y="1604"/>
                  </a:lnTo>
                  <a:lnTo>
                    <a:pt x="595" y="1602"/>
                  </a:lnTo>
                  <a:lnTo>
                    <a:pt x="595" y="1599"/>
                  </a:lnTo>
                  <a:lnTo>
                    <a:pt x="597" y="1598"/>
                  </a:lnTo>
                  <a:lnTo>
                    <a:pt x="598" y="1596"/>
                  </a:lnTo>
                  <a:lnTo>
                    <a:pt x="599" y="1595"/>
                  </a:lnTo>
                  <a:lnTo>
                    <a:pt x="600" y="1594"/>
                  </a:lnTo>
                  <a:lnTo>
                    <a:pt x="603" y="1594"/>
                  </a:lnTo>
                  <a:lnTo>
                    <a:pt x="606" y="1594"/>
                  </a:lnTo>
                  <a:close/>
                  <a:moveTo>
                    <a:pt x="670" y="1594"/>
                  </a:moveTo>
                  <a:lnTo>
                    <a:pt x="691" y="1594"/>
                  </a:lnTo>
                  <a:lnTo>
                    <a:pt x="692" y="1594"/>
                  </a:lnTo>
                  <a:lnTo>
                    <a:pt x="695" y="1594"/>
                  </a:lnTo>
                  <a:lnTo>
                    <a:pt x="696" y="1595"/>
                  </a:lnTo>
                  <a:lnTo>
                    <a:pt x="697" y="1596"/>
                  </a:lnTo>
                  <a:lnTo>
                    <a:pt x="699" y="1598"/>
                  </a:lnTo>
                  <a:lnTo>
                    <a:pt x="700" y="1599"/>
                  </a:lnTo>
                  <a:lnTo>
                    <a:pt x="700" y="1602"/>
                  </a:lnTo>
                  <a:lnTo>
                    <a:pt x="701" y="1604"/>
                  </a:lnTo>
                  <a:lnTo>
                    <a:pt x="700" y="1606"/>
                  </a:lnTo>
                  <a:lnTo>
                    <a:pt x="700" y="1608"/>
                  </a:lnTo>
                  <a:lnTo>
                    <a:pt x="699" y="1610"/>
                  </a:lnTo>
                  <a:lnTo>
                    <a:pt x="697" y="1611"/>
                  </a:lnTo>
                  <a:lnTo>
                    <a:pt x="696" y="1612"/>
                  </a:lnTo>
                  <a:lnTo>
                    <a:pt x="695" y="1614"/>
                  </a:lnTo>
                  <a:lnTo>
                    <a:pt x="692" y="1614"/>
                  </a:lnTo>
                  <a:lnTo>
                    <a:pt x="691" y="1615"/>
                  </a:lnTo>
                  <a:lnTo>
                    <a:pt x="670" y="1615"/>
                  </a:lnTo>
                  <a:lnTo>
                    <a:pt x="667" y="1614"/>
                  </a:lnTo>
                  <a:lnTo>
                    <a:pt x="664" y="1614"/>
                  </a:lnTo>
                  <a:lnTo>
                    <a:pt x="663" y="1612"/>
                  </a:lnTo>
                  <a:lnTo>
                    <a:pt x="662" y="1611"/>
                  </a:lnTo>
                  <a:lnTo>
                    <a:pt x="660" y="1610"/>
                  </a:lnTo>
                  <a:lnTo>
                    <a:pt x="659" y="1608"/>
                  </a:lnTo>
                  <a:lnTo>
                    <a:pt x="659" y="1606"/>
                  </a:lnTo>
                  <a:lnTo>
                    <a:pt x="659" y="1604"/>
                  </a:lnTo>
                  <a:lnTo>
                    <a:pt x="659" y="1602"/>
                  </a:lnTo>
                  <a:lnTo>
                    <a:pt x="659" y="1599"/>
                  </a:lnTo>
                  <a:lnTo>
                    <a:pt x="660" y="1598"/>
                  </a:lnTo>
                  <a:lnTo>
                    <a:pt x="662" y="1596"/>
                  </a:lnTo>
                  <a:lnTo>
                    <a:pt x="663" y="1595"/>
                  </a:lnTo>
                  <a:lnTo>
                    <a:pt x="664" y="1594"/>
                  </a:lnTo>
                  <a:lnTo>
                    <a:pt x="667" y="1594"/>
                  </a:lnTo>
                  <a:lnTo>
                    <a:pt x="670" y="1594"/>
                  </a:lnTo>
                  <a:close/>
                  <a:moveTo>
                    <a:pt x="733" y="1594"/>
                  </a:moveTo>
                  <a:lnTo>
                    <a:pt x="755" y="1594"/>
                  </a:lnTo>
                  <a:lnTo>
                    <a:pt x="756" y="1594"/>
                  </a:lnTo>
                  <a:lnTo>
                    <a:pt x="758" y="1594"/>
                  </a:lnTo>
                  <a:lnTo>
                    <a:pt x="760" y="1595"/>
                  </a:lnTo>
                  <a:lnTo>
                    <a:pt x="761" y="1596"/>
                  </a:lnTo>
                  <a:lnTo>
                    <a:pt x="762" y="1598"/>
                  </a:lnTo>
                  <a:lnTo>
                    <a:pt x="764" y="1599"/>
                  </a:lnTo>
                  <a:lnTo>
                    <a:pt x="764" y="1602"/>
                  </a:lnTo>
                  <a:lnTo>
                    <a:pt x="765" y="1604"/>
                  </a:lnTo>
                  <a:lnTo>
                    <a:pt x="764" y="1606"/>
                  </a:lnTo>
                  <a:lnTo>
                    <a:pt x="764" y="1608"/>
                  </a:lnTo>
                  <a:lnTo>
                    <a:pt x="762" y="1610"/>
                  </a:lnTo>
                  <a:lnTo>
                    <a:pt x="761" y="1611"/>
                  </a:lnTo>
                  <a:lnTo>
                    <a:pt x="760" y="1612"/>
                  </a:lnTo>
                  <a:lnTo>
                    <a:pt x="758" y="1614"/>
                  </a:lnTo>
                  <a:lnTo>
                    <a:pt x="756" y="1614"/>
                  </a:lnTo>
                  <a:lnTo>
                    <a:pt x="755" y="1615"/>
                  </a:lnTo>
                  <a:lnTo>
                    <a:pt x="733" y="1615"/>
                  </a:lnTo>
                  <a:lnTo>
                    <a:pt x="731" y="1614"/>
                  </a:lnTo>
                  <a:lnTo>
                    <a:pt x="728" y="1614"/>
                  </a:lnTo>
                  <a:lnTo>
                    <a:pt x="727" y="1612"/>
                  </a:lnTo>
                  <a:lnTo>
                    <a:pt x="725" y="1611"/>
                  </a:lnTo>
                  <a:lnTo>
                    <a:pt x="724" y="1610"/>
                  </a:lnTo>
                  <a:lnTo>
                    <a:pt x="723" y="1608"/>
                  </a:lnTo>
                  <a:lnTo>
                    <a:pt x="723" y="1606"/>
                  </a:lnTo>
                  <a:lnTo>
                    <a:pt x="723" y="1604"/>
                  </a:lnTo>
                  <a:lnTo>
                    <a:pt x="723" y="1602"/>
                  </a:lnTo>
                  <a:lnTo>
                    <a:pt x="723" y="1599"/>
                  </a:lnTo>
                  <a:lnTo>
                    <a:pt x="724" y="1598"/>
                  </a:lnTo>
                  <a:lnTo>
                    <a:pt x="725" y="1596"/>
                  </a:lnTo>
                  <a:lnTo>
                    <a:pt x="727" y="1595"/>
                  </a:lnTo>
                  <a:lnTo>
                    <a:pt x="728" y="1594"/>
                  </a:lnTo>
                  <a:lnTo>
                    <a:pt x="731" y="1594"/>
                  </a:lnTo>
                  <a:lnTo>
                    <a:pt x="733" y="1594"/>
                  </a:lnTo>
                  <a:close/>
                  <a:moveTo>
                    <a:pt x="797" y="1594"/>
                  </a:moveTo>
                  <a:lnTo>
                    <a:pt x="818" y="1594"/>
                  </a:lnTo>
                  <a:lnTo>
                    <a:pt x="820" y="1594"/>
                  </a:lnTo>
                  <a:lnTo>
                    <a:pt x="822" y="1594"/>
                  </a:lnTo>
                  <a:lnTo>
                    <a:pt x="824" y="1595"/>
                  </a:lnTo>
                  <a:lnTo>
                    <a:pt x="825" y="1596"/>
                  </a:lnTo>
                  <a:lnTo>
                    <a:pt x="826" y="1598"/>
                  </a:lnTo>
                  <a:lnTo>
                    <a:pt x="828" y="1599"/>
                  </a:lnTo>
                  <a:lnTo>
                    <a:pt x="828" y="1602"/>
                  </a:lnTo>
                  <a:lnTo>
                    <a:pt x="829" y="1604"/>
                  </a:lnTo>
                  <a:lnTo>
                    <a:pt x="828" y="1606"/>
                  </a:lnTo>
                  <a:lnTo>
                    <a:pt x="828" y="1608"/>
                  </a:lnTo>
                  <a:lnTo>
                    <a:pt x="826" y="1610"/>
                  </a:lnTo>
                  <a:lnTo>
                    <a:pt x="825" y="1611"/>
                  </a:lnTo>
                  <a:lnTo>
                    <a:pt x="824" y="1612"/>
                  </a:lnTo>
                  <a:lnTo>
                    <a:pt x="822" y="1614"/>
                  </a:lnTo>
                  <a:lnTo>
                    <a:pt x="820" y="1614"/>
                  </a:lnTo>
                  <a:lnTo>
                    <a:pt x="818" y="1615"/>
                  </a:lnTo>
                  <a:lnTo>
                    <a:pt x="797" y="1615"/>
                  </a:lnTo>
                  <a:lnTo>
                    <a:pt x="794" y="1614"/>
                  </a:lnTo>
                  <a:lnTo>
                    <a:pt x="792" y="1614"/>
                  </a:lnTo>
                  <a:lnTo>
                    <a:pt x="790" y="1612"/>
                  </a:lnTo>
                  <a:lnTo>
                    <a:pt x="789" y="1611"/>
                  </a:lnTo>
                  <a:lnTo>
                    <a:pt x="788" y="1610"/>
                  </a:lnTo>
                  <a:lnTo>
                    <a:pt x="786" y="1608"/>
                  </a:lnTo>
                  <a:lnTo>
                    <a:pt x="786" y="1606"/>
                  </a:lnTo>
                  <a:lnTo>
                    <a:pt x="786" y="1604"/>
                  </a:lnTo>
                  <a:lnTo>
                    <a:pt x="786" y="1602"/>
                  </a:lnTo>
                  <a:lnTo>
                    <a:pt x="786" y="1599"/>
                  </a:lnTo>
                  <a:lnTo>
                    <a:pt x="788" y="1598"/>
                  </a:lnTo>
                  <a:lnTo>
                    <a:pt x="789" y="1596"/>
                  </a:lnTo>
                  <a:lnTo>
                    <a:pt x="790" y="1595"/>
                  </a:lnTo>
                  <a:lnTo>
                    <a:pt x="792" y="1594"/>
                  </a:lnTo>
                  <a:lnTo>
                    <a:pt x="794" y="1594"/>
                  </a:lnTo>
                  <a:lnTo>
                    <a:pt x="797" y="1594"/>
                  </a:lnTo>
                  <a:close/>
                  <a:moveTo>
                    <a:pt x="861" y="1594"/>
                  </a:moveTo>
                  <a:lnTo>
                    <a:pt x="882" y="1594"/>
                  </a:lnTo>
                  <a:lnTo>
                    <a:pt x="883" y="1594"/>
                  </a:lnTo>
                  <a:lnTo>
                    <a:pt x="886" y="1594"/>
                  </a:lnTo>
                  <a:lnTo>
                    <a:pt x="887" y="1595"/>
                  </a:lnTo>
                  <a:lnTo>
                    <a:pt x="889" y="1596"/>
                  </a:lnTo>
                  <a:lnTo>
                    <a:pt x="890" y="1598"/>
                  </a:lnTo>
                  <a:lnTo>
                    <a:pt x="891" y="1599"/>
                  </a:lnTo>
                  <a:lnTo>
                    <a:pt x="891" y="1602"/>
                  </a:lnTo>
                  <a:lnTo>
                    <a:pt x="893" y="1604"/>
                  </a:lnTo>
                  <a:lnTo>
                    <a:pt x="891" y="1606"/>
                  </a:lnTo>
                  <a:lnTo>
                    <a:pt x="891" y="1608"/>
                  </a:lnTo>
                  <a:lnTo>
                    <a:pt x="890" y="1610"/>
                  </a:lnTo>
                  <a:lnTo>
                    <a:pt x="889" y="1611"/>
                  </a:lnTo>
                  <a:lnTo>
                    <a:pt x="887" y="1612"/>
                  </a:lnTo>
                  <a:lnTo>
                    <a:pt x="886" y="1614"/>
                  </a:lnTo>
                  <a:lnTo>
                    <a:pt x="883" y="1614"/>
                  </a:lnTo>
                  <a:lnTo>
                    <a:pt x="882" y="1615"/>
                  </a:lnTo>
                  <a:lnTo>
                    <a:pt x="861" y="1615"/>
                  </a:lnTo>
                  <a:lnTo>
                    <a:pt x="858" y="1614"/>
                  </a:lnTo>
                  <a:lnTo>
                    <a:pt x="855" y="1614"/>
                  </a:lnTo>
                  <a:lnTo>
                    <a:pt x="854" y="1612"/>
                  </a:lnTo>
                  <a:lnTo>
                    <a:pt x="853" y="1611"/>
                  </a:lnTo>
                  <a:lnTo>
                    <a:pt x="851" y="1610"/>
                  </a:lnTo>
                  <a:lnTo>
                    <a:pt x="850" y="1608"/>
                  </a:lnTo>
                  <a:lnTo>
                    <a:pt x="850" y="1606"/>
                  </a:lnTo>
                  <a:lnTo>
                    <a:pt x="850" y="1604"/>
                  </a:lnTo>
                  <a:lnTo>
                    <a:pt x="850" y="1602"/>
                  </a:lnTo>
                  <a:lnTo>
                    <a:pt x="850" y="1599"/>
                  </a:lnTo>
                  <a:lnTo>
                    <a:pt x="851" y="1598"/>
                  </a:lnTo>
                  <a:lnTo>
                    <a:pt x="853" y="1596"/>
                  </a:lnTo>
                  <a:lnTo>
                    <a:pt x="854" y="1595"/>
                  </a:lnTo>
                  <a:lnTo>
                    <a:pt x="855" y="1594"/>
                  </a:lnTo>
                  <a:lnTo>
                    <a:pt x="858" y="1594"/>
                  </a:lnTo>
                  <a:lnTo>
                    <a:pt x="861" y="1594"/>
                  </a:lnTo>
                  <a:close/>
                  <a:moveTo>
                    <a:pt x="924" y="1594"/>
                  </a:moveTo>
                  <a:lnTo>
                    <a:pt x="946" y="1594"/>
                  </a:lnTo>
                  <a:lnTo>
                    <a:pt x="947" y="1594"/>
                  </a:lnTo>
                  <a:lnTo>
                    <a:pt x="950" y="1594"/>
                  </a:lnTo>
                  <a:lnTo>
                    <a:pt x="951" y="1595"/>
                  </a:lnTo>
                  <a:lnTo>
                    <a:pt x="952" y="1596"/>
                  </a:lnTo>
                  <a:lnTo>
                    <a:pt x="954" y="1598"/>
                  </a:lnTo>
                  <a:lnTo>
                    <a:pt x="955" y="1599"/>
                  </a:lnTo>
                  <a:lnTo>
                    <a:pt x="955" y="1602"/>
                  </a:lnTo>
                  <a:lnTo>
                    <a:pt x="956" y="1604"/>
                  </a:lnTo>
                  <a:lnTo>
                    <a:pt x="955" y="1606"/>
                  </a:lnTo>
                  <a:lnTo>
                    <a:pt x="955" y="1608"/>
                  </a:lnTo>
                  <a:lnTo>
                    <a:pt x="954" y="1610"/>
                  </a:lnTo>
                  <a:lnTo>
                    <a:pt x="952" y="1611"/>
                  </a:lnTo>
                  <a:lnTo>
                    <a:pt x="951" y="1612"/>
                  </a:lnTo>
                  <a:lnTo>
                    <a:pt x="950" y="1614"/>
                  </a:lnTo>
                  <a:lnTo>
                    <a:pt x="947" y="1614"/>
                  </a:lnTo>
                  <a:lnTo>
                    <a:pt x="946" y="1615"/>
                  </a:lnTo>
                  <a:lnTo>
                    <a:pt x="924" y="1615"/>
                  </a:lnTo>
                  <a:lnTo>
                    <a:pt x="922" y="1614"/>
                  </a:lnTo>
                  <a:lnTo>
                    <a:pt x="919" y="1614"/>
                  </a:lnTo>
                  <a:lnTo>
                    <a:pt x="918" y="1612"/>
                  </a:lnTo>
                  <a:lnTo>
                    <a:pt x="916" y="1611"/>
                  </a:lnTo>
                  <a:lnTo>
                    <a:pt x="915" y="1610"/>
                  </a:lnTo>
                  <a:lnTo>
                    <a:pt x="914" y="1608"/>
                  </a:lnTo>
                  <a:lnTo>
                    <a:pt x="914" y="1606"/>
                  </a:lnTo>
                  <a:lnTo>
                    <a:pt x="914" y="1604"/>
                  </a:lnTo>
                  <a:lnTo>
                    <a:pt x="914" y="1602"/>
                  </a:lnTo>
                  <a:lnTo>
                    <a:pt x="914" y="1599"/>
                  </a:lnTo>
                  <a:lnTo>
                    <a:pt x="915" y="1598"/>
                  </a:lnTo>
                  <a:lnTo>
                    <a:pt x="916" y="1596"/>
                  </a:lnTo>
                  <a:lnTo>
                    <a:pt x="918" y="1595"/>
                  </a:lnTo>
                  <a:lnTo>
                    <a:pt x="919" y="1594"/>
                  </a:lnTo>
                  <a:lnTo>
                    <a:pt x="922" y="1594"/>
                  </a:lnTo>
                  <a:lnTo>
                    <a:pt x="924" y="1594"/>
                  </a:lnTo>
                  <a:close/>
                  <a:moveTo>
                    <a:pt x="988" y="1594"/>
                  </a:moveTo>
                  <a:lnTo>
                    <a:pt x="1009" y="1594"/>
                  </a:lnTo>
                  <a:lnTo>
                    <a:pt x="1011" y="1594"/>
                  </a:lnTo>
                  <a:lnTo>
                    <a:pt x="1013" y="1594"/>
                  </a:lnTo>
                  <a:lnTo>
                    <a:pt x="1015" y="1595"/>
                  </a:lnTo>
                  <a:lnTo>
                    <a:pt x="1016" y="1596"/>
                  </a:lnTo>
                  <a:lnTo>
                    <a:pt x="1017" y="1598"/>
                  </a:lnTo>
                  <a:lnTo>
                    <a:pt x="1019" y="1599"/>
                  </a:lnTo>
                  <a:lnTo>
                    <a:pt x="1019" y="1602"/>
                  </a:lnTo>
                  <a:lnTo>
                    <a:pt x="1020" y="1604"/>
                  </a:lnTo>
                  <a:lnTo>
                    <a:pt x="1019" y="1606"/>
                  </a:lnTo>
                  <a:lnTo>
                    <a:pt x="1019" y="1608"/>
                  </a:lnTo>
                  <a:lnTo>
                    <a:pt x="1017" y="1610"/>
                  </a:lnTo>
                  <a:lnTo>
                    <a:pt x="1016" y="1611"/>
                  </a:lnTo>
                  <a:lnTo>
                    <a:pt x="1015" y="1612"/>
                  </a:lnTo>
                  <a:lnTo>
                    <a:pt x="1013" y="1614"/>
                  </a:lnTo>
                  <a:lnTo>
                    <a:pt x="1011" y="1614"/>
                  </a:lnTo>
                  <a:lnTo>
                    <a:pt x="1009" y="1615"/>
                  </a:lnTo>
                  <a:lnTo>
                    <a:pt x="988" y="1615"/>
                  </a:lnTo>
                  <a:lnTo>
                    <a:pt x="986" y="1614"/>
                  </a:lnTo>
                  <a:lnTo>
                    <a:pt x="983" y="1614"/>
                  </a:lnTo>
                  <a:lnTo>
                    <a:pt x="982" y="1612"/>
                  </a:lnTo>
                  <a:lnTo>
                    <a:pt x="980" y="1611"/>
                  </a:lnTo>
                  <a:lnTo>
                    <a:pt x="979" y="1610"/>
                  </a:lnTo>
                  <a:lnTo>
                    <a:pt x="978" y="1608"/>
                  </a:lnTo>
                  <a:lnTo>
                    <a:pt x="978" y="1606"/>
                  </a:lnTo>
                  <a:lnTo>
                    <a:pt x="978" y="1604"/>
                  </a:lnTo>
                  <a:lnTo>
                    <a:pt x="978" y="1602"/>
                  </a:lnTo>
                  <a:lnTo>
                    <a:pt x="978" y="1599"/>
                  </a:lnTo>
                  <a:lnTo>
                    <a:pt x="979" y="1598"/>
                  </a:lnTo>
                  <a:lnTo>
                    <a:pt x="980" y="1596"/>
                  </a:lnTo>
                  <a:lnTo>
                    <a:pt x="982" y="1595"/>
                  </a:lnTo>
                  <a:lnTo>
                    <a:pt x="983" y="1594"/>
                  </a:lnTo>
                  <a:lnTo>
                    <a:pt x="986" y="1594"/>
                  </a:lnTo>
                  <a:lnTo>
                    <a:pt x="988" y="1594"/>
                  </a:lnTo>
                  <a:close/>
                  <a:moveTo>
                    <a:pt x="1052" y="1594"/>
                  </a:moveTo>
                  <a:lnTo>
                    <a:pt x="1073" y="1594"/>
                  </a:lnTo>
                  <a:lnTo>
                    <a:pt x="1074" y="1594"/>
                  </a:lnTo>
                  <a:lnTo>
                    <a:pt x="1077" y="1594"/>
                  </a:lnTo>
                  <a:lnTo>
                    <a:pt x="1078" y="1595"/>
                  </a:lnTo>
                  <a:lnTo>
                    <a:pt x="1080" y="1596"/>
                  </a:lnTo>
                  <a:lnTo>
                    <a:pt x="1081" y="1598"/>
                  </a:lnTo>
                  <a:lnTo>
                    <a:pt x="1082" y="1599"/>
                  </a:lnTo>
                  <a:lnTo>
                    <a:pt x="1082" y="1602"/>
                  </a:lnTo>
                  <a:lnTo>
                    <a:pt x="1084" y="1604"/>
                  </a:lnTo>
                  <a:lnTo>
                    <a:pt x="1082" y="1606"/>
                  </a:lnTo>
                  <a:lnTo>
                    <a:pt x="1082" y="1608"/>
                  </a:lnTo>
                  <a:lnTo>
                    <a:pt x="1081" y="1610"/>
                  </a:lnTo>
                  <a:lnTo>
                    <a:pt x="1080" y="1611"/>
                  </a:lnTo>
                  <a:lnTo>
                    <a:pt x="1078" y="1612"/>
                  </a:lnTo>
                  <a:lnTo>
                    <a:pt x="1077" y="1614"/>
                  </a:lnTo>
                  <a:lnTo>
                    <a:pt x="1074" y="1614"/>
                  </a:lnTo>
                  <a:lnTo>
                    <a:pt x="1073" y="1615"/>
                  </a:lnTo>
                  <a:lnTo>
                    <a:pt x="1052" y="1615"/>
                  </a:lnTo>
                  <a:lnTo>
                    <a:pt x="1049" y="1614"/>
                  </a:lnTo>
                  <a:lnTo>
                    <a:pt x="1047" y="1614"/>
                  </a:lnTo>
                  <a:lnTo>
                    <a:pt x="1045" y="1612"/>
                  </a:lnTo>
                  <a:lnTo>
                    <a:pt x="1044" y="1611"/>
                  </a:lnTo>
                  <a:lnTo>
                    <a:pt x="1043" y="1610"/>
                  </a:lnTo>
                  <a:lnTo>
                    <a:pt x="1041" y="1608"/>
                  </a:lnTo>
                  <a:lnTo>
                    <a:pt x="1041" y="1606"/>
                  </a:lnTo>
                  <a:lnTo>
                    <a:pt x="1041" y="1604"/>
                  </a:lnTo>
                  <a:lnTo>
                    <a:pt x="1041" y="1602"/>
                  </a:lnTo>
                  <a:lnTo>
                    <a:pt x="1041" y="1599"/>
                  </a:lnTo>
                  <a:lnTo>
                    <a:pt x="1043" y="1598"/>
                  </a:lnTo>
                  <a:lnTo>
                    <a:pt x="1044" y="1596"/>
                  </a:lnTo>
                  <a:lnTo>
                    <a:pt x="1045" y="1595"/>
                  </a:lnTo>
                  <a:lnTo>
                    <a:pt x="1047" y="1594"/>
                  </a:lnTo>
                  <a:lnTo>
                    <a:pt x="1049" y="1594"/>
                  </a:lnTo>
                  <a:lnTo>
                    <a:pt x="1052" y="1594"/>
                  </a:lnTo>
                  <a:close/>
                  <a:moveTo>
                    <a:pt x="1116" y="1594"/>
                  </a:moveTo>
                  <a:lnTo>
                    <a:pt x="1137" y="1594"/>
                  </a:lnTo>
                  <a:lnTo>
                    <a:pt x="1138" y="1594"/>
                  </a:lnTo>
                  <a:lnTo>
                    <a:pt x="1141" y="1594"/>
                  </a:lnTo>
                  <a:lnTo>
                    <a:pt x="1142" y="1595"/>
                  </a:lnTo>
                  <a:lnTo>
                    <a:pt x="1144" y="1596"/>
                  </a:lnTo>
                  <a:lnTo>
                    <a:pt x="1145" y="1598"/>
                  </a:lnTo>
                  <a:lnTo>
                    <a:pt x="1146" y="1599"/>
                  </a:lnTo>
                  <a:lnTo>
                    <a:pt x="1146" y="1602"/>
                  </a:lnTo>
                  <a:lnTo>
                    <a:pt x="1147" y="1604"/>
                  </a:lnTo>
                  <a:lnTo>
                    <a:pt x="1146" y="1606"/>
                  </a:lnTo>
                  <a:lnTo>
                    <a:pt x="1146" y="1608"/>
                  </a:lnTo>
                  <a:lnTo>
                    <a:pt x="1145" y="1610"/>
                  </a:lnTo>
                  <a:lnTo>
                    <a:pt x="1144" y="1611"/>
                  </a:lnTo>
                  <a:lnTo>
                    <a:pt x="1142" y="1612"/>
                  </a:lnTo>
                  <a:lnTo>
                    <a:pt x="1141" y="1614"/>
                  </a:lnTo>
                  <a:lnTo>
                    <a:pt x="1138" y="1614"/>
                  </a:lnTo>
                  <a:lnTo>
                    <a:pt x="1137" y="1615"/>
                  </a:lnTo>
                  <a:lnTo>
                    <a:pt x="1116" y="1615"/>
                  </a:lnTo>
                  <a:lnTo>
                    <a:pt x="1113" y="1614"/>
                  </a:lnTo>
                  <a:lnTo>
                    <a:pt x="1110" y="1614"/>
                  </a:lnTo>
                  <a:lnTo>
                    <a:pt x="1109" y="1612"/>
                  </a:lnTo>
                  <a:lnTo>
                    <a:pt x="1108" y="1611"/>
                  </a:lnTo>
                  <a:lnTo>
                    <a:pt x="1106" y="1610"/>
                  </a:lnTo>
                  <a:lnTo>
                    <a:pt x="1105" y="1608"/>
                  </a:lnTo>
                  <a:lnTo>
                    <a:pt x="1105" y="1606"/>
                  </a:lnTo>
                  <a:lnTo>
                    <a:pt x="1105" y="1604"/>
                  </a:lnTo>
                  <a:lnTo>
                    <a:pt x="1105" y="1602"/>
                  </a:lnTo>
                  <a:lnTo>
                    <a:pt x="1105" y="1599"/>
                  </a:lnTo>
                  <a:lnTo>
                    <a:pt x="1106" y="1598"/>
                  </a:lnTo>
                  <a:lnTo>
                    <a:pt x="1108" y="1596"/>
                  </a:lnTo>
                  <a:lnTo>
                    <a:pt x="1109" y="1595"/>
                  </a:lnTo>
                  <a:lnTo>
                    <a:pt x="1110" y="1594"/>
                  </a:lnTo>
                  <a:lnTo>
                    <a:pt x="1113" y="1594"/>
                  </a:lnTo>
                  <a:lnTo>
                    <a:pt x="1116" y="1594"/>
                  </a:lnTo>
                  <a:close/>
                  <a:moveTo>
                    <a:pt x="1179" y="1594"/>
                  </a:moveTo>
                  <a:lnTo>
                    <a:pt x="1201" y="1594"/>
                  </a:lnTo>
                  <a:lnTo>
                    <a:pt x="1202" y="1594"/>
                  </a:lnTo>
                  <a:lnTo>
                    <a:pt x="1205" y="1594"/>
                  </a:lnTo>
                  <a:lnTo>
                    <a:pt x="1206" y="1595"/>
                  </a:lnTo>
                  <a:lnTo>
                    <a:pt x="1207" y="1596"/>
                  </a:lnTo>
                  <a:lnTo>
                    <a:pt x="1209" y="1598"/>
                  </a:lnTo>
                  <a:lnTo>
                    <a:pt x="1210" y="1599"/>
                  </a:lnTo>
                  <a:lnTo>
                    <a:pt x="1210" y="1602"/>
                  </a:lnTo>
                  <a:lnTo>
                    <a:pt x="1211" y="1604"/>
                  </a:lnTo>
                  <a:lnTo>
                    <a:pt x="1210" y="1606"/>
                  </a:lnTo>
                  <a:lnTo>
                    <a:pt x="1210" y="1608"/>
                  </a:lnTo>
                  <a:lnTo>
                    <a:pt x="1209" y="1610"/>
                  </a:lnTo>
                  <a:lnTo>
                    <a:pt x="1207" y="1611"/>
                  </a:lnTo>
                  <a:lnTo>
                    <a:pt x="1206" y="1612"/>
                  </a:lnTo>
                  <a:lnTo>
                    <a:pt x="1205" y="1614"/>
                  </a:lnTo>
                  <a:lnTo>
                    <a:pt x="1202" y="1614"/>
                  </a:lnTo>
                  <a:lnTo>
                    <a:pt x="1201" y="1615"/>
                  </a:lnTo>
                  <a:lnTo>
                    <a:pt x="1179" y="1615"/>
                  </a:lnTo>
                  <a:lnTo>
                    <a:pt x="1177" y="1614"/>
                  </a:lnTo>
                  <a:lnTo>
                    <a:pt x="1174" y="1614"/>
                  </a:lnTo>
                  <a:lnTo>
                    <a:pt x="1173" y="1612"/>
                  </a:lnTo>
                  <a:lnTo>
                    <a:pt x="1171" y="1611"/>
                  </a:lnTo>
                  <a:lnTo>
                    <a:pt x="1170" y="1610"/>
                  </a:lnTo>
                  <a:lnTo>
                    <a:pt x="1169" y="1608"/>
                  </a:lnTo>
                  <a:lnTo>
                    <a:pt x="1169" y="1606"/>
                  </a:lnTo>
                  <a:lnTo>
                    <a:pt x="1169" y="1604"/>
                  </a:lnTo>
                  <a:lnTo>
                    <a:pt x="1169" y="1602"/>
                  </a:lnTo>
                  <a:lnTo>
                    <a:pt x="1169" y="1599"/>
                  </a:lnTo>
                  <a:lnTo>
                    <a:pt x="1170" y="1598"/>
                  </a:lnTo>
                  <a:lnTo>
                    <a:pt x="1171" y="1596"/>
                  </a:lnTo>
                  <a:lnTo>
                    <a:pt x="1173" y="1595"/>
                  </a:lnTo>
                  <a:lnTo>
                    <a:pt x="1174" y="1594"/>
                  </a:lnTo>
                  <a:lnTo>
                    <a:pt x="1177" y="1594"/>
                  </a:lnTo>
                  <a:lnTo>
                    <a:pt x="1179" y="1594"/>
                  </a:lnTo>
                  <a:close/>
                  <a:moveTo>
                    <a:pt x="1243" y="1594"/>
                  </a:moveTo>
                  <a:lnTo>
                    <a:pt x="1264" y="1594"/>
                  </a:lnTo>
                  <a:lnTo>
                    <a:pt x="1266" y="1594"/>
                  </a:lnTo>
                  <a:lnTo>
                    <a:pt x="1268" y="1594"/>
                  </a:lnTo>
                  <a:lnTo>
                    <a:pt x="1270" y="1595"/>
                  </a:lnTo>
                  <a:lnTo>
                    <a:pt x="1271" y="1596"/>
                  </a:lnTo>
                  <a:lnTo>
                    <a:pt x="1272" y="1598"/>
                  </a:lnTo>
                  <a:lnTo>
                    <a:pt x="1274" y="1599"/>
                  </a:lnTo>
                  <a:lnTo>
                    <a:pt x="1274" y="1602"/>
                  </a:lnTo>
                  <a:lnTo>
                    <a:pt x="1275" y="1604"/>
                  </a:lnTo>
                  <a:lnTo>
                    <a:pt x="1274" y="1606"/>
                  </a:lnTo>
                  <a:lnTo>
                    <a:pt x="1274" y="1608"/>
                  </a:lnTo>
                  <a:lnTo>
                    <a:pt x="1272" y="1610"/>
                  </a:lnTo>
                  <a:lnTo>
                    <a:pt x="1271" y="1611"/>
                  </a:lnTo>
                  <a:lnTo>
                    <a:pt x="1270" y="1612"/>
                  </a:lnTo>
                  <a:lnTo>
                    <a:pt x="1268" y="1614"/>
                  </a:lnTo>
                  <a:lnTo>
                    <a:pt x="1266" y="1614"/>
                  </a:lnTo>
                  <a:lnTo>
                    <a:pt x="1264" y="1615"/>
                  </a:lnTo>
                  <a:lnTo>
                    <a:pt x="1243" y="1615"/>
                  </a:lnTo>
                  <a:lnTo>
                    <a:pt x="1240" y="1614"/>
                  </a:lnTo>
                  <a:lnTo>
                    <a:pt x="1238" y="1614"/>
                  </a:lnTo>
                  <a:lnTo>
                    <a:pt x="1236" y="1612"/>
                  </a:lnTo>
                  <a:lnTo>
                    <a:pt x="1235" y="1611"/>
                  </a:lnTo>
                  <a:lnTo>
                    <a:pt x="1234" y="1610"/>
                  </a:lnTo>
                  <a:lnTo>
                    <a:pt x="1232" y="1608"/>
                  </a:lnTo>
                  <a:lnTo>
                    <a:pt x="1232" y="1606"/>
                  </a:lnTo>
                  <a:lnTo>
                    <a:pt x="1232" y="1604"/>
                  </a:lnTo>
                  <a:lnTo>
                    <a:pt x="1232" y="1602"/>
                  </a:lnTo>
                  <a:lnTo>
                    <a:pt x="1232" y="1599"/>
                  </a:lnTo>
                  <a:lnTo>
                    <a:pt x="1234" y="1598"/>
                  </a:lnTo>
                  <a:lnTo>
                    <a:pt x="1235" y="1596"/>
                  </a:lnTo>
                  <a:lnTo>
                    <a:pt x="1236" y="1595"/>
                  </a:lnTo>
                  <a:lnTo>
                    <a:pt x="1238" y="1594"/>
                  </a:lnTo>
                  <a:lnTo>
                    <a:pt x="1240" y="1594"/>
                  </a:lnTo>
                  <a:lnTo>
                    <a:pt x="1243" y="1594"/>
                  </a:lnTo>
                  <a:close/>
                  <a:moveTo>
                    <a:pt x="1307" y="1594"/>
                  </a:moveTo>
                  <a:lnTo>
                    <a:pt x="1328" y="1594"/>
                  </a:lnTo>
                  <a:lnTo>
                    <a:pt x="1329" y="1594"/>
                  </a:lnTo>
                  <a:lnTo>
                    <a:pt x="1332" y="1594"/>
                  </a:lnTo>
                  <a:lnTo>
                    <a:pt x="1333" y="1595"/>
                  </a:lnTo>
                  <a:lnTo>
                    <a:pt x="1335" y="1596"/>
                  </a:lnTo>
                  <a:lnTo>
                    <a:pt x="1336" y="1598"/>
                  </a:lnTo>
                  <a:lnTo>
                    <a:pt x="1337" y="1599"/>
                  </a:lnTo>
                  <a:lnTo>
                    <a:pt x="1337" y="1602"/>
                  </a:lnTo>
                  <a:lnTo>
                    <a:pt x="1339" y="1604"/>
                  </a:lnTo>
                  <a:lnTo>
                    <a:pt x="1337" y="1606"/>
                  </a:lnTo>
                  <a:lnTo>
                    <a:pt x="1337" y="1608"/>
                  </a:lnTo>
                  <a:lnTo>
                    <a:pt x="1336" y="1610"/>
                  </a:lnTo>
                  <a:lnTo>
                    <a:pt x="1335" y="1611"/>
                  </a:lnTo>
                  <a:lnTo>
                    <a:pt x="1333" y="1612"/>
                  </a:lnTo>
                  <a:lnTo>
                    <a:pt x="1332" y="1614"/>
                  </a:lnTo>
                  <a:lnTo>
                    <a:pt x="1329" y="1614"/>
                  </a:lnTo>
                  <a:lnTo>
                    <a:pt x="1328" y="1615"/>
                  </a:lnTo>
                  <a:lnTo>
                    <a:pt x="1307" y="1615"/>
                  </a:lnTo>
                  <a:lnTo>
                    <a:pt x="1304" y="1614"/>
                  </a:lnTo>
                  <a:lnTo>
                    <a:pt x="1301" y="1614"/>
                  </a:lnTo>
                  <a:lnTo>
                    <a:pt x="1300" y="1612"/>
                  </a:lnTo>
                  <a:lnTo>
                    <a:pt x="1299" y="1611"/>
                  </a:lnTo>
                  <a:lnTo>
                    <a:pt x="1298" y="1610"/>
                  </a:lnTo>
                  <a:lnTo>
                    <a:pt x="1296" y="1608"/>
                  </a:lnTo>
                  <a:lnTo>
                    <a:pt x="1296" y="1606"/>
                  </a:lnTo>
                  <a:lnTo>
                    <a:pt x="1296" y="1604"/>
                  </a:lnTo>
                  <a:lnTo>
                    <a:pt x="1296" y="1602"/>
                  </a:lnTo>
                  <a:lnTo>
                    <a:pt x="1296" y="1599"/>
                  </a:lnTo>
                  <a:lnTo>
                    <a:pt x="1298" y="1598"/>
                  </a:lnTo>
                  <a:lnTo>
                    <a:pt x="1299" y="1596"/>
                  </a:lnTo>
                  <a:lnTo>
                    <a:pt x="1300" y="1595"/>
                  </a:lnTo>
                  <a:lnTo>
                    <a:pt x="1301" y="1594"/>
                  </a:lnTo>
                  <a:lnTo>
                    <a:pt x="1304" y="1594"/>
                  </a:lnTo>
                  <a:lnTo>
                    <a:pt x="1307" y="1594"/>
                  </a:lnTo>
                  <a:close/>
                  <a:moveTo>
                    <a:pt x="1371" y="1594"/>
                  </a:moveTo>
                  <a:lnTo>
                    <a:pt x="1392" y="1594"/>
                  </a:lnTo>
                  <a:lnTo>
                    <a:pt x="1393" y="1594"/>
                  </a:lnTo>
                  <a:lnTo>
                    <a:pt x="1396" y="1594"/>
                  </a:lnTo>
                  <a:lnTo>
                    <a:pt x="1397" y="1595"/>
                  </a:lnTo>
                  <a:lnTo>
                    <a:pt x="1398" y="1596"/>
                  </a:lnTo>
                  <a:lnTo>
                    <a:pt x="1400" y="1598"/>
                  </a:lnTo>
                  <a:lnTo>
                    <a:pt x="1401" y="1599"/>
                  </a:lnTo>
                  <a:lnTo>
                    <a:pt x="1401" y="1602"/>
                  </a:lnTo>
                  <a:lnTo>
                    <a:pt x="1402" y="1604"/>
                  </a:lnTo>
                  <a:lnTo>
                    <a:pt x="1401" y="1606"/>
                  </a:lnTo>
                  <a:lnTo>
                    <a:pt x="1401" y="1608"/>
                  </a:lnTo>
                  <a:lnTo>
                    <a:pt x="1400" y="1610"/>
                  </a:lnTo>
                  <a:lnTo>
                    <a:pt x="1398" y="1611"/>
                  </a:lnTo>
                  <a:lnTo>
                    <a:pt x="1397" y="1612"/>
                  </a:lnTo>
                  <a:lnTo>
                    <a:pt x="1396" y="1614"/>
                  </a:lnTo>
                  <a:lnTo>
                    <a:pt x="1393" y="1614"/>
                  </a:lnTo>
                  <a:lnTo>
                    <a:pt x="1392" y="1615"/>
                  </a:lnTo>
                  <a:lnTo>
                    <a:pt x="1371" y="1615"/>
                  </a:lnTo>
                  <a:lnTo>
                    <a:pt x="1368" y="1614"/>
                  </a:lnTo>
                  <a:lnTo>
                    <a:pt x="1365" y="1614"/>
                  </a:lnTo>
                  <a:lnTo>
                    <a:pt x="1364" y="1612"/>
                  </a:lnTo>
                  <a:lnTo>
                    <a:pt x="1363" y="1611"/>
                  </a:lnTo>
                  <a:lnTo>
                    <a:pt x="1361" y="1610"/>
                  </a:lnTo>
                  <a:lnTo>
                    <a:pt x="1360" y="1608"/>
                  </a:lnTo>
                  <a:lnTo>
                    <a:pt x="1360" y="1606"/>
                  </a:lnTo>
                  <a:lnTo>
                    <a:pt x="1360" y="1604"/>
                  </a:lnTo>
                  <a:lnTo>
                    <a:pt x="1360" y="1602"/>
                  </a:lnTo>
                  <a:lnTo>
                    <a:pt x="1360" y="1599"/>
                  </a:lnTo>
                  <a:lnTo>
                    <a:pt x="1361" y="1598"/>
                  </a:lnTo>
                  <a:lnTo>
                    <a:pt x="1363" y="1596"/>
                  </a:lnTo>
                  <a:lnTo>
                    <a:pt x="1364" y="1595"/>
                  </a:lnTo>
                  <a:lnTo>
                    <a:pt x="1365" y="1594"/>
                  </a:lnTo>
                  <a:lnTo>
                    <a:pt x="1368" y="1594"/>
                  </a:lnTo>
                  <a:lnTo>
                    <a:pt x="1371" y="1594"/>
                  </a:lnTo>
                  <a:close/>
                  <a:moveTo>
                    <a:pt x="1434" y="1594"/>
                  </a:moveTo>
                  <a:lnTo>
                    <a:pt x="1455" y="1594"/>
                  </a:lnTo>
                  <a:lnTo>
                    <a:pt x="1457" y="1594"/>
                  </a:lnTo>
                  <a:lnTo>
                    <a:pt x="1459" y="1594"/>
                  </a:lnTo>
                  <a:lnTo>
                    <a:pt x="1461" y="1595"/>
                  </a:lnTo>
                  <a:lnTo>
                    <a:pt x="1462" y="1596"/>
                  </a:lnTo>
                  <a:lnTo>
                    <a:pt x="1463" y="1598"/>
                  </a:lnTo>
                  <a:lnTo>
                    <a:pt x="1465" y="1599"/>
                  </a:lnTo>
                  <a:lnTo>
                    <a:pt x="1465" y="1602"/>
                  </a:lnTo>
                  <a:lnTo>
                    <a:pt x="1466" y="1604"/>
                  </a:lnTo>
                  <a:lnTo>
                    <a:pt x="1465" y="1606"/>
                  </a:lnTo>
                  <a:lnTo>
                    <a:pt x="1465" y="1608"/>
                  </a:lnTo>
                  <a:lnTo>
                    <a:pt x="1463" y="1610"/>
                  </a:lnTo>
                  <a:lnTo>
                    <a:pt x="1462" y="1611"/>
                  </a:lnTo>
                  <a:lnTo>
                    <a:pt x="1461" y="1612"/>
                  </a:lnTo>
                  <a:lnTo>
                    <a:pt x="1459" y="1614"/>
                  </a:lnTo>
                  <a:lnTo>
                    <a:pt x="1457" y="1614"/>
                  </a:lnTo>
                  <a:lnTo>
                    <a:pt x="1455" y="1615"/>
                  </a:lnTo>
                  <a:lnTo>
                    <a:pt x="1434" y="1615"/>
                  </a:lnTo>
                  <a:lnTo>
                    <a:pt x="1432" y="1614"/>
                  </a:lnTo>
                  <a:lnTo>
                    <a:pt x="1429" y="1614"/>
                  </a:lnTo>
                  <a:lnTo>
                    <a:pt x="1428" y="1612"/>
                  </a:lnTo>
                  <a:lnTo>
                    <a:pt x="1426" y="1611"/>
                  </a:lnTo>
                  <a:lnTo>
                    <a:pt x="1425" y="1610"/>
                  </a:lnTo>
                  <a:lnTo>
                    <a:pt x="1424" y="1608"/>
                  </a:lnTo>
                  <a:lnTo>
                    <a:pt x="1424" y="1606"/>
                  </a:lnTo>
                  <a:lnTo>
                    <a:pt x="1424" y="1604"/>
                  </a:lnTo>
                  <a:lnTo>
                    <a:pt x="1424" y="1602"/>
                  </a:lnTo>
                  <a:lnTo>
                    <a:pt x="1424" y="1599"/>
                  </a:lnTo>
                  <a:lnTo>
                    <a:pt x="1425" y="1598"/>
                  </a:lnTo>
                  <a:lnTo>
                    <a:pt x="1426" y="1596"/>
                  </a:lnTo>
                  <a:lnTo>
                    <a:pt x="1428" y="1595"/>
                  </a:lnTo>
                  <a:lnTo>
                    <a:pt x="1429" y="1594"/>
                  </a:lnTo>
                  <a:lnTo>
                    <a:pt x="1432" y="1594"/>
                  </a:lnTo>
                  <a:lnTo>
                    <a:pt x="1434" y="1594"/>
                  </a:lnTo>
                  <a:close/>
                  <a:moveTo>
                    <a:pt x="1498" y="1594"/>
                  </a:moveTo>
                  <a:lnTo>
                    <a:pt x="1519" y="1594"/>
                  </a:lnTo>
                  <a:lnTo>
                    <a:pt x="1521" y="1594"/>
                  </a:lnTo>
                  <a:lnTo>
                    <a:pt x="1523" y="1594"/>
                  </a:lnTo>
                  <a:lnTo>
                    <a:pt x="1525" y="1595"/>
                  </a:lnTo>
                  <a:lnTo>
                    <a:pt x="1526" y="1596"/>
                  </a:lnTo>
                  <a:lnTo>
                    <a:pt x="1527" y="1598"/>
                  </a:lnTo>
                  <a:lnTo>
                    <a:pt x="1529" y="1599"/>
                  </a:lnTo>
                  <a:lnTo>
                    <a:pt x="1529" y="1602"/>
                  </a:lnTo>
                  <a:lnTo>
                    <a:pt x="1530" y="1604"/>
                  </a:lnTo>
                  <a:lnTo>
                    <a:pt x="1529" y="1606"/>
                  </a:lnTo>
                  <a:lnTo>
                    <a:pt x="1529" y="1608"/>
                  </a:lnTo>
                  <a:lnTo>
                    <a:pt x="1527" y="1610"/>
                  </a:lnTo>
                  <a:lnTo>
                    <a:pt x="1526" y="1611"/>
                  </a:lnTo>
                  <a:lnTo>
                    <a:pt x="1525" y="1612"/>
                  </a:lnTo>
                  <a:lnTo>
                    <a:pt x="1523" y="1614"/>
                  </a:lnTo>
                  <a:lnTo>
                    <a:pt x="1521" y="1614"/>
                  </a:lnTo>
                  <a:lnTo>
                    <a:pt x="1519" y="1615"/>
                  </a:lnTo>
                  <a:lnTo>
                    <a:pt x="1498" y="1615"/>
                  </a:lnTo>
                  <a:lnTo>
                    <a:pt x="1495" y="1614"/>
                  </a:lnTo>
                  <a:lnTo>
                    <a:pt x="1493" y="1614"/>
                  </a:lnTo>
                  <a:lnTo>
                    <a:pt x="1491" y="1612"/>
                  </a:lnTo>
                  <a:lnTo>
                    <a:pt x="1490" y="1611"/>
                  </a:lnTo>
                  <a:lnTo>
                    <a:pt x="1489" y="1610"/>
                  </a:lnTo>
                  <a:lnTo>
                    <a:pt x="1487" y="1608"/>
                  </a:lnTo>
                  <a:lnTo>
                    <a:pt x="1487" y="1606"/>
                  </a:lnTo>
                  <a:lnTo>
                    <a:pt x="1487" y="1604"/>
                  </a:lnTo>
                  <a:lnTo>
                    <a:pt x="1487" y="1602"/>
                  </a:lnTo>
                  <a:lnTo>
                    <a:pt x="1487" y="1599"/>
                  </a:lnTo>
                  <a:lnTo>
                    <a:pt x="1489" y="1598"/>
                  </a:lnTo>
                  <a:lnTo>
                    <a:pt x="1490" y="1596"/>
                  </a:lnTo>
                  <a:lnTo>
                    <a:pt x="1491" y="1595"/>
                  </a:lnTo>
                  <a:lnTo>
                    <a:pt x="1493" y="1594"/>
                  </a:lnTo>
                  <a:lnTo>
                    <a:pt x="1495" y="1594"/>
                  </a:lnTo>
                  <a:lnTo>
                    <a:pt x="1498" y="1594"/>
                  </a:lnTo>
                  <a:close/>
                  <a:moveTo>
                    <a:pt x="1562" y="1594"/>
                  </a:moveTo>
                  <a:lnTo>
                    <a:pt x="1583" y="1594"/>
                  </a:lnTo>
                  <a:lnTo>
                    <a:pt x="1584" y="1594"/>
                  </a:lnTo>
                  <a:lnTo>
                    <a:pt x="1587" y="1594"/>
                  </a:lnTo>
                  <a:lnTo>
                    <a:pt x="1588" y="1595"/>
                  </a:lnTo>
                  <a:lnTo>
                    <a:pt x="1590" y="1596"/>
                  </a:lnTo>
                  <a:lnTo>
                    <a:pt x="1591" y="1598"/>
                  </a:lnTo>
                  <a:lnTo>
                    <a:pt x="1592" y="1599"/>
                  </a:lnTo>
                  <a:lnTo>
                    <a:pt x="1592" y="1602"/>
                  </a:lnTo>
                  <a:lnTo>
                    <a:pt x="1594" y="1604"/>
                  </a:lnTo>
                  <a:lnTo>
                    <a:pt x="1592" y="1606"/>
                  </a:lnTo>
                  <a:lnTo>
                    <a:pt x="1592" y="1608"/>
                  </a:lnTo>
                  <a:lnTo>
                    <a:pt x="1591" y="1610"/>
                  </a:lnTo>
                  <a:lnTo>
                    <a:pt x="1590" y="1611"/>
                  </a:lnTo>
                  <a:lnTo>
                    <a:pt x="1588" y="1612"/>
                  </a:lnTo>
                  <a:lnTo>
                    <a:pt x="1587" y="1614"/>
                  </a:lnTo>
                  <a:lnTo>
                    <a:pt x="1584" y="1614"/>
                  </a:lnTo>
                  <a:lnTo>
                    <a:pt x="1583" y="1615"/>
                  </a:lnTo>
                  <a:lnTo>
                    <a:pt x="1562" y="1615"/>
                  </a:lnTo>
                  <a:lnTo>
                    <a:pt x="1559" y="1614"/>
                  </a:lnTo>
                  <a:lnTo>
                    <a:pt x="1556" y="1614"/>
                  </a:lnTo>
                  <a:lnTo>
                    <a:pt x="1555" y="1612"/>
                  </a:lnTo>
                  <a:lnTo>
                    <a:pt x="1554" y="1611"/>
                  </a:lnTo>
                  <a:lnTo>
                    <a:pt x="1552" y="1610"/>
                  </a:lnTo>
                  <a:lnTo>
                    <a:pt x="1551" y="1608"/>
                  </a:lnTo>
                  <a:lnTo>
                    <a:pt x="1551" y="1606"/>
                  </a:lnTo>
                  <a:lnTo>
                    <a:pt x="1551" y="1604"/>
                  </a:lnTo>
                  <a:lnTo>
                    <a:pt x="1551" y="1602"/>
                  </a:lnTo>
                  <a:lnTo>
                    <a:pt x="1551" y="1599"/>
                  </a:lnTo>
                  <a:lnTo>
                    <a:pt x="1552" y="1598"/>
                  </a:lnTo>
                  <a:lnTo>
                    <a:pt x="1554" y="1596"/>
                  </a:lnTo>
                  <a:lnTo>
                    <a:pt x="1555" y="1595"/>
                  </a:lnTo>
                  <a:lnTo>
                    <a:pt x="1556" y="1594"/>
                  </a:lnTo>
                  <a:lnTo>
                    <a:pt x="1559" y="1594"/>
                  </a:lnTo>
                  <a:lnTo>
                    <a:pt x="1562" y="1594"/>
                  </a:lnTo>
                  <a:close/>
                  <a:moveTo>
                    <a:pt x="1625" y="1594"/>
                  </a:moveTo>
                  <a:lnTo>
                    <a:pt x="1647" y="1594"/>
                  </a:lnTo>
                  <a:lnTo>
                    <a:pt x="1648" y="1594"/>
                  </a:lnTo>
                  <a:lnTo>
                    <a:pt x="1651" y="1594"/>
                  </a:lnTo>
                  <a:lnTo>
                    <a:pt x="1652" y="1595"/>
                  </a:lnTo>
                  <a:lnTo>
                    <a:pt x="1653" y="1596"/>
                  </a:lnTo>
                  <a:lnTo>
                    <a:pt x="1655" y="1598"/>
                  </a:lnTo>
                  <a:lnTo>
                    <a:pt x="1656" y="1599"/>
                  </a:lnTo>
                  <a:lnTo>
                    <a:pt x="1656" y="1602"/>
                  </a:lnTo>
                  <a:lnTo>
                    <a:pt x="1657" y="1604"/>
                  </a:lnTo>
                  <a:lnTo>
                    <a:pt x="1656" y="1606"/>
                  </a:lnTo>
                  <a:lnTo>
                    <a:pt x="1656" y="1608"/>
                  </a:lnTo>
                  <a:lnTo>
                    <a:pt x="1655" y="1610"/>
                  </a:lnTo>
                  <a:lnTo>
                    <a:pt x="1653" y="1611"/>
                  </a:lnTo>
                  <a:lnTo>
                    <a:pt x="1652" y="1612"/>
                  </a:lnTo>
                  <a:lnTo>
                    <a:pt x="1651" y="1614"/>
                  </a:lnTo>
                  <a:lnTo>
                    <a:pt x="1648" y="1614"/>
                  </a:lnTo>
                  <a:lnTo>
                    <a:pt x="1647" y="1615"/>
                  </a:lnTo>
                  <a:lnTo>
                    <a:pt x="1625" y="1615"/>
                  </a:lnTo>
                  <a:lnTo>
                    <a:pt x="1623" y="1614"/>
                  </a:lnTo>
                  <a:lnTo>
                    <a:pt x="1620" y="1614"/>
                  </a:lnTo>
                  <a:lnTo>
                    <a:pt x="1619" y="1612"/>
                  </a:lnTo>
                  <a:lnTo>
                    <a:pt x="1617" y="1611"/>
                  </a:lnTo>
                  <a:lnTo>
                    <a:pt x="1616" y="1610"/>
                  </a:lnTo>
                  <a:lnTo>
                    <a:pt x="1615" y="1608"/>
                  </a:lnTo>
                  <a:lnTo>
                    <a:pt x="1615" y="1606"/>
                  </a:lnTo>
                  <a:lnTo>
                    <a:pt x="1615" y="1604"/>
                  </a:lnTo>
                  <a:lnTo>
                    <a:pt x="1615" y="1602"/>
                  </a:lnTo>
                  <a:lnTo>
                    <a:pt x="1615" y="1599"/>
                  </a:lnTo>
                  <a:lnTo>
                    <a:pt x="1616" y="1598"/>
                  </a:lnTo>
                  <a:lnTo>
                    <a:pt x="1617" y="1596"/>
                  </a:lnTo>
                  <a:lnTo>
                    <a:pt x="1619" y="1595"/>
                  </a:lnTo>
                  <a:lnTo>
                    <a:pt x="1620" y="1594"/>
                  </a:lnTo>
                  <a:lnTo>
                    <a:pt x="1623" y="1594"/>
                  </a:lnTo>
                  <a:lnTo>
                    <a:pt x="1625" y="1594"/>
                  </a:lnTo>
                  <a:close/>
                  <a:moveTo>
                    <a:pt x="1689" y="1594"/>
                  </a:moveTo>
                  <a:lnTo>
                    <a:pt x="1710" y="1594"/>
                  </a:lnTo>
                  <a:lnTo>
                    <a:pt x="1712" y="1594"/>
                  </a:lnTo>
                  <a:lnTo>
                    <a:pt x="1714" y="1594"/>
                  </a:lnTo>
                  <a:lnTo>
                    <a:pt x="1716" y="1595"/>
                  </a:lnTo>
                  <a:lnTo>
                    <a:pt x="1717" y="1596"/>
                  </a:lnTo>
                  <a:lnTo>
                    <a:pt x="1718" y="1598"/>
                  </a:lnTo>
                  <a:lnTo>
                    <a:pt x="1720" y="1599"/>
                  </a:lnTo>
                  <a:lnTo>
                    <a:pt x="1720" y="1602"/>
                  </a:lnTo>
                  <a:lnTo>
                    <a:pt x="1721" y="1604"/>
                  </a:lnTo>
                  <a:lnTo>
                    <a:pt x="1720" y="1606"/>
                  </a:lnTo>
                  <a:lnTo>
                    <a:pt x="1720" y="1608"/>
                  </a:lnTo>
                  <a:lnTo>
                    <a:pt x="1718" y="1610"/>
                  </a:lnTo>
                  <a:lnTo>
                    <a:pt x="1717" y="1611"/>
                  </a:lnTo>
                  <a:lnTo>
                    <a:pt x="1716" y="1612"/>
                  </a:lnTo>
                  <a:lnTo>
                    <a:pt x="1714" y="1614"/>
                  </a:lnTo>
                  <a:lnTo>
                    <a:pt x="1712" y="1614"/>
                  </a:lnTo>
                  <a:lnTo>
                    <a:pt x="1710" y="1615"/>
                  </a:lnTo>
                  <a:lnTo>
                    <a:pt x="1689" y="1615"/>
                  </a:lnTo>
                  <a:lnTo>
                    <a:pt x="1687" y="1614"/>
                  </a:lnTo>
                  <a:lnTo>
                    <a:pt x="1684" y="1614"/>
                  </a:lnTo>
                  <a:lnTo>
                    <a:pt x="1683" y="1612"/>
                  </a:lnTo>
                  <a:lnTo>
                    <a:pt x="1681" y="1611"/>
                  </a:lnTo>
                  <a:lnTo>
                    <a:pt x="1680" y="1610"/>
                  </a:lnTo>
                  <a:lnTo>
                    <a:pt x="1679" y="1608"/>
                  </a:lnTo>
                  <a:lnTo>
                    <a:pt x="1679" y="1606"/>
                  </a:lnTo>
                  <a:lnTo>
                    <a:pt x="1679" y="1604"/>
                  </a:lnTo>
                  <a:lnTo>
                    <a:pt x="1679" y="1602"/>
                  </a:lnTo>
                  <a:lnTo>
                    <a:pt x="1679" y="1599"/>
                  </a:lnTo>
                  <a:lnTo>
                    <a:pt x="1680" y="1598"/>
                  </a:lnTo>
                  <a:lnTo>
                    <a:pt x="1681" y="1596"/>
                  </a:lnTo>
                  <a:lnTo>
                    <a:pt x="1683" y="1595"/>
                  </a:lnTo>
                  <a:lnTo>
                    <a:pt x="1684" y="1594"/>
                  </a:lnTo>
                  <a:lnTo>
                    <a:pt x="1687" y="1594"/>
                  </a:lnTo>
                  <a:lnTo>
                    <a:pt x="1689" y="1594"/>
                  </a:lnTo>
                  <a:close/>
                  <a:moveTo>
                    <a:pt x="1753" y="1594"/>
                  </a:moveTo>
                  <a:lnTo>
                    <a:pt x="1774" y="1594"/>
                  </a:lnTo>
                  <a:lnTo>
                    <a:pt x="1775" y="1594"/>
                  </a:lnTo>
                  <a:lnTo>
                    <a:pt x="1778" y="1594"/>
                  </a:lnTo>
                  <a:lnTo>
                    <a:pt x="1779" y="1595"/>
                  </a:lnTo>
                  <a:lnTo>
                    <a:pt x="1781" y="1596"/>
                  </a:lnTo>
                  <a:lnTo>
                    <a:pt x="1782" y="1598"/>
                  </a:lnTo>
                  <a:lnTo>
                    <a:pt x="1783" y="1599"/>
                  </a:lnTo>
                  <a:lnTo>
                    <a:pt x="1783" y="1602"/>
                  </a:lnTo>
                  <a:lnTo>
                    <a:pt x="1785" y="1604"/>
                  </a:lnTo>
                  <a:lnTo>
                    <a:pt x="1783" y="1606"/>
                  </a:lnTo>
                  <a:lnTo>
                    <a:pt x="1783" y="1608"/>
                  </a:lnTo>
                  <a:lnTo>
                    <a:pt x="1782" y="1610"/>
                  </a:lnTo>
                  <a:lnTo>
                    <a:pt x="1781" y="1611"/>
                  </a:lnTo>
                  <a:lnTo>
                    <a:pt x="1779" y="1612"/>
                  </a:lnTo>
                  <a:lnTo>
                    <a:pt x="1778" y="1614"/>
                  </a:lnTo>
                  <a:lnTo>
                    <a:pt x="1775" y="1614"/>
                  </a:lnTo>
                  <a:lnTo>
                    <a:pt x="1774" y="1615"/>
                  </a:lnTo>
                  <a:lnTo>
                    <a:pt x="1753" y="1615"/>
                  </a:lnTo>
                  <a:lnTo>
                    <a:pt x="1750" y="1614"/>
                  </a:lnTo>
                  <a:lnTo>
                    <a:pt x="1748" y="1614"/>
                  </a:lnTo>
                  <a:lnTo>
                    <a:pt x="1746" y="1612"/>
                  </a:lnTo>
                  <a:lnTo>
                    <a:pt x="1745" y="1611"/>
                  </a:lnTo>
                  <a:lnTo>
                    <a:pt x="1744" y="1610"/>
                  </a:lnTo>
                  <a:lnTo>
                    <a:pt x="1742" y="1608"/>
                  </a:lnTo>
                  <a:lnTo>
                    <a:pt x="1742" y="1606"/>
                  </a:lnTo>
                  <a:lnTo>
                    <a:pt x="1742" y="1604"/>
                  </a:lnTo>
                  <a:lnTo>
                    <a:pt x="1742" y="1602"/>
                  </a:lnTo>
                  <a:lnTo>
                    <a:pt x="1742" y="1599"/>
                  </a:lnTo>
                  <a:lnTo>
                    <a:pt x="1744" y="1598"/>
                  </a:lnTo>
                  <a:lnTo>
                    <a:pt x="1745" y="1596"/>
                  </a:lnTo>
                  <a:lnTo>
                    <a:pt x="1746" y="1595"/>
                  </a:lnTo>
                  <a:lnTo>
                    <a:pt x="1748" y="1594"/>
                  </a:lnTo>
                  <a:lnTo>
                    <a:pt x="1750" y="1594"/>
                  </a:lnTo>
                  <a:lnTo>
                    <a:pt x="1753" y="1594"/>
                  </a:lnTo>
                  <a:close/>
                  <a:moveTo>
                    <a:pt x="1817" y="1594"/>
                  </a:moveTo>
                  <a:lnTo>
                    <a:pt x="1838" y="1594"/>
                  </a:lnTo>
                  <a:lnTo>
                    <a:pt x="1839" y="1594"/>
                  </a:lnTo>
                  <a:lnTo>
                    <a:pt x="1842" y="1594"/>
                  </a:lnTo>
                  <a:lnTo>
                    <a:pt x="1843" y="1595"/>
                  </a:lnTo>
                  <a:lnTo>
                    <a:pt x="1845" y="1596"/>
                  </a:lnTo>
                  <a:lnTo>
                    <a:pt x="1846" y="1598"/>
                  </a:lnTo>
                  <a:lnTo>
                    <a:pt x="1847" y="1599"/>
                  </a:lnTo>
                  <a:lnTo>
                    <a:pt x="1847" y="1602"/>
                  </a:lnTo>
                  <a:lnTo>
                    <a:pt x="1848" y="1604"/>
                  </a:lnTo>
                  <a:lnTo>
                    <a:pt x="1847" y="1606"/>
                  </a:lnTo>
                  <a:lnTo>
                    <a:pt x="1847" y="1608"/>
                  </a:lnTo>
                  <a:lnTo>
                    <a:pt x="1846" y="1610"/>
                  </a:lnTo>
                  <a:lnTo>
                    <a:pt x="1845" y="1611"/>
                  </a:lnTo>
                  <a:lnTo>
                    <a:pt x="1843" y="1612"/>
                  </a:lnTo>
                  <a:lnTo>
                    <a:pt x="1842" y="1614"/>
                  </a:lnTo>
                  <a:lnTo>
                    <a:pt x="1839" y="1614"/>
                  </a:lnTo>
                  <a:lnTo>
                    <a:pt x="1838" y="1615"/>
                  </a:lnTo>
                  <a:lnTo>
                    <a:pt x="1817" y="1615"/>
                  </a:lnTo>
                  <a:lnTo>
                    <a:pt x="1814" y="1614"/>
                  </a:lnTo>
                  <a:lnTo>
                    <a:pt x="1811" y="1614"/>
                  </a:lnTo>
                  <a:lnTo>
                    <a:pt x="1810" y="1612"/>
                  </a:lnTo>
                  <a:lnTo>
                    <a:pt x="1809" y="1611"/>
                  </a:lnTo>
                  <a:lnTo>
                    <a:pt x="1807" y="1610"/>
                  </a:lnTo>
                  <a:lnTo>
                    <a:pt x="1806" y="1608"/>
                  </a:lnTo>
                  <a:lnTo>
                    <a:pt x="1806" y="1606"/>
                  </a:lnTo>
                  <a:lnTo>
                    <a:pt x="1806" y="1604"/>
                  </a:lnTo>
                  <a:lnTo>
                    <a:pt x="1806" y="1602"/>
                  </a:lnTo>
                  <a:lnTo>
                    <a:pt x="1806" y="1599"/>
                  </a:lnTo>
                  <a:lnTo>
                    <a:pt x="1807" y="1598"/>
                  </a:lnTo>
                  <a:lnTo>
                    <a:pt x="1809" y="1596"/>
                  </a:lnTo>
                  <a:lnTo>
                    <a:pt x="1810" y="1595"/>
                  </a:lnTo>
                  <a:lnTo>
                    <a:pt x="1811" y="1594"/>
                  </a:lnTo>
                  <a:lnTo>
                    <a:pt x="1814" y="1594"/>
                  </a:lnTo>
                  <a:lnTo>
                    <a:pt x="1817" y="1594"/>
                  </a:lnTo>
                  <a:close/>
                  <a:moveTo>
                    <a:pt x="1880" y="1594"/>
                  </a:moveTo>
                  <a:lnTo>
                    <a:pt x="1902" y="1594"/>
                  </a:lnTo>
                  <a:lnTo>
                    <a:pt x="1903" y="1594"/>
                  </a:lnTo>
                  <a:lnTo>
                    <a:pt x="1906" y="1594"/>
                  </a:lnTo>
                  <a:lnTo>
                    <a:pt x="1907" y="1595"/>
                  </a:lnTo>
                  <a:lnTo>
                    <a:pt x="1908" y="1596"/>
                  </a:lnTo>
                  <a:lnTo>
                    <a:pt x="1910" y="1598"/>
                  </a:lnTo>
                  <a:lnTo>
                    <a:pt x="1911" y="1599"/>
                  </a:lnTo>
                  <a:lnTo>
                    <a:pt x="1911" y="1602"/>
                  </a:lnTo>
                  <a:lnTo>
                    <a:pt x="1912" y="1604"/>
                  </a:lnTo>
                  <a:lnTo>
                    <a:pt x="1911" y="1606"/>
                  </a:lnTo>
                  <a:lnTo>
                    <a:pt x="1911" y="1608"/>
                  </a:lnTo>
                  <a:lnTo>
                    <a:pt x="1910" y="1610"/>
                  </a:lnTo>
                  <a:lnTo>
                    <a:pt x="1908" y="1611"/>
                  </a:lnTo>
                  <a:lnTo>
                    <a:pt x="1907" y="1612"/>
                  </a:lnTo>
                  <a:lnTo>
                    <a:pt x="1906" y="1614"/>
                  </a:lnTo>
                  <a:lnTo>
                    <a:pt x="1903" y="1614"/>
                  </a:lnTo>
                  <a:lnTo>
                    <a:pt x="1902" y="1615"/>
                  </a:lnTo>
                  <a:lnTo>
                    <a:pt x="1880" y="1615"/>
                  </a:lnTo>
                  <a:lnTo>
                    <a:pt x="1878" y="1614"/>
                  </a:lnTo>
                  <a:lnTo>
                    <a:pt x="1875" y="1614"/>
                  </a:lnTo>
                  <a:lnTo>
                    <a:pt x="1874" y="1612"/>
                  </a:lnTo>
                  <a:lnTo>
                    <a:pt x="1872" y="1611"/>
                  </a:lnTo>
                  <a:lnTo>
                    <a:pt x="1871" y="1610"/>
                  </a:lnTo>
                  <a:lnTo>
                    <a:pt x="1870" y="1608"/>
                  </a:lnTo>
                  <a:lnTo>
                    <a:pt x="1870" y="1606"/>
                  </a:lnTo>
                  <a:lnTo>
                    <a:pt x="1870" y="1604"/>
                  </a:lnTo>
                  <a:lnTo>
                    <a:pt x="1870" y="1602"/>
                  </a:lnTo>
                  <a:lnTo>
                    <a:pt x="1870" y="1599"/>
                  </a:lnTo>
                  <a:lnTo>
                    <a:pt x="1871" y="1598"/>
                  </a:lnTo>
                  <a:lnTo>
                    <a:pt x="1872" y="1596"/>
                  </a:lnTo>
                  <a:lnTo>
                    <a:pt x="1874" y="1595"/>
                  </a:lnTo>
                  <a:lnTo>
                    <a:pt x="1875" y="1594"/>
                  </a:lnTo>
                  <a:lnTo>
                    <a:pt x="1878" y="1594"/>
                  </a:lnTo>
                  <a:lnTo>
                    <a:pt x="1880" y="1594"/>
                  </a:lnTo>
                  <a:close/>
                  <a:moveTo>
                    <a:pt x="1944" y="1594"/>
                  </a:moveTo>
                  <a:lnTo>
                    <a:pt x="1965" y="1594"/>
                  </a:lnTo>
                  <a:lnTo>
                    <a:pt x="1967" y="1594"/>
                  </a:lnTo>
                  <a:lnTo>
                    <a:pt x="1969" y="1594"/>
                  </a:lnTo>
                  <a:lnTo>
                    <a:pt x="1971" y="1595"/>
                  </a:lnTo>
                  <a:lnTo>
                    <a:pt x="1972" y="1596"/>
                  </a:lnTo>
                  <a:lnTo>
                    <a:pt x="1973" y="1598"/>
                  </a:lnTo>
                  <a:lnTo>
                    <a:pt x="1975" y="1599"/>
                  </a:lnTo>
                  <a:lnTo>
                    <a:pt x="1975" y="1602"/>
                  </a:lnTo>
                  <a:lnTo>
                    <a:pt x="1976" y="1604"/>
                  </a:lnTo>
                  <a:lnTo>
                    <a:pt x="1975" y="1606"/>
                  </a:lnTo>
                  <a:lnTo>
                    <a:pt x="1975" y="1608"/>
                  </a:lnTo>
                  <a:lnTo>
                    <a:pt x="1973" y="1610"/>
                  </a:lnTo>
                  <a:lnTo>
                    <a:pt x="1972" y="1611"/>
                  </a:lnTo>
                  <a:lnTo>
                    <a:pt x="1971" y="1612"/>
                  </a:lnTo>
                  <a:lnTo>
                    <a:pt x="1969" y="1614"/>
                  </a:lnTo>
                  <a:lnTo>
                    <a:pt x="1967" y="1614"/>
                  </a:lnTo>
                  <a:lnTo>
                    <a:pt x="1965" y="1615"/>
                  </a:lnTo>
                  <a:lnTo>
                    <a:pt x="1944" y="1615"/>
                  </a:lnTo>
                  <a:lnTo>
                    <a:pt x="1941" y="1614"/>
                  </a:lnTo>
                  <a:lnTo>
                    <a:pt x="1939" y="1614"/>
                  </a:lnTo>
                  <a:lnTo>
                    <a:pt x="1937" y="1612"/>
                  </a:lnTo>
                  <a:lnTo>
                    <a:pt x="1936" y="1611"/>
                  </a:lnTo>
                  <a:lnTo>
                    <a:pt x="1935" y="1610"/>
                  </a:lnTo>
                  <a:lnTo>
                    <a:pt x="1933" y="1608"/>
                  </a:lnTo>
                  <a:lnTo>
                    <a:pt x="1933" y="1606"/>
                  </a:lnTo>
                  <a:lnTo>
                    <a:pt x="1933" y="1604"/>
                  </a:lnTo>
                  <a:lnTo>
                    <a:pt x="1933" y="1602"/>
                  </a:lnTo>
                  <a:lnTo>
                    <a:pt x="1933" y="1599"/>
                  </a:lnTo>
                  <a:lnTo>
                    <a:pt x="1935" y="1598"/>
                  </a:lnTo>
                  <a:lnTo>
                    <a:pt x="1936" y="1596"/>
                  </a:lnTo>
                  <a:lnTo>
                    <a:pt x="1937" y="1595"/>
                  </a:lnTo>
                  <a:lnTo>
                    <a:pt x="1939" y="1594"/>
                  </a:lnTo>
                  <a:lnTo>
                    <a:pt x="1941" y="1594"/>
                  </a:lnTo>
                  <a:lnTo>
                    <a:pt x="1944" y="1594"/>
                  </a:lnTo>
                  <a:close/>
                  <a:moveTo>
                    <a:pt x="2008" y="1594"/>
                  </a:moveTo>
                  <a:lnTo>
                    <a:pt x="2029" y="1594"/>
                  </a:lnTo>
                  <a:lnTo>
                    <a:pt x="2030" y="1594"/>
                  </a:lnTo>
                  <a:lnTo>
                    <a:pt x="2033" y="1594"/>
                  </a:lnTo>
                  <a:lnTo>
                    <a:pt x="2034" y="1595"/>
                  </a:lnTo>
                  <a:lnTo>
                    <a:pt x="2036" y="1596"/>
                  </a:lnTo>
                  <a:lnTo>
                    <a:pt x="2037" y="1598"/>
                  </a:lnTo>
                  <a:lnTo>
                    <a:pt x="2038" y="1599"/>
                  </a:lnTo>
                  <a:lnTo>
                    <a:pt x="2038" y="1602"/>
                  </a:lnTo>
                  <a:lnTo>
                    <a:pt x="2040" y="1604"/>
                  </a:lnTo>
                  <a:lnTo>
                    <a:pt x="2038" y="1606"/>
                  </a:lnTo>
                  <a:lnTo>
                    <a:pt x="2038" y="1608"/>
                  </a:lnTo>
                  <a:lnTo>
                    <a:pt x="2037" y="1610"/>
                  </a:lnTo>
                  <a:lnTo>
                    <a:pt x="2036" y="1611"/>
                  </a:lnTo>
                  <a:lnTo>
                    <a:pt x="2034" y="1612"/>
                  </a:lnTo>
                  <a:lnTo>
                    <a:pt x="2033" y="1614"/>
                  </a:lnTo>
                  <a:lnTo>
                    <a:pt x="2030" y="1614"/>
                  </a:lnTo>
                  <a:lnTo>
                    <a:pt x="2029" y="1615"/>
                  </a:lnTo>
                  <a:lnTo>
                    <a:pt x="2008" y="1615"/>
                  </a:lnTo>
                  <a:lnTo>
                    <a:pt x="2005" y="1614"/>
                  </a:lnTo>
                  <a:lnTo>
                    <a:pt x="2002" y="1614"/>
                  </a:lnTo>
                  <a:lnTo>
                    <a:pt x="2001" y="1612"/>
                  </a:lnTo>
                  <a:lnTo>
                    <a:pt x="2000" y="1611"/>
                  </a:lnTo>
                  <a:lnTo>
                    <a:pt x="1999" y="1610"/>
                  </a:lnTo>
                  <a:lnTo>
                    <a:pt x="1997" y="1608"/>
                  </a:lnTo>
                  <a:lnTo>
                    <a:pt x="1997" y="1606"/>
                  </a:lnTo>
                  <a:lnTo>
                    <a:pt x="1997" y="1604"/>
                  </a:lnTo>
                  <a:lnTo>
                    <a:pt x="1997" y="1602"/>
                  </a:lnTo>
                  <a:lnTo>
                    <a:pt x="1997" y="1599"/>
                  </a:lnTo>
                  <a:lnTo>
                    <a:pt x="1999" y="1598"/>
                  </a:lnTo>
                  <a:lnTo>
                    <a:pt x="2000" y="1596"/>
                  </a:lnTo>
                  <a:lnTo>
                    <a:pt x="2001" y="1595"/>
                  </a:lnTo>
                  <a:lnTo>
                    <a:pt x="2002" y="1594"/>
                  </a:lnTo>
                  <a:lnTo>
                    <a:pt x="2005" y="1594"/>
                  </a:lnTo>
                  <a:lnTo>
                    <a:pt x="2008" y="1594"/>
                  </a:lnTo>
                  <a:close/>
                  <a:moveTo>
                    <a:pt x="2072" y="1594"/>
                  </a:moveTo>
                  <a:lnTo>
                    <a:pt x="2093" y="1594"/>
                  </a:lnTo>
                  <a:lnTo>
                    <a:pt x="2094" y="1594"/>
                  </a:lnTo>
                  <a:lnTo>
                    <a:pt x="2097" y="1594"/>
                  </a:lnTo>
                  <a:lnTo>
                    <a:pt x="2098" y="1595"/>
                  </a:lnTo>
                  <a:lnTo>
                    <a:pt x="2099" y="1596"/>
                  </a:lnTo>
                  <a:lnTo>
                    <a:pt x="2101" y="1598"/>
                  </a:lnTo>
                  <a:lnTo>
                    <a:pt x="2102" y="1599"/>
                  </a:lnTo>
                  <a:lnTo>
                    <a:pt x="2102" y="1602"/>
                  </a:lnTo>
                  <a:lnTo>
                    <a:pt x="2103" y="1604"/>
                  </a:lnTo>
                  <a:lnTo>
                    <a:pt x="2102" y="1606"/>
                  </a:lnTo>
                  <a:lnTo>
                    <a:pt x="2102" y="1608"/>
                  </a:lnTo>
                  <a:lnTo>
                    <a:pt x="2101" y="1610"/>
                  </a:lnTo>
                  <a:lnTo>
                    <a:pt x="2099" y="1611"/>
                  </a:lnTo>
                  <a:lnTo>
                    <a:pt x="2098" y="1612"/>
                  </a:lnTo>
                  <a:lnTo>
                    <a:pt x="2097" y="1614"/>
                  </a:lnTo>
                  <a:lnTo>
                    <a:pt x="2094" y="1614"/>
                  </a:lnTo>
                  <a:lnTo>
                    <a:pt x="2093" y="1615"/>
                  </a:lnTo>
                  <a:lnTo>
                    <a:pt x="2072" y="1615"/>
                  </a:lnTo>
                  <a:lnTo>
                    <a:pt x="2069" y="1614"/>
                  </a:lnTo>
                  <a:lnTo>
                    <a:pt x="2066" y="1614"/>
                  </a:lnTo>
                  <a:lnTo>
                    <a:pt x="2065" y="1612"/>
                  </a:lnTo>
                  <a:lnTo>
                    <a:pt x="2064" y="1611"/>
                  </a:lnTo>
                  <a:lnTo>
                    <a:pt x="2062" y="1610"/>
                  </a:lnTo>
                  <a:lnTo>
                    <a:pt x="2061" y="1608"/>
                  </a:lnTo>
                  <a:lnTo>
                    <a:pt x="2061" y="1606"/>
                  </a:lnTo>
                  <a:lnTo>
                    <a:pt x="2061" y="1604"/>
                  </a:lnTo>
                  <a:lnTo>
                    <a:pt x="2061" y="1602"/>
                  </a:lnTo>
                  <a:lnTo>
                    <a:pt x="2061" y="1599"/>
                  </a:lnTo>
                  <a:lnTo>
                    <a:pt x="2062" y="1598"/>
                  </a:lnTo>
                  <a:lnTo>
                    <a:pt x="2064" y="1596"/>
                  </a:lnTo>
                  <a:lnTo>
                    <a:pt x="2065" y="1595"/>
                  </a:lnTo>
                  <a:lnTo>
                    <a:pt x="2066" y="1594"/>
                  </a:lnTo>
                  <a:lnTo>
                    <a:pt x="2069" y="1594"/>
                  </a:lnTo>
                  <a:lnTo>
                    <a:pt x="2072" y="1594"/>
                  </a:lnTo>
                  <a:close/>
                  <a:moveTo>
                    <a:pt x="2135" y="1594"/>
                  </a:moveTo>
                  <a:lnTo>
                    <a:pt x="2156" y="1594"/>
                  </a:lnTo>
                  <a:lnTo>
                    <a:pt x="2158" y="1594"/>
                  </a:lnTo>
                  <a:lnTo>
                    <a:pt x="2160" y="1594"/>
                  </a:lnTo>
                  <a:lnTo>
                    <a:pt x="2162" y="1595"/>
                  </a:lnTo>
                  <a:lnTo>
                    <a:pt x="2163" y="1596"/>
                  </a:lnTo>
                  <a:lnTo>
                    <a:pt x="2164" y="1598"/>
                  </a:lnTo>
                  <a:lnTo>
                    <a:pt x="2166" y="1599"/>
                  </a:lnTo>
                  <a:lnTo>
                    <a:pt x="2166" y="1602"/>
                  </a:lnTo>
                  <a:lnTo>
                    <a:pt x="2167" y="1604"/>
                  </a:lnTo>
                  <a:lnTo>
                    <a:pt x="2166" y="1606"/>
                  </a:lnTo>
                  <a:lnTo>
                    <a:pt x="2166" y="1608"/>
                  </a:lnTo>
                  <a:lnTo>
                    <a:pt x="2164" y="1610"/>
                  </a:lnTo>
                  <a:lnTo>
                    <a:pt x="2163" y="1611"/>
                  </a:lnTo>
                  <a:lnTo>
                    <a:pt x="2162" y="1612"/>
                  </a:lnTo>
                  <a:lnTo>
                    <a:pt x="2160" y="1614"/>
                  </a:lnTo>
                  <a:lnTo>
                    <a:pt x="2158" y="1614"/>
                  </a:lnTo>
                  <a:lnTo>
                    <a:pt x="2156" y="1615"/>
                  </a:lnTo>
                  <a:lnTo>
                    <a:pt x="2135" y="1615"/>
                  </a:lnTo>
                  <a:lnTo>
                    <a:pt x="2133" y="1614"/>
                  </a:lnTo>
                  <a:lnTo>
                    <a:pt x="2130" y="1614"/>
                  </a:lnTo>
                  <a:lnTo>
                    <a:pt x="2129" y="1612"/>
                  </a:lnTo>
                  <a:lnTo>
                    <a:pt x="2127" y="1611"/>
                  </a:lnTo>
                  <a:lnTo>
                    <a:pt x="2126" y="1610"/>
                  </a:lnTo>
                  <a:lnTo>
                    <a:pt x="2125" y="1608"/>
                  </a:lnTo>
                  <a:lnTo>
                    <a:pt x="2125" y="1606"/>
                  </a:lnTo>
                  <a:lnTo>
                    <a:pt x="2125" y="1604"/>
                  </a:lnTo>
                  <a:lnTo>
                    <a:pt x="2125" y="1602"/>
                  </a:lnTo>
                  <a:lnTo>
                    <a:pt x="2125" y="1599"/>
                  </a:lnTo>
                  <a:lnTo>
                    <a:pt x="2126" y="1598"/>
                  </a:lnTo>
                  <a:lnTo>
                    <a:pt x="2127" y="1596"/>
                  </a:lnTo>
                  <a:lnTo>
                    <a:pt x="2129" y="1595"/>
                  </a:lnTo>
                  <a:lnTo>
                    <a:pt x="2130" y="1594"/>
                  </a:lnTo>
                  <a:lnTo>
                    <a:pt x="2133" y="1594"/>
                  </a:lnTo>
                  <a:lnTo>
                    <a:pt x="2135" y="1594"/>
                  </a:lnTo>
                  <a:close/>
                  <a:moveTo>
                    <a:pt x="2199" y="1594"/>
                  </a:moveTo>
                  <a:lnTo>
                    <a:pt x="2220" y="1594"/>
                  </a:lnTo>
                  <a:lnTo>
                    <a:pt x="2222" y="1594"/>
                  </a:lnTo>
                  <a:lnTo>
                    <a:pt x="2224" y="1594"/>
                  </a:lnTo>
                  <a:lnTo>
                    <a:pt x="2226" y="1595"/>
                  </a:lnTo>
                  <a:lnTo>
                    <a:pt x="2227" y="1596"/>
                  </a:lnTo>
                  <a:lnTo>
                    <a:pt x="2228" y="1598"/>
                  </a:lnTo>
                  <a:lnTo>
                    <a:pt x="2230" y="1599"/>
                  </a:lnTo>
                  <a:lnTo>
                    <a:pt x="2230" y="1602"/>
                  </a:lnTo>
                  <a:lnTo>
                    <a:pt x="2231" y="1604"/>
                  </a:lnTo>
                  <a:lnTo>
                    <a:pt x="2230" y="1606"/>
                  </a:lnTo>
                  <a:lnTo>
                    <a:pt x="2230" y="1608"/>
                  </a:lnTo>
                  <a:lnTo>
                    <a:pt x="2228" y="1610"/>
                  </a:lnTo>
                  <a:lnTo>
                    <a:pt x="2227" y="1611"/>
                  </a:lnTo>
                  <a:lnTo>
                    <a:pt x="2226" y="1612"/>
                  </a:lnTo>
                  <a:lnTo>
                    <a:pt x="2224" y="1614"/>
                  </a:lnTo>
                  <a:lnTo>
                    <a:pt x="2222" y="1614"/>
                  </a:lnTo>
                  <a:lnTo>
                    <a:pt x="2220" y="1615"/>
                  </a:lnTo>
                  <a:lnTo>
                    <a:pt x="2199" y="1615"/>
                  </a:lnTo>
                  <a:lnTo>
                    <a:pt x="2196" y="1614"/>
                  </a:lnTo>
                  <a:lnTo>
                    <a:pt x="2194" y="1614"/>
                  </a:lnTo>
                  <a:lnTo>
                    <a:pt x="2192" y="1612"/>
                  </a:lnTo>
                  <a:lnTo>
                    <a:pt x="2191" y="1611"/>
                  </a:lnTo>
                  <a:lnTo>
                    <a:pt x="2190" y="1610"/>
                  </a:lnTo>
                  <a:lnTo>
                    <a:pt x="2188" y="1608"/>
                  </a:lnTo>
                  <a:lnTo>
                    <a:pt x="2188" y="1606"/>
                  </a:lnTo>
                  <a:lnTo>
                    <a:pt x="2188" y="1604"/>
                  </a:lnTo>
                  <a:lnTo>
                    <a:pt x="2188" y="1602"/>
                  </a:lnTo>
                  <a:lnTo>
                    <a:pt x="2188" y="1599"/>
                  </a:lnTo>
                  <a:lnTo>
                    <a:pt x="2190" y="1598"/>
                  </a:lnTo>
                  <a:lnTo>
                    <a:pt x="2191" y="1596"/>
                  </a:lnTo>
                  <a:lnTo>
                    <a:pt x="2192" y="1595"/>
                  </a:lnTo>
                  <a:lnTo>
                    <a:pt x="2194" y="1594"/>
                  </a:lnTo>
                  <a:lnTo>
                    <a:pt x="2196" y="1594"/>
                  </a:lnTo>
                  <a:lnTo>
                    <a:pt x="2199" y="1594"/>
                  </a:lnTo>
                  <a:close/>
                  <a:moveTo>
                    <a:pt x="2231" y="1583"/>
                  </a:moveTo>
                  <a:lnTo>
                    <a:pt x="2231" y="1562"/>
                  </a:lnTo>
                  <a:lnTo>
                    <a:pt x="2231" y="1559"/>
                  </a:lnTo>
                  <a:lnTo>
                    <a:pt x="2231" y="1557"/>
                  </a:lnTo>
                  <a:lnTo>
                    <a:pt x="2232" y="1555"/>
                  </a:lnTo>
                  <a:lnTo>
                    <a:pt x="2234" y="1554"/>
                  </a:lnTo>
                  <a:lnTo>
                    <a:pt x="2235" y="1553"/>
                  </a:lnTo>
                  <a:lnTo>
                    <a:pt x="2236" y="1551"/>
                  </a:lnTo>
                  <a:lnTo>
                    <a:pt x="2239" y="1551"/>
                  </a:lnTo>
                  <a:lnTo>
                    <a:pt x="2241" y="1551"/>
                  </a:lnTo>
                  <a:lnTo>
                    <a:pt x="2243" y="1551"/>
                  </a:lnTo>
                  <a:lnTo>
                    <a:pt x="2245" y="1551"/>
                  </a:lnTo>
                  <a:lnTo>
                    <a:pt x="2247" y="1553"/>
                  </a:lnTo>
                  <a:lnTo>
                    <a:pt x="2248" y="1554"/>
                  </a:lnTo>
                  <a:lnTo>
                    <a:pt x="2249" y="1555"/>
                  </a:lnTo>
                  <a:lnTo>
                    <a:pt x="2251" y="1557"/>
                  </a:lnTo>
                  <a:lnTo>
                    <a:pt x="2251" y="1559"/>
                  </a:lnTo>
                  <a:lnTo>
                    <a:pt x="2252" y="1562"/>
                  </a:lnTo>
                  <a:lnTo>
                    <a:pt x="2252" y="1583"/>
                  </a:lnTo>
                  <a:lnTo>
                    <a:pt x="2251" y="1584"/>
                  </a:lnTo>
                  <a:lnTo>
                    <a:pt x="2251" y="1587"/>
                  </a:lnTo>
                  <a:lnTo>
                    <a:pt x="2249" y="1588"/>
                  </a:lnTo>
                  <a:lnTo>
                    <a:pt x="2248" y="1590"/>
                  </a:lnTo>
                  <a:lnTo>
                    <a:pt x="2247" y="1591"/>
                  </a:lnTo>
                  <a:lnTo>
                    <a:pt x="2245" y="1592"/>
                  </a:lnTo>
                  <a:lnTo>
                    <a:pt x="2243" y="1592"/>
                  </a:lnTo>
                  <a:lnTo>
                    <a:pt x="2241" y="1594"/>
                  </a:lnTo>
                  <a:lnTo>
                    <a:pt x="2239" y="1592"/>
                  </a:lnTo>
                  <a:lnTo>
                    <a:pt x="2236" y="1592"/>
                  </a:lnTo>
                  <a:lnTo>
                    <a:pt x="2235" y="1591"/>
                  </a:lnTo>
                  <a:lnTo>
                    <a:pt x="2234" y="1590"/>
                  </a:lnTo>
                  <a:lnTo>
                    <a:pt x="2232" y="1588"/>
                  </a:lnTo>
                  <a:lnTo>
                    <a:pt x="2231" y="1587"/>
                  </a:lnTo>
                  <a:lnTo>
                    <a:pt x="2231" y="1584"/>
                  </a:lnTo>
                  <a:lnTo>
                    <a:pt x="2231" y="1583"/>
                  </a:lnTo>
                  <a:close/>
                  <a:moveTo>
                    <a:pt x="2231" y="1519"/>
                  </a:moveTo>
                  <a:lnTo>
                    <a:pt x="2231" y="1498"/>
                  </a:lnTo>
                  <a:lnTo>
                    <a:pt x="2231" y="1495"/>
                  </a:lnTo>
                  <a:lnTo>
                    <a:pt x="2231" y="1493"/>
                  </a:lnTo>
                  <a:lnTo>
                    <a:pt x="2232" y="1491"/>
                  </a:lnTo>
                  <a:lnTo>
                    <a:pt x="2234" y="1490"/>
                  </a:lnTo>
                  <a:lnTo>
                    <a:pt x="2235" y="1489"/>
                  </a:lnTo>
                  <a:lnTo>
                    <a:pt x="2236" y="1488"/>
                  </a:lnTo>
                  <a:lnTo>
                    <a:pt x="2239" y="1488"/>
                  </a:lnTo>
                  <a:lnTo>
                    <a:pt x="2241" y="1488"/>
                  </a:lnTo>
                  <a:lnTo>
                    <a:pt x="2243" y="1488"/>
                  </a:lnTo>
                  <a:lnTo>
                    <a:pt x="2245" y="1488"/>
                  </a:lnTo>
                  <a:lnTo>
                    <a:pt x="2247" y="1489"/>
                  </a:lnTo>
                  <a:lnTo>
                    <a:pt x="2248" y="1490"/>
                  </a:lnTo>
                  <a:lnTo>
                    <a:pt x="2249" y="1491"/>
                  </a:lnTo>
                  <a:lnTo>
                    <a:pt x="2251" y="1493"/>
                  </a:lnTo>
                  <a:lnTo>
                    <a:pt x="2251" y="1495"/>
                  </a:lnTo>
                  <a:lnTo>
                    <a:pt x="2252" y="1498"/>
                  </a:lnTo>
                  <a:lnTo>
                    <a:pt x="2252" y="1519"/>
                  </a:lnTo>
                  <a:lnTo>
                    <a:pt x="2251" y="1521"/>
                  </a:lnTo>
                  <a:lnTo>
                    <a:pt x="2251" y="1523"/>
                  </a:lnTo>
                  <a:lnTo>
                    <a:pt x="2249" y="1525"/>
                  </a:lnTo>
                  <a:lnTo>
                    <a:pt x="2248" y="1526"/>
                  </a:lnTo>
                  <a:lnTo>
                    <a:pt x="2247" y="1527"/>
                  </a:lnTo>
                  <a:lnTo>
                    <a:pt x="2245" y="1529"/>
                  </a:lnTo>
                  <a:lnTo>
                    <a:pt x="2243" y="1529"/>
                  </a:lnTo>
                  <a:lnTo>
                    <a:pt x="2241" y="1530"/>
                  </a:lnTo>
                  <a:lnTo>
                    <a:pt x="2239" y="1529"/>
                  </a:lnTo>
                  <a:lnTo>
                    <a:pt x="2236" y="1529"/>
                  </a:lnTo>
                  <a:lnTo>
                    <a:pt x="2235" y="1527"/>
                  </a:lnTo>
                  <a:lnTo>
                    <a:pt x="2234" y="1526"/>
                  </a:lnTo>
                  <a:lnTo>
                    <a:pt x="2232" y="1525"/>
                  </a:lnTo>
                  <a:lnTo>
                    <a:pt x="2231" y="1523"/>
                  </a:lnTo>
                  <a:lnTo>
                    <a:pt x="2231" y="1521"/>
                  </a:lnTo>
                  <a:lnTo>
                    <a:pt x="2231" y="1519"/>
                  </a:lnTo>
                  <a:close/>
                  <a:moveTo>
                    <a:pt x="2231" y="1456"/>
                  </a:moveTo>
                  <a:lnTo>
                    <a:pt x="2231" y="1434"/>
                  </a:lnTo>
                  <a:lnTo>
                    <a:pt x="2231" y="1432"/>
                  </a:lnTo>
                  <a:lnTo>
                    <a:pt x="2231" y="1429"/>
                  </a:lnTo>
                  <a:lnTo>
                    <a:pt x="2232" y="1428"/>
                  </a:lnTo>
                  <a:lnTo>
                    <a:pt x="2234" y="1426"/>
                  </a:lnTo>
                  <a:lnTo>
                    <a:pt x="2235" y="1425"/>
                  </a:lnTo>
                  <a:lnTo>
                    <a:pt x="2236" y="1424"/>
                  </a:lnTo>
                  <a:lnTo>
                    <a:pt x="2239" y="1424"/>
                  </a:lnTo>
                  <a:lnTo>
                    <a:pt x="2241" y="1424"/>
                  </a:lnTo>
                  <a:lnTo>
                    <a:pt x="2243" y="1424"/>
                  </a:lnTo>
                  <a:lnTo>
                    <a:pt x="2245" y="1424"/>
                  </a:lnTo>
                  <a:lnTo>
                    <a:pt x="2247" y="1425"/>
                  </a:lnTo>
                  <a:lnTo>
                    <a:pt x="2248" y="1426"/>
                  </a:lnTo>
                  <a:lnTo>
                    <a:pt x="2249" y="1428"/>
                  </a:lnTo>
                  <a:lnTo>
                    <a:pt x="2251" y="1429"/>
                  </a:lnTo>
                  <a:lnTo>
                    <a:pt x="2251" y="1432"/>
                  </a:lnTo>
                  <a:lnTo>
                    <a:pt x="2252" y="1434"/>
                  </a:lnTo>
                  <a:lnTo>
                    <a:pt x="2252" y="1456"/>
                  </a:lnTo>
                  <a:lnTo>
                    <a:pt x="2251" y="1457"/>
                  </a:lnTo>
                  <a:lnTo>
                    <a:pt x="2251" y="1460"/>
                  </a:lnTo>
                  <a:lnTo>
                    <a:pt x="2249" y="1461"/>
                  </a:lnTo>
                  <a:lnTo>
                    <a:pt x="2248" y="1462"/>
                  </a:lnTo>
                  <a:lnTo>
                    <a:pt x="2247" y="1464"/>
                  </a:lnTo>
                  <a:lnTo>
                    <a:pt x="2245" y="1465"/>
                  </a:lnTo>
                  <a:lnTo>
                    <a:pt x="2243" y="1465"/>
                  </a:lnTo>
                  <a:lnTo>
                    <a:pt x="2241" y="1466"/>
                  </a:lnTo>
                  <a:lnTo>
                    <a:pt x="2239" y="1465"/>
                  </a:lnTo>
                  <a:lnTo>
                    <a:pt x="2236" y="1465"/>
                  </a:lnTo>
                  <a:lnTo>
                    <a:pt x="2235" y="1464"/>
                  </a:lnTo>
                  <a:lnTo>
                    <a:pt x="2234" y="1462"/>
                  </a:lnTo>
                  <a:lnTo>
                    <a:pt x="2232" y="1461"/>
                  </a:lnTo>
                  <a:lnTo>
                    <a:pt x="2231" y="1460"/>
                  </a:lnTo>
                  <a:lnTo>
                    <a:pt x="2231" y="1457"/>
                  </a:lnTo>
                  <a:lnTo>
                    <a:pt x="2231" y="1456"/>
                  </a:lnTo>
                  <a:close/>
                  <a:moveTo>
                    <a:pt x="2231" y="1392"/>
                  </a:moveTo>
                  <a:lnTo>
                    <a:pt x="2231" y="1371"/>
                  </a:lnTo>
                  <a:lnTo>
                    <a:pt x="2231" y="1368"/>
                  </a:lnTo>
                  <a:lnTo>
                    <a:pt x="2231" y="1365"/>
                  </a:lnTo>
                  <a:lnTo>
                    <a:pt x="2232" y="1364"/>
                  </a:lnTo>
                  <a:lnTo>
                    <a:pt x="2234" y="1363"/>
                  </a:lnTo>
                  <a:lnTo>
                    <a:pt x="2235" y="1361"/>
                  </a:lnTo>
                  <a:lnTo>
                    <a:pt x="2236" y="1360"/>
                  </a:lnTo>
                  <a:lnTo>
                    <a:pt x="2239" y="1360"/>
                  </a:lnTo>
                  <a:lnTo>
                    <a:pt x="2241" y="1360"/>
                  </a:lnTo>
                  <a:lnTo>
                    <a:pt x="2243" y="1360"/>
                  </a:lnTo>
                  <a:lnTo>
                    <a:pt x="2245" y="1360"/>
                  </a:lnTo>
                  <a:lnTo>
                    <a:pt x="2247" y="1361"/>
                  </a:lnTo>
                  <a:lnTo>
                    <a:pt x="2248" y="1363"/>
                  </a:lnTo>
                  <a:lnTo>
                    <a:pt x="2249" y="1364"/>
                  </a:lnTo>
                  <a:lnTo>
                    <a:pt x="2251" y="1365"/>
                  </a:lnTo>
                  <a:lnTo>
                    <a:pt x="2251" y="1368"/>
                  </a:lnTo>
                  <a:lnTo>
                    <a:pt x="2252" y="1371"/>
                  </a:lnTo>
                  <a:lnTo>
                    <a:pt x="2252" y="1392"/>
                  </a:lnTo>
                  <a:lnTo>
                    <a:pt x="2251" y="1393"/>
                  </a:lnTo>
                  <a:lnTo>
                    <a:pt x="2251" y="1396"/>
                  </a:lnTo>
                  <a:lnTo>
                    <a:pt x="2249" y="1397"/>
                  </a:lnTo>
                  <a:lnTo>
                    <a:pt x="2248" y="1399"/>
                  </a:lnTo>
                  <a:lnTo>
                    <a:pt x="2247" y="1400"/>
                  </a:lnTo>
                  <a:lnTo>
                    <a:pt x="2245" y="1401"/>
                  </a:lnTo>
                  <a:lnTo>
                    <a:pt x="2243" y="1401"/>
                  </a:lnTo>
                  <a:lnTo>
                    <a:pt x="2241" y="1403"/>
                  </a:lnTo>
                  <a:lnTo>
                    <a:pt x="2239" y="1401"/>
                  </a:lnTo>
                  <a:lnTo>
                    <a:pt x="2236" y="1401"/>
                  </a:lnTo>
                  <a:lnTo>
                    <a:pt x="2235" y="1400"/>
                  </a:lnTo>
                  <a:lnTo>
                    <a:pt x="2234" y="1399"/>
                  </a:lnTo>
                  <a:lnTo>
                    <a:pt x="2232" y="1397"/>
                  </a:lnTo>
                  <a:lnTo>
                    <a:pt x="2231" y="1396"/>
                  </a:lnTo>
                  <a:lnTo>
                    <a:pt x="2231" y="1393"/>
                  </a:lnTo>
                  <a:lnTo>
                    <a:pt x="2231" y="1392"/>
                  </a:lnTo>
                  <a:close/>
                  <a:moveTo>
                    <a:pt x="2231" y="1328"/>
                  </a:moveTo>
                  <a:lnTo>
                    <a:pt x="2231" y="1307"/>
                  </a:lnTo>
                  <a:lnTo>
                    <a:pt x="2231" y="1304"/>
                  </a:lnTo>
                  <a:lnTo>
                    <a:pt x="2231" y="1302"/>
                  </a:lnTo>
                  <a:lnTo>
                    <a:pt x="2232" y="1300"/>
                  </a:lnTo>
                  <a:lnTo>
                    <a:pt x="2234" y="1299"/>
                  </a:lnTo>
                  <a:lnTo>
                    <a:pt x="2235" y="1298"/>
                  </a:lnTo>
                  <a:lnTo>
                    <a:pt x="2236" y="1296"/>
                  </a:lnTo>
                  <a:lnTo>
                    <a:pt x="2239" y="1296"/>
                  </a:lnTo>
                  <a:lnTo>
                    <a:pt x="2241" y="1296"/>
                  </a:lnTo>
                  <a:lnTo>
                    <a:pt x="2243" y="1296"/>
                  </a:lnTo>
                  <a:lnTo>
                    <a:pt x="2245" y="1296"/>
                  </a:lnTo>
                  <a:lnTo>
                    <a:pt x="2247" y="1298"/>
                  </a:lnTo>
                  <a:lnTo>
                    <a:pt x="2248" y="1299"/>
                  </a:lnTo>
                  <a:lnTo>
                    <a:pt x="2249" y="1300"/>
                  </a:lnTo>
                  <a:lnTo>
                    <a:pt x="2251" y="1302"/>
                  </a:lnTo>
                  <a:lnTo>
                    <a:pt x="2251" y="1304"/>
                  </a:lnTo>
                  <a:lnTo>
                    <a:pt x="2252" y="1307"/>
                  </a:lnTo>
                  <a:lnTo>
                    <a:pt x="2252" y="1328"/>
                  </a:lnTo>
                  <a:lnTo>
                    <a:pt x="2251" y="1329"/>
                  </a:lnTo>
                  <a:lnTo>
                    <a:pt x="2251" y="1332"/>
                  </a:lnTo>
                  <a:lnTo>
                    <a:pt x="2249" y="1333"/>
                  </a:lnTo>
                  <a:lnTo>
                    <a:pt x="2248" y="1335"/>
                  </a:lnTo>
                  <a:lnTo>
                    <a:pt x="2247" y="1336"/>
                  </a:lnTo>
                  <a:lnTo>
                    <a:pt x="2245" y="1337"/>
                  </a:lnTo>
                  <a:lnTo>
                    <a:pt x="2243" y="1337"/>
                  </a:lnTo>
                  <a:lnTo>
                    <a:pt x="2241" y="1339"/>
                  </a:lnTo>
                  <a:lnTo>
                    <a:pt x="2239" y="1337"/>
                  </a:lnTo>
                  <a:lnTo>
                    <a:pt x="2236" y="1337"/>
                  </a:lnTo>
                  <a:lnTo>
                    <a:pt x="2235" y="1336"/>
                  </a:lnTo>
                  <a:lnTo>
                    <a:pt x="2234" y="1335"/>
                  </a:lnTo>
                  <a:lnTo>
                    <a:pt x="2232" y="1333"/>
                  </a:lnTo>
                  <a:lnTo>
                    <a:pt x="2231" y="1332"/>
                  </a:lnTo>
                  <a:lnTo>
                    <a:pt x="2231" y="1329"/>
                  </a:lnTo>
                  <a:lnTo>
                    <a:pt x="2231" y="1328"/>
                  </a:lnTo>
                  <a:close/>
                  <a:moveTo>
                    <a:pt x="2231" y="1264"/>
                  </a:moveTo>
                  <a:lnTo>
                    <a:pt x="2231" y="1243"/>
                  </a:lnTo>
                  <a:lnTo>
                    <a:pt x="2231" y="1241"/>
                  </a:lnTo>
                  <a:lnTo>
                    <a:pt x="2231" y="1238"/>
                  </a:lnTo>
                  <a:lnTo>
                    <a:pt x="2232" y="1237"/>
                  </a:lnTo>
                  <a:lnTo>
                    <a:pt x="2234" y="1235"/>
                  </a:lnTo>
                  <a:lnTo>
                    <a:pt x="2235" y="1234"/>
                  </a:lnTo>
                  <a:lnTo>
                    <a:pt x="2236" y="1233"/>
                  </a:lnTo>
                  <a:lnTo>
                    <a:pt x="2239" y="1233"/>
                  </a:lnTo>
                  <a:lnTo>
                    <a:pt x="2241" y="1233"/>
                  </a:lnTo>
                  <a:lnTo>
                    <a:pt x="2243" y="1233"/>
                  </a:lnTo>
                  <a:lnTo>
                    <a:pt x="2245" y="1233"/>
                  </a:lnTo>
                  <a:lnTo>
                    <a:pt x="2247" y="1234"/>
                  </a:lnTo>
                  <a:lnTo>
                    <a:pt x="2248" y="1235"/>
                  </a:lnTo>
                  <a:lnTo>
                    <a:pt x="2249" y="1237"/>
                  </a:lnTo>
                  <a:lnTo>
                    <a:pt x="2251" y="1238"/>
                  </a:lnTo>
                  <a:lnTo>
                    <a:pt x="2251" y="1241"/>
                  </a:lnTo>
                  <a:lnTo>
                    <a:pt x="2252" y="1243"/>
                  </a:lnTo>
                  <a:lnTo>
                    <a:pt x="2252" y="1264"/>
                  </a:lnTo>
                  <a:lnTo>
                    <a:pt x="2251" y="1266"/>
                  </a:lnTo>
                  <a:lnTo>
                    <a:pt x="2251" y="1268"/>
                  </a:lnTo>
                  <a:lnTo>
                    <a:pt x="2249" y="1270"/>
                  </a:lnTo>
                  <a:lnTo>
                    <a:pt x="2248" y="1271"/>
                  </a:lnTo>
                  <a:lnTo>
                    <a:pt x="2247" y="1272"/>
                  </a:lnTo>
                  <a:lnTo>
                    <a:pt x="2245" y="1274"/>
                  </a:lnTo>
                  <a:lnTo>
                    <a:pt x="2243" y="1274"/>
                  </a:lnTo>
                  <a:lnTo>
                    <a:pt x="2241" y="1275"/>
                  </a:lnTo>
                  <a:lnTo>
                    <a:pt x="2239" y="1274"/>
                  </a:lnTo>
                  <a:lnTo>
                    <a:pt x="2236" y="1274"/>
                  </a:lnTo>
                  <a:lnTo>
                    <a:pt x="2235" y="1272"/>
                  </a:lnTo>
                  <a:lnTo>
                    <a:pt x="2234" y="1271"/>
                  </a:lnTo>
                  <a:lnTo>
                    <a:pt x="2232" y="1270"/>
                  </a:lnTo>
                  <a:lnTo>
                    <a:pt x="2231" y="1268"/>
                  </a:lnTo>
                  <a:lnTo>
                    <a:pt x="2231" y="1266"/>
                  </a:lnTo>
                  <a:lnTo>
                    <a:pt x="2231" y="1264"/>
                  </a:lnTo>
                  <a:close/>
                  <a:moveTo>
                    <a:pt x="2231" y="1201"/>
                  </a:moveTo>
                  <a:lnTo>
                    <a:pt x="2231" y="1179"/>
                  </a:lnTo>
                  <a:lnTo>
                    <a:pt x="2231" y="1177"/>
                  </a:lnTo>
                  <a:lnTo>
                    <a:pt x="2231" y="1174"/>
                  </a:lnTo>
                  <a:lnTo>
                    <a:pt x="2232" y="1173"/>
                  </a:lnTo>
                  <a:lnTo>
                    <a:pt x="2234" y="1171"/>
                  </a:lnTo>
                  <a:lnTo>
                    <a:pt x="2235" y="1170"/>
                  </a:lnTo>
                  <a:lnTo>
                    <a:pt x="2236" y="1169"/>
                  </a:lnTo>
                  <a:lnTo>
                    <a:pt x="2239" y="1169"/>
                  </a:lnTo>
                  <a:lnTo>
                    <a:pt x="2241" y="1169"/>
                  </a:lnTo>
                  <a:lnTo>
                    <a:pt x="2243" y="1169"/>
                  </a:lnTo>
                  <a:lnTo>
                    <a:pt x="2245" y="1169"/>
                  </a:lnTo>
                  <a:lnTo>
                    <a:pt x="2247" y="1170"/>
                  </a:lnTo>
                  <a:lnTo>
                    <a:pt x="2248" y="1171"/>
                  </a:lnTo>
                  <a:lnTo>
                    <a:pt x="2249" y="1173"/>
                  </a:lnTo>
                  <a:lnTo>
                    <a:pt x="2251" y="1174"/>
                  </a:lnTo>
                  <a:lnTo>
                    <a:pt x="2251" y="1177"/>
                  </a:lnTo>
                  <a:lnTo>
                    <a:pt x="2252" y="1179"/>
                  </a:lnTo>
                  <a:lnTo>
                    <a:pt x="2252" y="1201"/>
                  </a:lnTo>
                  <a:lnTo>
                    <a:pt x="2251" y="1202"/>
                  </a:lnTo>
                  <a:lnTo>
                    <a:pt x="2251" y="1205"/>
                  </a:lnTo>
                  <a:lnTo>
                    <a:pt x="2249" y="1206"/>
                  </a:lnTo>
                  <a:lnTo>
                    <a:pt x="2248" y="1207"/>
                  </a:lnTo>
                  <a:lnTo>
                    <a:pt x="2247" y="1209"/>
                  </a:lnTo>
                  <a:lnTo>
                    <a:pt x="2245" y="1210"/>
                  </a:lnTo>
                  <a:lnTo>
                    <a:pt x="2243" y="1210"/>
                  </a:lnTo>
                  <a:lnTo>
                    <a:pt x="2241" y="1211"/>
                  </a:lnTo>
                  <a:lnTo>
                    <a:pt x="2239" y="1210"/>
                  </a:lnTo>
                  <a:lnTo>
                    <a:pt x="2236" y="1210"/>
                  </a:lnTo>
                  <a:lnTo>
                    <a:pt x="2235" y="1209"/>
                  </a:lnTo>
                  <a:lnTo>
                    <a:pt x="2234" y="1207"/>
                  </a:lnTo>
                  <a:lnTo>
                    <a:pt x="2232" y="1206"/>
                  </a:lnTo>
                  <a:lnTo>
                    <a:pt x="2231" y="1205"/>
                  </a:lnTo>
                  <a:lnTo>
                    <a:pt x="2231" y="1202"/>
                  </a:lnTo>
                  <a:lnTo>
                    <a:pt x="2231" y="1201"/>
                  </a:lnTo>
                  <a:close/>
                  <a:moveTo>
                    <a:pt x="2231" y="1137"/>
                  </a:moveTo>
                  <a:lnTo>
                    <a:pt x="2231" y="1116"/>
                  </a:lnTo>
                  <a:lnTo>
                    <a:pt x="2231" y="1113"/>
                  </a:lnTo>
                  <a:lnTo>
                    <a:pt x="2231" y="1110"/>
                  </a:lnTo>
                  <a:lnTo>
                    <a:pt x="2232" y="1109"/>
                  </a:lnTo>
                  <a:lnTo>
                    <a:pt x="2234" y="1108"/>
                  </a:lnTo>
                  <a:lnTo>
                    <a:pt x="2235" y="1106"/>
                  </a:lnTo>
                  <a:lnTo>
                    <a:pt x="2236" y="1105"/>
                  </a:lnTo>
                  <a:lnTo>
                    <a:pt x="2239" y="1105"/>
                  </a:lnTo>
                  <a:lnTo>
                    <a:pt x="2241" y="1105"/>
                  </a:lnTo>
                  <a:lnTo>
                    <a:pt x="2243" y="1105"/>
                  </a:lnTo>
                  <a:lnTo>
                    <a:pt x="2245" y="1105"/>
                  </a:lnTo>
                  <a:lnTo>
                    <a:pt x="2247" y="1106"/>
                  </a:lnTo>
                  <a:lnTo>
                    <a:pt x="2248" y="1108"/>
                  </a:lnTo>
                  <a:lnTo>
                    <a:pt x="2249" y="1109"/>
                  </a:lnTo>
                  <a:lnTo>
                    <a:pt x="2251" y="1110"/>
                  </a:lnTo>
                  <a:lnTo>
                    <a:pt x="2251" y="1113"/>
                  </a:lnTo>
                  <a:lnTo>
                    <a:pt x="2252" y="1116"/>
                  </a:lnTo>
                  <a:lnTo>
                    <a:pt x="2252" y="1137"/>
                  </a:lnTo>
                  <a:lnTo>
                    <a:pt x="2251" y="1138"/>
                  </a:lnTo>
                  <a:lnTo>
                    <a:pt x="2251" y="1141"/>
                  </a:lnTo>
                  <a:lnTo>
                    <a:pt x="2249" y="1142"/>
                  </a:lnTo>
                  <a:lnTo>
                    <a:pt x="2248" y="1144"/>
                  </a:lnTo>
                  <a:lnTo>
                    <a:pt x="2247" y="1145"/>
                  </a:lnTo>
                  <a:lnTo>
                    <a:pt x="2245" y="1146"/>
                  </a:lnTo>
                  <a:lnTo>
                    <a:pt x="2243" y="1146"/>
                  </a:lnTo>
                  <a:lnTo>
                    <a:pt x="2241" y="1148"/>
                  </a:lnTo>
                  <a:lnTo>
                    <a:pt x="2239" y="1146"/>
                  </a:lnTo>
                  <a:lnTo>
                    <a:pt x="2236" y="1146"/>
                  </a:lnTo>
                  <a:lnTo>
                    <a:pt x="2235" y="1145"/>
                  </a:lnTo>
                  <a:lnTo>
                    <a:pt x="2234" y="1144"/>
                  </a:lnTo>
                  <a:lnTo>
                    <a:pt x="2232" y="1142"/>
                  </a:lnTo>
                  <a:lnTo>
                    <a:pt x="2231" y="1141"/>
                  </a:lnTo>
                  <a:lnTo>
                    <a:pt x="2231" y="1138"/>
                  </a:lnTo>
                  <a:lnTo>
                    <a:pt x="2231" y="1137"/>
                  </a:lnTo>
                  <a:close/>
                  <a:moveTo>
                    <a:pt x="2231" y="1073"/>
                  </a:moveTo>
                  <a:lnTo>
                    <a:pt x="2231" y="1052"/>
                  </a:lnTo>
                  <a:lnTo>
                    <a:pt x="2231" y="1049"/>
                  </a:lnTo>
                  <a:lnTo>
                    <a:pt x="2231" y="1047"/>
                  </a:lnTo>
                  <a:lnTo>
                    <a:pt x="2232" y="1045"/>
                  </a:lnTo>
                  <a:lnTo>
                    <a:pt x="2234" y="1044"/>
                  </a:lnTo>
                  <a:lnTo>
                    <a:pt x="2235" y="1043"/>
                  </a:lnTo>
                  <a:lnTo>
                    <a:pt x="2236" y="1041"/>
                  </a:lnTo>
                  <a:lnTo>
                    <a:pt x="2239" y="1041"/>
                  </a:lnTo>
                  <a:lnTo>
                    <a:pt x="2241" y="1041"/>
                  </a:lnTo>
                  <a:lnTo>
                    <a:pt x="2243" y="1041"/>
                  </a:lnTo>
                  <a:lnTo>
                    <a:pt x="2245" y="1041"/>
                  </a:lnTo>
                  <a:lnTo>
                    <a:pt x="2247" y="1043"/>
                  </a:lnTo>
                  <a:lnTo>
                    <a:pt x="2248" y="1044"/>
                  </a:lnTo>
                  <a:lnTo>
                    <a:pt x="2249" y="1045"/>
                  </a:lnTo>
                  <a:lnTo>
                    <a:pt x="2251" y="1047"/>
                  </a:lnTo>
                  <a:lnTo>
                    <a:pt x="2251" y="1049"/>
                  </a:lnTo>
                  <a:lnTo>
                    <a:pt x="2252" y="1052"/>
                  </a:lnTo>
                  <a:lnTo>
                    <a:pt x="2252" y="1073"/>
                  </a:lnTo>
                  <a:lnTo>
                    <a:pt x="2251" y="1075"/>
                  </a:lnTo>
                  <a:lnTo>
                    <a:pt x="2251" y="1077"/>
                  </a:lnTo>
                  <a:lnTo>
                    <a:pt x="2249" y="1079"/>
                  </a:lnTo>
                  <a:lnTo>
                    <a:pt x="2248" y="1080"/>
                  </a:lnTo>
                  <a:lnTo>
                    <a:pt x="2247" y="1081"/>
                  </a:lnTo>
                  <a:lnTo>
                    <a:pt x="2245" y="1083"/>
                  </a:lnTo>
                  <a:lnTo>
                    <a:pt x="2243" y="1083"/>
                  </a:lnTo>
                  <a:lnTo>
                    <a:pt x="2241" y="1084"/>
                  </a:lnTo>
                  <a:lnTo>
                    <a:pt x="2239" y="1083"/>
                  </a:lnTo>
                  <a:lnTo>
                    <a:pt x="2236" y="1083"/>
                  </a:lnTo>
                  <a:lnTo>
                    <a:pt x="2235" y="1081"/>
                  </a:lnTo>
                  <a:lnTo>
                    <a:pt x="2234" y="1080"/>
                  </a:lnTo>
                  <a:lnTo>
                    <a:pt x="2232" y="1079"/>
                  </a:lnTo>
                  <a:lnTo>
                    <a:pt x="2231" y="1077"/>
                  </a:lnTo>
                  <a:lnTo>
                    <a:pt x="2231" y="1075"/>
                  </a:lnTo>
                  <a:lnTo>
                    <a:pt x="2231" y="1073"/>
                  </a:lnTo>
                  <a:close/>
                  <a:moveTo>
                    <a:pt x="2231" y="1009"/>
                  </a:moveTo>
                  <a:lnTo>
                    <a:pt x="2231" y="988"/>
                  </a:lnTo>
                  <a:lnTo>
                    <a:pt x="2231" y="986"/>
                  </a:lnTo>
                  <a:lnTo>
                    <a:pt x="2231" y="983"/>
                  </a:lnTo>
                  <a:lnTo>
                    <a:pt x="2232" y="982"/>
                  </a:lnTo>
                  <a:lnTo>
                    <a:pt x="2234" y="980"/>
                  </a:lnTo>
                  <a:lnTo>
                    <a:pt x="2235" y="979"/>
                  </a:lnTo>
                  <a:lnTo>
                    <a:pt x="2236" y="978"/>
                  </a:lnTo>
                  <a:lnTo>
                    <a:pt x="2239" y="978"/>
                  </a:lnTo>
                  <a:lnTo>
                    <a:pt x="2241" y="978"/>
                  </a:lnTo>
                  <a:lnTo>
                    <a:pt x="2243" y="978"/>
                  </a:lnTo>
                  <a:lnTo>
                    <a:pt x="2245" y="978"/>
                  </a:lnTo>
                  <a:lnTo>
                    <a:pt x="2247" y="979"/>
                  </a:lnTo>
                  <a:lnTo>
                    <a:pt x="2248" y="980"/>
                  </a:lnTo>
                  <a:lnTo>
                    <a:pt x="2249" y="982"/>
                  </a:lnTo>
                  <a:lnTo>
                    <a:pt x="2251" y="983"/>
                  </a:lnTo>
                  <a:lnTo>
                    <a:pt x="2251" y="986"/>
                  </a:lnTo>
                  <a:lnTo>
                    <a:pt x="2252" y="988"/>
                  </a:lnTo>
                  <a:lnTo>
                    <a:pt x="2252" y="1009"/>
                  </a:lnTo>
                  <a:lnTo>
                    <a:pt x="2251" y="1011"/>
                  </a:lnTo>
                  <a:lnTo>
                    <a:pt x="2251" y="1013"/>
                  </a:lnTo>
                  <a:lnTo>
                    <a:pt x="2249" y="1015"/>
                  </a:lnTo>
                  <a:lnTo>
                    <a:pt x="2248" y="1016"/>
                  </a:lnTo>
                  <a:lnTo>
                    <a:pt x="2247" y="1017"/>
                  </a:lnTo>
                  <a:lnTo>
                    <a:pt x="2245" y="1019"/>
                  </a:lnTo>
                  <a:lnTo>
                    <a:pt x="2243" y="1019"/>
                  </a:lnTo>
                  <a:lnTo>
                    <a:pt x="2241" y="1020"/>
                  </a:lnTo>
                  <a:lnTo>
                    <a:pt x="2239" y="1019"/>
                  </a:lnTo>
                  <a:lnTo>
                    <a:pt x="2236" y="1019"/>
                  </a:lnTo>
                  <a:lnTo>
                    <a:pt x="2235" y="1017"/>
                  </a:lnTo>
                  <a:lnTo>
                    <a:pt x="2234" y="1016"/>
                  </a:lnTo>
                  <a:lnTo>
                    <a:pt x="2232" y="1015"/>
                  </a:lnTo>
                  <a:lnTo>
                    <a:pt x="2231" y="1013"/>
                  </a:lnTo>
                  <a:lnTo>
                    <a:pt x="2231" y="1011"/>
                  </a:lnTo>
                  <a:lnTo>
                    <a:pt x="2231" y="1009"/>
                  </a:lnTo>
                  <a:close/>
                  <a:moveTo>
                    <a:pt x="2231" y="946"/>
                  </a:moveTo>
                  <a:lnTo>
                    <a:pt x="2231" y="925"/>
                  </a:lnTo>
                  <a:lnTo>
                    <a:pt x="2231" y="922"/>
                  </a:lnTo>
                  <a:lnTo>
                    <a:pt x="2231" y="919"/>
                  </a:lnTo>
                  <a:lnTo>
                    <a:pt x="2232" y="918"/>
                  </a:lnTo>
                  <a:lnTo>
                    <a:pt x="2234" y="917"/>
                  </a:lnTo>
                  <a:lnTo>
                    <a:pt x="2235" y="915"/>
                  </a:lnTo>
                  <a:lnTo>
                    <a:pt x="2236" y="914"/>
                  </a:lnTo>
                  <a:lnTo>
                    <a:pt x="2239" y="914"/>
                  </a:lnTo>
                  <a:lnTo>
                    <a:pt x="2241" y="914"/>
                  </a:lnTo>
                  <a:lnTo>
                    <a:pt x="2243" y="914"/>
                  </a:lnTo>
                  <a:lnTo>
                    <a:pt x="2245" y="914"/>
                  </a:lnTo>
                  <a:lnTo>
                    <a:pt x="2247" y="915"/>
                  </a:lnTo>
                  <a:lnTo>
                    <a:pt x="2248" y="917"/>
                  </a:lnTo>
                  <a:lnTo>
                    <a:pt x="2249" y="918"/>
                  </a:lnTo>
                  <a:lnTo>
                    <a:pt x="2251" y="919"/>
                  </a:lnTo>
                  <a:lnTo>
                    <a:pt x="2251" y="922"/>
                  </a:lnTo>
                  <a:lnTo>
                    <a:pt x="2252" y="925"/>
                  </a:lnTo>
                  <a:lnTo>
                    <a:pt x="2252" y="946"/>
                  </a:lnTo>
                  <a:lnTo>
                    <a:pt x="2251" y="947"/>
                  </a:lnTo>
                  <a:lnTo>
                    <a:pt x="2251" y="950"/>
                  </a:lnTo>
                  <a:lnTo>
                    <a:pt x="2249" y="951"/>
                  </a:lnTo>
                  <a:lnTo>
                    <a:pt x="2248" y="952"/>
                  </a:lnTo>
                  <a:lnTo>
                    <a:pt x="2247" y="954"/>
                  </a:lnTo>
                  <a:lnTo>
                    <a:pt x="2245" y="955"/>
                  </a:lnTo>
                  <a:lnTo>
                    <a:pt x="2243" y="955"/>
                  </a:lnTo>
                  <a:lnTo>
                    <a:pt x="2241" y="956"/>
                  </a:lnTo>
                  <a:lnTo>
                    <a:pt x="2239" y="955"/>
                  </a:lnTo>
                  <a:lnTo>
                    <a:pt x="2236" y="955"/>
                  </a:lnTo>
                  <a:lnTo>
                    <a:pt x="2235" y="954"/>
                  </a:lnTo>
                  <a:lnTo>
                    <a:pt x="2234" y="952"/>
                  </a:lnTo>
                  <a:lnTo>
                    <a:pt x="2232" y="951"/>
                  </a:lnTo>
                  <a:lnTo>
                    <a:pt x="2231" y="950"/>
                  </a:lnTo>
                  <a:lnTo>
                    <a:pt x="2231" y="947"/>
                  </a:lnTo>
                  <a:lnTo>
                    <a:pt x="2231" y="946"/>
                  </a:lnTo>
                  <a:close/>
                  <a:moveTo>
                    <a:pt x="2231" y="882"/>
                  </a:moveTo>
                  <a:lnTo>
                    <a:pt x="2231" y="861"/>
                  </a:lnTo>
                  <a:lnTo>
                    <a:pt x="2231" y="858"/>
                  </a:lnTo>
                  <a:lnTo>
                    <a:pt x="2231" y="855"/>
                  </a:lnTo>
                  <a:lnTo>
                    <a:pt x="2232" y="854"/>
                  </a:lnTo>
                  <a:lnTo>
                    <a:pt x="2234" y="853"/>
                  </a:lnTo>
                  <a:lnTo>
                    <a:pt x="2235" y="851"/>
                  </a:lnTo>
                  <a:lnTo>
                    <a:pt x="2236" y="850"/>
                  </a:lnTo>
                  <a:lnTo>
                    <a:pt x="2239" y="850"/>
                  </a:lnTo>
                  <a:lnTo>
                    <a:pt x="2241" y="850"/>
                  </a:lnTo>
                  <a:lnTo>
                    <a:pt x="2243" y="850"/>
                  </a:lnTo>
                  <a:lnTo>
                    <a:pt x="2245" y="850"/>
                  </a:lnTo>
                  <a:lnTo>
                    <a:pt x="2247" y="851"/>
                  </a:lnTo>
                  <a:lnTo>
                    <a:pt x="2248" y="853"/>
                  </a:lnTo>
                  <a:lnTo>
                    <a:pt x="2249" y="854"/>
                  </a:lnTo>
                  <a:lnTo>
                    <a:pt x="2251" y="855"/>
                  </a:lnTo>
                  <a:lnTo>
                    <a:pt x="2251" y="858"/>
                  </a:lnTo>
                  <a:lnTo>
                    <a:pt x="2252" y="861"/>
                  </a:lnTo>
                  <a:lnTo>
                    <a:pt x="2252" y="882"/>
                  </a:lnTo>
                  <a:lnTo>
                    <a:pt x="2251" y="883"/>
                  </a:lnTo>
                  <a:lnTo>
                    <a:pt x="2251" y="886"/>
                  </a:lnTo>
                  <a:lnTo>
                    <a:pt x="2249" y="887"/>
                  </a:lnTo>
                  <a:lnTo>
                    <a:pt x="2248" y="889"/>
                  </a:lnTo>
                  <a:lnTo>
                    <a:pt x="2247" y="890"/>
                  </a:lnTo>
                  <a:lnTo>
                    <a:pt x="2245" y="891"/>
                  </a:lnTo>
                  <a:lnTo>
                    <a:pt x="2243" y="891"/>
                  </a:lnTo>
                  <a:lnTo>
                    <a:pt x="2241" y="893"/>
                  </a:lnTo>
                  <a:lnTo>
                    <a:pt x="2239" y="891"/>
                  </a:lnTo>
                  <a:lnTo>
                    <a:pt x="2236" y="891"/>
                  </a:lnTo>
                  <a:lnTo>
                    <a:pt x="2235" y="890"/>
                  </a:lnTo>
                  <a:lnTo>
                    <a:pt x="2234" y="889"/>
                  </a:lnTo>
                  <a:lnTo>
                    <a:pt x="2232" y="887"/>
                  </a:lnTo>
                  <a:lnTo>
                    <a:pt x="2231" y="886"/>
                  </a:lnTo>
                  <a:lnTo>
                    <a:pt x="2231" y="883"/>
                  </a:lnTo>
                  <a:lnTo>
                    <a:pt x="2231" y="882"/>
                  </a:lnTo>
                  <a:close/>
                  <a:moveTo>
                    <a:pt x="2231" y="818"/>
                  </a:moveTo>
                  <a:lnTo>
                    <a:pt x="2231" y="797"/>
                  </a:lnTo>
                  <a:lnTo>
                    <a:pt x="2231" y="794"/>
                  </a:lnTo>
                  <a:lnTo>
                    <a:pt x="2231" y="792"/>
                  </a:lnTo>
                  <a:lnTo>
                    <a:pt x="2232" y="790"/>
                  </a:lnTo>
                  <a:lnTo>
                    <a:pt x="2234" y="789"/>
                  </a:lnTo>
                  <a:lnTo>
                    <a:pt x="2235" y="788"/>
                  </a:lnTo>
                  <a:lnTo>
                    <a:pt x="2236" y="786"/>
                  </a:lnTo>
                  <a:lnTo>
                    <a:pt x="2239" y="786"/>
                  </a:lnTo>
                  <a:lnTo>
                    <a:pt x="2241" y="786"/>
                  </a:lnTo>
                  <a:lnTo>
                    <a:pt x="2243" y="786"/>
                  </a:lnTo>
                  <a:lnTo>
                    <a:pt x="2245" y="786"/>
                  </a:lnTo>
                  <a:lnTo>
                    <a:pt x="2247" y="788"/>
                  </a:lnTo>
                  <a:lnTo>
                    <a:pt x="2248" y="789"/>
                  </a:lnTo>
                  <a:lnTo>
                    <a:pt x="2249" y="790"/>
                  </a:lnTo>
                  <a:lnTo>
                    <a:pt x="2251" y="792"/>
                  </a:lnTo>
                  <a:lnTo>
                    <a:pt x="2251" y="794"/>
                  </a:lnTo>
                  <a:lnTo>
                    <a:pt x="2252" y="797"/>
                  </a:lnTo>
                  <a:lnTo>
                    <a:pt x="2252" y="818"/>
                  </a:lnTo>
                  <a:lnTo>
                    <a:pt x="2251" y="820"/>
                  </a:lnTo>
                  <a:lnTo>
                    <a:pt x="2251" y="822"/>
                  </a:lnTo>
                  <a:lnTo>
                    <a:pt x="2249" y="824"/>
                  </a:lnTo>
                  <a:lnTo>
                    <a:pt x="2248" y="825"/>
                  </a:lnTo>
                  <a:lnTo>
                    <a:pt x="2247" y="826"/>
                  </a:lnTo>
                  <a:lnTo>
                    <a:pt x="2245" y="828"/>
                  </a:lnTo>
                  <a:lnTo>
                    <a:pt x="2243" y="828"/>
                  </a:lnTo>
                  <a:lnTo>
                    <a:pt x="2241" y="829"/>
                  </a:lnTo>
                  <a:lnTo>
                    <a:pt x="2239" y="828"/>
                  </a:lnTo>
                  <a:lnTo>
                    <a:pt x="2236" y="828"/>
                  </a:lnTo>
                  <a:lnTo>
                    <a:pt x="2235" y="826"/>
                  </a:lnTo>
                  <a:lnTo>
                    <a:pt x="2234" y="825"/>
                  </a:lnTo>
                  <a:lnTo>
                    <a:pt x="2232" y="824"/>
                  </a:lnTo>
                  <a:lnTo>
                    <a:pt x="2231" y="822"/>
                  </a:lnTo>
                  <a:lnTo>
                    <a:pt x="2231" y="820"/>
                  </a:lnTo>
                  <a:lnTo>
                    <a:pt x="2231" y="818"/>
                  </a:lnTo>
                  <a:close/>
                  <a:moveTo>
                    <a:pt x="2231" y="755"/>
                  </a:moveTo>
                  <a:lnTo>
                    <a:pt x="2231" y="733"/>
                  </a:lnTo>
                  <a:lnTo>
                    <a:pt x="2231" y="731"/>
                  </a:lnTo>
                  <a:lnTo>
                    <a:pt x="2231" y="728"/>
                  </a:lnTo>
                  <a:lnTo>
                    <a:pt x="2232" y="727"/>
                  </a:lnTo>
                  <a:lnTo>
                    <a:pt x="2234" y="725"/>
                  </a:lnTo>
                  <a:lnTo>
                    <a:pt x="2235" y="724"/>
                  </a:lnTo>
                  <a:lnTo>
                    <a:pt x="2236" y="723"/>
                  </a:lnTo>
                  <a:lnTo>
                    <a:pt x="2239" y="723"/>
                  </a:lnTo>
                  <a:lnTo>
                    <a:pt x="2241" y="723"/>
                  </a:lnTo>
                  <a:lnTo>
                    <a:pt x="2243" y="723"/>
                  </a:lnTo>
                  <a:lnTo>
                    <a:pt x="2245" y="723"/>
                  </a:lnTo>
                  <a:lnTo>
                    <a:pt x="2247" y="724"/>
                  </a:lnTo>
                  <a:lnTo>
                    <a:pt x="2248" y="725"/>
                  </a:lnTo>
                  <a:lnTo>
                    <a:pt x="2249" y="727"/>
                  </a:lnTo>
                  <a:lnTo>
                    <a:pt x="2251" y="728"/>
                  </a:lnTo>
                  <a:lnTo>
                    <a:pt x="2251" y="731"/>
                  </a:lnTo>
                  <a:lnTo>
                    <a:pt x="2252" y="733"/>
                  </a:lnTo>
                  <a:lnTo>
                    <a:pt x="2252" y="755"/>
                  </a:lnTo>
                  <a:lnTo>
                    <a:pt x="2251" y="756"/>
                  </a:lnTo>
                  <a:lnTo>
                    <a:pt x="2251" y="759"/>
                  </a:lnTo>
                  <a:lnTo>
                    <a:pt x="2249" y="760"/>
                  </a:lnTo>
                  <a:lnTo>
                    <a:pt x="2248" y="761"/>
                  </a:lnTo>
                  <a:lnTo>
                    <a:pt x="2247" y="763"/>
                  </a:lnTo>
                  <a:lnTo>
                    <a:pt x="2245" y="764"/>
                  </a:lnTo>
                  <a:lnTo>
                    <a:pt x="2243" y="764"/>
                  </a:lnTo>
                  <a:lnTo>
                    <a:pt x="2241" y="765"/>
                  </a:lnTo>
                  <a:lnTo>
                    <a:pt x="2239" y="764"/>
                  </a:lnTo>
                  <a:lnTo>
                    <a:pt x="2236" y="764"/>
                  </a:lnTo>
                  <a:lnTo>
                    <a:pt x="2235" y="763"/>
                  </a:lnTo>
                  <a:lnTo>
                    <a:pt x="2234" y="761"/>
                  </a:lnTo>
                  <a:lnTo>
                    <a:pt x="2232" y="760"/>
                  </a:lnTo>
                  <a:lnTo>
                    <a:pt x="2231" y="759"/>
                  </a:lnTo>
                  <a:lnTo>
                    <a:pt x="2231" y="756"/>
                  </a:lnTo>
                  <a:lnTo>
                    <a:pt x="2231" y="755"/>
                  </a:lnTo>
                  <a:close/>
                  <a:moveTo>
                    <a:pt x="2231" y="691"/>
                  </a:moveTo>
                  <a:lnTo>
                    <a:pt x="2231" y="670"/>
                  </a:lnTo>
                  <a:lnTo>
                    <a:pt x="2231" y="667"/>
                  </a:lnTo>
                  <a:lnTo>
                    <a:pt x="2231" y="664"/>
                  </a:lnTo>
                  <a:lnTo>
                    <a:pt x="2232" y="663"/>
                  </a:lnTo>
                  <a:lnTo>
                    <a:pt x="2234" y="662"/>
                  </a:lnTo>
                  <a:lnTo>
                    <a:pt x="2235" y="660"/>
                  </a:lnTo>
                  <a:lnTo>
                    <a:pt x="2236" y="659"/>
                  </a:lnTo>
                  <a:lnTo>
                    <a:pt x="2239" y="659"/>
                  </a:lnTo>
                  <a:lnTo>
                    <a:pt x="2241" y="659"/>
                  </a:lnTo>
                  <a:lnTo>
                    <a:pt x="2243" y="659"/>
                  </a:lnTo>
                  <a:lnTo>
                    <a:pt x="2245" y="659"/>
                  </a:lnTo>
                  <a:lnTo>
                    <a:pt x="2247" y="660"/>
                  </a:lnTo>
                  <a:lnTo>
                    <a:pt x="2248" y="662"/>
                  </a:lnTo>
                  <a:lnTo>
                    <a:pt x="2249" y="663"/>
                  </a:lnTo>
                  <a:lnTo>
                    <a:pt x="2251" y="664"/>
                  </a:lnTo>
                  <a:lnTo>
                    <a:pt x="2251" y="667"/>
                  </a:lnTo>
                  <a:lnTo>
                    <a:pt x="2252" y="670"/>
                  </a:lnTo>
                  <a:lnTo>
                    <a:pt x="2252" y="691"/>
                  </a:lnTo>
                  <a:lnTo>
                    <a:pt x="2251" y="692"/>
                  </a:lnTo>
                  <a:lnTo>
                    <a:pt x="2251" y="695"/>
                  </a:lnTo>
                  <a:lnTo>
                    <a:pt x="2249" y="696"/>
                  </a:lnTo>
                  <a:lnTo>
                    <a:pt x="2248" y="697"/>
                  </a:lnTo>
                  <a:lnTo>
                    <a:pt x="2247" y="699"/>
                  </a:lnTo>
                  <a:lnTo>
                    <a:pt x="2245" y="700"/>
                  </a:lnTo>
                  <a:lnTo>
                    <a:pt x="2243" y="700"/>
                  </a:lnTo>
                  <a:lnTo>
                    <a:pt x="2241" y="701"/>
                  </a:lnTo>
                  <a:lnTo>
                    <a:pt x="2239" y="700"/>
                  </a:lnTo>
                  <a:lnTo>
                    <a:pt x="2236" y="700"/>
                  </a:lnTo>
                  <a:lnTo>
                    <a:pt x="2235" y="699"/>
                  </a:lnTo>
                  <a:lnTo>
                    <a:pt x="2234" y="697"/>
                  </a:lnTo>
                  <a:lnTo>
                    <a:pt x="2232" y="696"/>
                  </a:lnTo>
                  <a:lnTo>
                    <a:pt x="2231" y="695"/>
                  </a:lnTo>
                  <a:lnTo>
                    <a:pt x="2231" y="692"/>
                  </a:lnTo>
                  <a:lnTo>
                    <a:pt x="2231" y="691"/>
                  </a:lnTo>
                  <a:close/>
                  <a:moveTo>
                    <a:pt x="2231" y="627"/>
                  </a:moveTo>
                  <a:lnTo>
                    <a:pt x="2231" y="606"/>
                  </a:lnTo>
                  <a:lnTo>
                    <a:pt x="2231" y="603"/>
                  </a:lnTo>
                  <a:lnTo>
                    <a:pt x="2231" y="601"/>
                  </a:lnTo>
                  <a:lnTo>
                    <a:pt x="2232" y="599"/>
                  </a:lnTo>
                  <a:lnTo>
                    <a:pt x="2234" y="598"/>
                  </a:lnTo>
                  <a:lnTo>
                    <a:pt x="2235" y="597"/>
                  </a:lnTo>
                  <a:lnTo>
                    <a:pt x="2236" y="595"/>
                  </a:lnTo>
                  <a:lnTo>
                    <a:pt x="2239" y="595"/>
                  </a:lnTo>
                  <a:lnTo>
                    <a:pt x="2241" y="595"/>
                  </a:lnTo>
                  <a:lnTo>
                    <a:pt x="2243" y="595"/>
                  </a:lnTo>
                  <a:lnTo>
                    <a:pt x="2245" y="595"/>
                  </a:lnTo>
                  <a:lnTo>
                    <a:pt x="2247" y="597"/>
                  </a:lnTo>
                  <a:lnTo>
                    <a:pt x="2248" y="598"/>
                  </a:lnTo>
                  <a:lnTo>
                    <a:pt x="2249" y="599"/>
                  </a:lnTo>
                  <a:lnTo>
                    <a:pt x="2251" y="601"/>
                  </a:lnTo>
                  <a:lnTo>
                    <a:pt x="2251" y="603"/>
                  </a:lnTo>
                  <a:lnTo>
                    <a:pt x="2252" y="606"/>
                  </a:lnTo>
                  <a:lnTo>
                    <a:pt x="2252" y="627"/>
                  </a:lnTo>
                  <a:lnTo>
                    <a:pt x="2251" y="628"/>
                  </a:lnTo>
                  <a:lnTo>
                    <a:pt x="2251" y="631"/>
                  </a:lnTo>
                  <a:lnTo>
                    <a:pt x="2249" y="632"/>
                  </a:lnTo>
                  <a:lnTo>
                    <a:pt x="2248" y="634"/>
                  </a:lnTo>
                  <a:lnTo>
                    <a:pt x="2247" y="635"/>
                  </a:lnTo>
                  <a:lnTo>
                    <a:pt x="2245" y="636"/>
                  </a:lnTo>
                  <a:lnTo>
                    <a:pt x="2243" y="636"/>
                  </a:lnTo>
                  <a:lnTo>
                    <a:pt x="2241" y="638"/>
                  </a:lnTo>
                  <a:lnTo>
                    <a:pt x="2239" y="636"/>
                  </a:lnTo>
                  <a:lnTo>
                    <a:pt x="2236" y="636"/>
                  </a:lnTo>
                  <a:lnTo>
                    <a:pt x="2235" y="635"/>
                  </a:lnTo>
                  <a:lnTo>
                    <a:pt x="2234" y="634"/>
                  </a:lnTo>
                  <a:lnTo>
                    <a:pt x="2232" y="632"/>
                  </a:lnTo>
                  <a:lnTo>
                    <a:pt x="2231" y="631"/>
                  </a:lnTo>
                  <a:lnTo>
                    <a:pt x="2231" y="628"/>
                  </a:lnTo>
                  <a:lnTo>
                    <a:pt x="2231" y="627"/>
                  </a:lnTo>
                  <a:close/>
                  <a:moveTo>
                    <a:pt x="2231" y="563"/>
                  </a:moveTo>
                  <a:lnTo>
                    <a:pt x="2231" y="542"/>
                  </a:lnTo>
                  <a:lnTo>
                    <a:pt x="2231" y="539"/>
                  </a:lnTo>
                  <a:lnTo>
                    <a:pt x="2231" y="537"/>
                  </a:lnTo>
                  <a:lnTo>
                    <a:pt x="2232" y="535"/>
                  </a:lnTo>
                  <a:lnTo>
                    <a:pt x="2234" y="534"/>
                  </a:lnTo>
                  <a:lnTo>
                    <a:pt x="2235" y="533"/>
                  </a:lnTo>
                  <a:lnTo>
                    <a:pt x="2236" y="531"/>
                  </a:lnTo>
                  <a:lnTo>
                    <a:pt x="2239" y="531"/>
                  </a:lnTo>
                  <a:lnTo>
                    <a:pt x="2241" y="531"/>
                  </a:lnTo>
                  <a:lnTo>
                    <a:pt x="2243" y="531"/>
                  </a:lnTo>
                  <a:lnTo>
                    <a:pt x="2245" y="531"/>
                  </a:lnTo>
                  <a:lnTo>
                    <a:pt x="2247" y="533"/>
                  </a:lnTo>
                  <a:lnTo>
                    <a:pt x="2248" y="534"/>
                  </a:lnTo>
                  <a:lnTo>
                    <a:pt x="2249" y="535"/>
                  </a:lnTo>
                  <a:lnTo>
                    <a:pt x="2251" y="537"/>
                  </a:lnTo>
                  <a:lnTo>
                    <a:pt x="2251" y="539"/>
                  </a:lnTo>
                  <a:lnTo>
                    <a:pt x="2252" y="542"/>
                  </a:lnTo>
                  <a:lnTo>
                    <a:pt x="2252" y="563"/>
                  </a:lnTo>
                  <a:lnTo>
                    <a:pt x="2251" y="565"/>
                  </a:lnTo>
                  <a:lnTo>
                    <a:pt x="2251" y="567"/>
                  </a:lnTo>
                  <a:lnTo>
                    <a:pt x="2249" y="569"/>
                  </a:lnTo>
                  <a:lnTo>
                    <a:pt x="2248" y="570"/>
                  </a:lnTo>
                  <a:lnTo>
                    <a:pt x="2247" y="571"/>
                  </a:lnTo>
                  <a:lnTo>
                    <a:pt x="2245" y="573"/>
                  </a:lnTo>
                  <a:lnTo>
                    <a:pt x="2243" y="573"/>
                  </a:lnTo>
                  <a:lnTo>
                    <a:pt x="2241" y="574"/>
                  </a:lnTo>
                  <a:lnTo>
                    <a:pt x="2239" y="573"/>
                  </a:lnTo>
                  <a:lnTo>
                    <a:pt x="2236" y="573"/>
                  </a:lnTo>
                  <a:lnTo>
                    <a:pt x="2235" y="571"/>
                  </a:lnTo>
                  <a:lnTo>
                    <a:pt x="2234" y="570"/>
                  </a:lnTo>
                  <a:lnTo>
                    <a:pt x="2232" y="569"/>
                  </a:lnTo>
                  <a:lnTo>
                    <a:pt x="2231" y="567"/>
                  </a:lnTo>
                  <a:lnTo>
                    <a:pt x="2231" y="565"/>
                  </a:lnTo>
                  <a:lnTo>
                    <a:pt x="2231" y="563"/>
                  </a:lnTo>
                  <a:close/>
                  <a:moveTo>
                    <a:pt x="2231" y="500"/>
                  </a:moveTo>
                  <a:lnTo>
                    <a:pt x="2231" y="478"/>
                  </a:lnTo>
                  <a:lnTo>
                    <a:pt x="2231" y="476"/>
                  </a:lnTo>
                  <a:lnTo>
                    <a:pt x="2231" y="473"/>
                  </a:lnTo>
                  <a:lnTo>
                    <a:pt x="2232" y="472"/>
                  </a:lnTo>
                  <a:lnTo>
                    <a:pt x="2234" y="470"/>
                  </a:lnTo>
                  <a:lnTo>
                    <a:pt x="2235" y="469"/>
                  </a:lnTo>
                  <a:lnTo>
                    <a:pt x="2236" y="468"/>
                  </a:lnTo>
                  <a:lnTo>
                    <a:pt x="2239" y="468"/>
                  </a:lnTo>
                  <a:lnTo>
                    <a:pt x="2241" y="468"/>
                  </a:lnTo>
                  <a:lnTo>
                    <a:pt x="2243" y="468"/>
                  </a:lnTo>
                  <a:lnTo>
                    <a:pt x="2245" y="468"/>
                  </a:lnTo>
                  <a:lnTo>
                    <a:pt x="2247" y="469"/>
                  </a:lnTo>
                  <a:lnTo>
                    <a:pt x="2248" y="470"/>
                  </a:lnTo>
                  <a:lnTo>
                    <a:pt x="2249" y="472"/>
                  </a:lnTo>
                  <a:lnTo>
                    <a:pt x="2251" y="473"/>
                  </a:lnTo>
                  <a:lnTo>
                    <a:pt x="2251" y="476"/>
                  </a:lnTo>
                  <a:lnTo>
                    <a:pt x="2252" y="478"/>
                  </a:lnTo>
                  <a:lnTo>
                    <a:pt x="2252" y="500"/>
                  </a:lnTo>
                  <a:lnTo>
                    <a:pt x="2251" y="501"/>
                  </a:lnTo>
                  <a:lnTo>
                    <a:pt x="2251" y="504"/>
                  </a:lnTo>
                  <a:lnTo>
                    <a:pt x="2249" y="505"/>
                  </a:lnTo>
                  <a:lnTo>
                    <a:pt x="2248" y="506"/>
                  </a:lnTo>
                  <a:lnTo>
                    <a:pt x="2247" y="508"/>
                  </a:lnTo>
                  <a:lnTo>
                    <a:pt x="2245" y="509"/>
                  </a:lnTo>
                  <a:lnTo>
                    <a:pt x="2243" y="509"/>
                  </a:lnTo>
                  <a:lnTo>
                    <a:pt x="2241" y="510"/>
                  </a:lnTo>
                  <a:lnTo>
                    <a:pt x="2239" y="509"/>
                  </a:lnTo>
                  <a:lnTo>
                    <a:pt x="2236" y="509"/>
                  </a:lnTo>
                  <a:lnTo>
                    <a:pt x="2235" y="508"/>
                  </a:lnTo>
                  <a:lnTo>
                    <a:pt x="2234" y="506"/>
                  </a:lnTo>
                  <a:lnTo>
                    <a:pt x="2232" y="505"/>
                  </a:lnTo>
                  <a:lnTo>
                    <a:pt x="2231" y="504"/>
                  </a:lnTo>
                  <a:lnTo>
                    <a:pt x="2231" y="501"/>
                  </a:lnTo>
                  <a:lnTo>
                    <a:pt x="2231" y="500"/>
                  </a:lnTo>
                  <a:close/>
                  <a:moveTo>
                    <a:pt x="2231" y="436"/>
                  </a:moveTo>
                  <a:lnTo>
                    <a:pt x="2231" y="415"/>
                  </a:lnTo>
                  <a:lnTo>
                    <a:pt x="2231" y="412"/>
                  </a:lnTo>
                  <a:lnTo>
                    <a:pt x="2231" y="409"/>
                  </a:lnTo>
                  <a:lnTo>
                    <a:pt x="2232" y="408"/>
                  </a:lnTo>
                  <a:lnTo>
                    <a:pt x="2234" y="407"/>
                  </a:lnTo>
                  <a:lnTo>
                    <a:pt x="2235" y="405"/>
                  </a:lnTo>
                  <a:lnTo>
                    <a:pt x="2236" y="404"/>
                  </a:lnTo>
                  <a:lnTo>
                    <a:pt x="2239" y="404"/>
                  </a:lnTo>
                  <a:lnTo>
                    <a:pt x="2241" y="404"/>
                  </a:lnTo>
                  <a:lnTo>
                    <a:pt x="2243" y="404"/>
                  </a:lnTo>
                  <a:lnTo>
                    <a:pt x="2245" y="404"/>
                  </a:lnTo>
                  <a:lnTo>
                    <a:pt x="2247" y="405"/>
                  </a:lnTo>
                  <a:lnTo>
                    <a:pt x="2248" y="407"/>
                  </a:lnTo>
                  <a:lnTo>
                    <a:pt x="2249" y="408"/>
                  </a:lnTo>
                  <a:lnTo>
                    <a:pt x="2251" y="409"/>
                  </a:lnTo>
                  <a:lnTo>
                    <a:pt x="2251" y="412"/>
                  </a:lnTo>
                  <a:lnTo>
                    <a:pt x="2252" y="415"/>
                  </a:lnTo>
                  <a:lnTo>
                    <a:pt x="2252" y="436"/>
                  </a:lnTo>
                  <a:lnTo>
                    <a:pt x="2251" y="437"/>
                  </a:lnTo>
                  <a:lnTo>
                    <a:pt x="2251" y="440"/>
                  </a:lnTo>
                  <a:lnTo>
                    <a:pt x="2249" y="441"/>
                  </a:lnTo>
                  <a:lnTo>
                    <a:pt x="2248" y="443"/>
                  </a:lnTo>
                  <a:lnTo>
                    <a:pt x="2247" y="444"/>
                  </a:lnTo>
                  <a:lnTo>
                    <a:pt x="2245" y="445"/>
                  </a:lnTo>
                  <a:lnTo>
                    <a:pt x="2243" y="445"/>
                  </a:lnTo>
                  <a:lnTo>
                    <a:pt x="2241" y="446"/>
                  </a:lnTo>
                  <a:lnTo>
                    <a:pt x="2239" y="445"/>
                  </a:lnTo>
                  <a:lnTo>
                    <a:pt x="2236" y="445"/>
                  </a:lnTo>
                  <a:lnTo>
                    <a:pt x="2235" y="444"/>
                  </a:lnTo>
                  <a:lnTo>
                    <a:pt x="2234" y="443"/>
                  </a:lnTo>
                  <a:lnTo>
                    <a:pt x="2232" y="441"/>
                  </a:lnTo>
                  <a:lnTo>
                    <a:pt x="2231" y="440"/>
                  </a:lnTo>
                  <a:lnTo>
                    <a:pt x="2231" y="437"/>
                  </a:lnTo>
                  <a:lnTo>
                    <a:pt x="2231" y="436"/>
                  </a:lnTo>
                  <a:close/>
                  <a:moveTo>
                    <a:pt x="2231" y="372"/>
                  </a:moveTo>
                  <a:lnTo>
                    <a:pt x="2231" y="351"/>
                  </a:lnTo>
                  <a:lnTo>
                    <a:pt x="2231" y="348"/>
                  </a:lnTo>
                  <a:lnTo>
                    <a:pt x="2231" y="346"/>
                  </a:lnTo>
                  <a:lnTo>
                    <a:pt x="2232" y="344"/>
                  </a:lnTo>
                  <a:lnTo>
                    <a:pt x="2234" y="343"/>
                  </a:lnTo>
                  <a:lnTo>
                    <a:pt x="2235" y="342"/>
                  </a:lnTo>
                  <a:lnTo>
                    <a:pt x="2236" y="340"/>
                  </a:lnTo>
                  <a:lnTo>
                    <a:pt x="2239" y="340"/>
                  </a:lnTo>
                  <a:lnTo>
                    <a:pt x="2241" y="340"/>
                  </a:lnTo>
                  <a:lnTo>
                    <a:pt x="2243" y="340"/>
                  </a:lnTo>
                  <a:lnTo>
                    <a:pt x="2245" y="340"/>
                  </a:lnTo>
                  <a:lnTo>
                    <a:pt x="2247" y="342"/>
                  </a:lnTo>
                  <a:lnTo>
                    <a:pt x="2248" y="343"/>
                  </a:lnTo>
                  <a:lnTo>
                    <a:pt x="2249" y="344"/>
                  </a:lnTo>
                  <a:lnTo>
                    <a:pt x="2251" y="346"/>
                  </a:lnTo>
                  <a:lnTo>
                    <a:pt x="2251" y="348"/>
                  </a:lnTo>
                  <a:lnTo>
                    <a:pt x="2252" y="351"/>
                  </a:lnTo>
                  <a:lnTo>
                    <a:pt x="2252" y="372"/>
                  </a:lnTo>
                  <a:lnTo>
                    <a:pt x="2251" y="373"/>
                  </a:lnTo>
                  <a:lnTo>
                    <a:pt x="2251" y="376"/>
                  </a:lnTo>
                  <a:lnTo>
                    <a:pt x="2249" y="377"/>
                  </a:lnTo>
                  <a:lnTo>
                    <a:pt x="2248" y="379"/>
                  </a:lnTo>
                  <a:lnTo>
                    <a:pt x="2247" y="380"/>
                  </a:lnTo>
                  <a:lnTo>
                    <a:pt x="2245" y="381"/>
                  </a:lnTo>
                  <a:lnTo>
                    <a:pt x="2243" y="381"/>
                  </a:lnTo>
                  <a:lnTo>
                    <a:pt x="2241" y="383"/>
                  </a:lnTo>
                  <a:lnTo>
                    <a:pt x="2239" y="381"/>
                  </a:lnTo>
                  <a:lnTo>
                    <a:pt x="2236" y="381"/>
                  </a:lnTo>
                  <a:lnTo>
                    <a:pt x="2235" y="380"/>
                  </a:lnTo>
                  <a:lnTo>
                    <a:pt x="2234" y="379"/>
                  </a:lnTo>
                  <a:lnTo>
                    <a:pt x="2232" y="377"/>
                  </a:lnTo>
                  <a:lnTo>
                    <a:pt x="2231" y="376"/>
                  </a:lnTo>
                  <a:lnTo>
                    <a:pt x="2231" y="373"/>
                  </a:lnTo>
                  <a:lnTo>
                    <a:pt x="2231" y="372"/>
                  </a:lnTo>
                  <a:close/>
                  <a:moveTo>
                    <a:pt x="2231" y="308"/>
                  </a:moveTo>
                  <a:lnTo>
                    <a:pt x="2231" y="287"/>
                  </a:lnTo>
                  <a:lnTo>
                    <a:pt x="2231" y="285"/>
                  </a:lnTo>
                  <a:lnTo>
                    <a:pt x="2231" y="282"/>
                  </a:lnTo>
                  <a:lnTo>
                    <a:pt x="2232" y="281"/>
                  </a:lnTo>
                  <a:lnTo>
                    <a:pt x="2234" y="279"/>
                  </a:lnTo>
                  <a:lnTo>
                    <a:pt x="2235" y="278"/>
                  </a:lnTo>
                  <a:lnTo>
                    <a:pt x="2236" y="277"/>
                  </a:lnTo>
                  <a:lnTo>
                    <a:pt x="2239" y="277"/>
                  </a:lnTo>
                  <a:lnTo>
                    <a:pt x="2241" y="277"/>
                  </a:lnTo>
                  <a:lnTo>
                    <a:pt x="2243" y="277"/>
                  </a:lnTo>
                  <a:lnTo>
                    <a:pt x="2245" y="277"/>
                  </a:lnTo>
                  <a:lnTo>
                    <a:pt x="2247" y="278"/>
                  </a:lnTo>
                  <a:lnTo>
                    <a:pt x="2248" y="279"/>
                  </a:lnTo>
                  <a:lnTo>
                    <a:pt x="2249" y="281"/>
                  </a:lnTo>
                  <a:lnTo>
                    <a:pt x="2251" y="282"/>
                  </a:lnTo>
                  <a:lnTo>
                    <a:pt x="2251" y="285"/>
                  </a:lnTo>
                  <a:lnTo>
                    <a:pt x="2252" y="287"/>
                  </a:lnTo>
                  <a:lnTo>
                    <a:pt x="2252" y="308"/>
                  </a:lnTo>
                  <a:lnTo>
                    <a:pt x="2251" y="310"/>
                  </a:lnTo>
                  <a:lnTo>
                    <a:pt x="2251" y="312"/>
                  </a:lnTo>
                  <a:lnTo>
                    <a:pt x="2249" y="314"/>
                  </a:lnTo>
                  <a:lnTo>
                    <a:pt x="2248" y="315"/>
                  </a:lnTo>
                  <a:lnTo>
                    <a:pt x="2247" y="316"/>
                  </a:lnTo>
                  <a:lnTo>
                    <a:pt x="2245" y="318"/>
                  </a:lnTo>
                  <a:lnTo>
                    <a:pt x="2243" y="318"/>
                  </a:lnTo>
                  <a:lnTo>
                    <a:pt x="2241" y="319"/>
                  </a:lnTo>
                  <a:lnTo>
                    <a:pt x="2239" y="318"/>
                  </a:lnTo>
                  <a:lnTo>
                    <a:pt x="2236" y="318"/>
                  </a:lnTo>
                  <a:lnTo>
                    <a:pt x="2235" y="316"/>
                  </a:lnTo>
                  <a:lnTo>
                    <a:pt x="2234" y="315"/>
                  </a:lnTo>
                  <a:lnTo>
                    <a:pt x="2232" y="314"/>
                  </a:lnTo>
                  <a:lnTo>
                    <a:pt x="2231" y="312"/>
                  </a:lnTo>
                  <a:lnTo>
                    <a:pt x="2231" y="310"/>
                  </a:lnTo>
                  <a:lnTo>
                    <a:pt x="2231" y="308"/>
                  </a:lnTo>
                  <a:close/>
                  <a:moveTo>
                    <a:pt x="2231" y="245"/>
                  </a:moveTo>
                  <a:lnTo>
                    <a:pt x="2231" y="223"/>
                  </a:lnTo>
                  <a:lnTo>
                    <a:pt x="2231" y="221"/>
                  </a:lnTo>
                  <a:lnTo>
                    <a:pt x="2231" y="218"/>
                  </a:lnTo>
                  <a:lnTo>
                    <a:pt x="2232" y="217"/>
                  </a:lnTo>
                  <a:lnTo>
                    <a:pt x="2234" y="215"/>
                  </a:lnTo>
                  <a:lnTo>
                    <a:pt x="2235" y="214"/>
                  </a:lnTo>
                  <a:lnTo>
                    <a:pt x="2236" y="213"/>
                  </a:lnTo>
                  <a:lnTo>
                    <a:pt x="2239" y="213"/>
                  </a:lnTo>
                  <a:lnTo>
                    <a:pt x="2241" y="213"/>
                  </a:lnTo>
                  <a:lnTo>
                    <a:pt x="2243" y="213"/>
                  </a:lnTo>
                  <a:lnTo>
                    <a:pt x="2245" y="213"/>
                  </a:lnTo>
                  <a:lnTo>
                    <a:pt x="2247" y="214"/>
                  </a:lnTo>
                  <a:lnTo>
                    <a:pt x="2248" y="215"/>
                  </a:lnTo>
                  <a:lnTo>
                    <a:pt x="2249" y="217"/>
                  </a:lnTo>
                  <a:lnTo>
                    <a:pt x="2251" y="218"/>
                  </a:lnTo>
                  <a:lnTo>
                    <a:pt x="2251" y="221"/>
                  </a:lnTo>
                  <a:lnTo>
                    <a:pt x="2252" y="223"/>
                  </a:lnTo>
                  <a:lnTo>
                    <a:pt x="2252" y="245"/>
                  </a:lnTo>
                  <a:lnTo>
                    <a:pt x="2251" y="246"/>
                  </a:lnTo>
                  <a:lnTo>
                    <a:pt x="2251" y="249"/>
                  </a:lnTo>
                  <a:lnTo>
                    <a:pt x="2249" y="250"/>
                  </a:lnTo>
                  <a:lnTo>
                    <a:pt x="2248" y="251"/>
                  </a:lnTo>
                  <a:lnTo>
                    <a:pt x="2247" y="253"/>
                  </a:lnTo>
                  <a:lnTo>
                    <a:pt x="2245" y="254"/>
                  </a:lnTo>
                  <a:lnTo>
                    <a:pt x="2243" y="254"/>
                  </a:lnTo>
                  <a:lnTo>
                    <a:pt x="2241" y="255"/>
                  </a:lnTo>
                  <a:lnTo>
                    <a:pt x="2239" y="254"/>
                  </a:lnTo>
                  <a:lnTo>
                    <a:pt x="2236" y="254"/>
                  </a:lnTo>
                  <a:lnTo>
                    <a:pt x="2235" y="253"/>
                  </a:lnTo>
                  <a:lnTo>
                    <a:pt x="2234" y="251"/>
                  </a:lnTo>
                  <a:lnTo>
                    <a:pt x="2232" y="250"/>
                  </a:lnTo>
                  <a:lnTo>
                    <a:pt x="2231" y="249"/>
                  </a:lnTo>
                  <a:lnTo>
                    <a:pt x="2231" y="246"/>
                  </a:lnTo>
                  <a:lnTo>
                    <a:pt x="2231" y="245"/>
                  </a:lnTo>
                  <a:close/>
                  <a:moveTo>
                    <a:pt x="2231" y="181"/>
                  </a:moveTo>
                  <a:lnTo>
                    <a:pt x="2231" y="160"/>
                  </a:lnTo>
                  <a:lnTo>
                    <a:pt x="2231" y="157"/>
                  </a:lnTo>
                  <a:lnTo>
                    <a:pt x="2231" y="154"/>
                  </a:lnTo>
                  <a:lnTo>
                    <a:pt x="2232" y="153"/>
                  </a:lnTo>
                  <a:lnTo>
                    <a:pt x="2234" y="152"/>
                  </a:lnTo>
                  <a:lnTo>
                    <a:pt x="2235" y="150"/>
                  </a:lnTo>
                  <a:lnTo>
                    <a:pt x="2236" y="149"/>
                  </a:lnTo>
                  <a:lnTo>
                    <a:pt x="2239" y="149"/>
                  </a:lnTo>
                  <a:lnTo>
                    <a:pt x="2241" y="149"/>
                  </a:lnTo>
                  <a:lnTo>
                    <a:pt x="2243" y="149"/>
                  </a:lnTo>
                  <a:lnTo>
                    <a:pt x="2245" y="149"/>
                  </a:lnTo>
                  <a:lnTo>
                    <a:pt x="2247" y="150"/>
                  </a:lnTo>
                  <a:lnTo>
                    <a:pt x="2248" y="152"/>
                  </a:lnTo>
                  <a:lnTo>
                    <a:pt x="2249" y="153"/>
                  </a:lnTo>
                  <a:lnTo>
                    <a:pt x="2251" y="154"/>
                  </a:lnTo>
                  <a:lnTo>
                    <a:pt x="2251" y="157"/>
                  </a:lnTo>
                  <a:lnTo>
                    <a:pt x="2252" y="160"/>
                  </a:lnTo>
                  <a:lnTo>
                    <a:pt x="2252" y="181"/>
                  </a:lnTo>
                  <a:lnTo>
                    <a:pt x="2251" y="182"/>
                  </a:lnTo>
                  <a:lnTo>
                    <a:pt x="2251" y="185"/>
                  </a:lnTo>
                  <a:lnTo>
                    <a:pt x="2249" y="186"/>
                  </a:lnTo>
                  <a:lnTo>
                    <a:pt x="2248" y="188"/>
                  </a:lnTo>
                  <a:lnTo>
                    <a:pt x="2247" y="189"/>
                  </a:lnTo>
                  <a:lnTo>
                    <a:pt x="2245" y="190"/>
                  </a:lnTo>
                  <a:lnTo>
                    <a:pt x="2243" y="190"/>
                  </a:lnTo>
                  <a:lnTo>
                    <a:pt x="2241" y="192"/>
                  </a:lnTo>
                  <a:lnTo>
                    <a:pt x="2239" y="190"/>
                  </a:lnTo>
                  <a:lnTo>
                    <a:pt x="2236" y="190"/>
                  </a:lnTo>
                  <a:lnTo>
                    <a:pt x="2235" y="189"/>
                  </a:lnTo>
                  <a:lnTo>
                    <a:pt x="2234" y="188"/>
                  </a:lnTo>
                  <a:lnTo>
                    <a:pt x="2232" y="186"/>
                  </a:lnTo>
                  <a:lnTo>
                    <a:pt x="2231" y="185"/>
                  </a:lnTo>
                  <a:lnTo>
                    <a:pt x="2231" y="182"/>
                  </a:lnTo>
                  <a:lnTo>
                    <a:pt x="2231" y="181"/>
                  </a:lnTo>
                  <a:close/>
                  <a:moveTo>
                    <a:pt x="2231" y="117"/>
                  </a:moveTo>
                  <a:lnTo>
                    <a:pt x="2231" y="96"/>
                  </a:lnTo>
                  <a:lnTo>
                    <a:pt x="2231" y="93"/>
                  </a:lnTo>
                  <a:lnTo>
                    <a:pt x="2231" y="91"/>
                  </a:lnTo>
                  <a:lnTo>
                    <a:pt x="2232" y="89"/>
                  </a:lnTo>
                  <a:lnTo>
                    <a:pt x="2234" y="88"/>
                  </a:lnTo>
                  <a:lnTo>
                    <a:pt x="2235" y="87"/>
                  </a:lnTo>
                  <a:lnTo>
                    <a:pt x="2236" y="85"/>
                  </a:lnTo>
                  <a:lnTo>
                    <a:pt x="2239" y="85"/>
                  </a:lnTo>
                  <a:lnTo>
                    <a:pt x="2241" y="85"/>
                  </a:lnTo>
                  <a:lnTo>
                    <a:pt x="2243" y="85"/>
                  </a:lnTo>
                  <a:lnTo>
                    <a:pt x="2245" y="85"/>
                  </a:lnTo>
                  <a:lnTo>
                    <a:pt x="2247" y="87"/>
                  </a:lnTo>
                  <a:lnTo>
                    <a:pt x="2248" y="88"/>
                  </a:lnTo>
                  <a:lnTo>
                    <a:pt x="2249" y="89"/>
                  </a:lnTo>
                  <a:lnTo>
                    <a:pt x="2251" y="91"/>
                  </a:lnTo>
                  <a:lnTo>
                    <a:pt x="2251" y="93"/>
                  </a:lnTo>
                  <a:lnTo>
                    <a:pt x="2252" y="96"/>
                  </a:lnTo>
                  <a:lnTo>
                    <a:pt x="2252" y="117"/>
                  </a:lnTo>
                  <a:lnTo>
                    <a:pt x="2251" y="119"/>
                  </a:lnTo>
                  <a:lnTo>
                    <a:pt x="2251" y="121"/>
                  </a:lnTo>
                  <a:lnTo>
                    <a:pt x="2249" y="123"/>
                  </a:lnTo>
                  <a:lnTo>
                    <a:pt x="2248" y="124"/>
                  </a:lnTo>
                  <a:lnTo>
                    <a:pt x="2247" y="125"/>
                  </a:lnTo>
                  <a:lnTo>
                    <a:pt x="2245" y="126"/>
                  </a:lnTo>
                  <a:lnTo>
                    <a:pt x="2243" y="126"/>
                  </a:lnTo>
                  <a:lnTo>
                    <a:pt x="2241" y="128"/>
                  </a:lnTo>
                  <a:lnTo>
                    <a:pt x="2239" y="126"/>
                  </a:lnTo>
                  <a:lnTo>
                    <a:pt x="2236" y="126"/>
                  </a:lnTo>
                  <a:lnTo>
                    <a:pt x="2235" y="125"/>
                  </a:lnTo>
                  <a:lnTo>
                    <a:pt x="2234" y="124"/>
                  </a:lnTo>
                  <a:lnTo>
                    <a:pt x="2232" y="123"/>
                  </a:lnTo>
                  <a:lnTo>
                    <a:pt x="2231" y="121"/>
                  </a:lnTo>
                  <a:lnTo>
                    <a:pt x="2231" y="119"/>
                  </a:lnTo>
                  <a:lnTo>
                    <a:pt x="2231" y="117"/>
                  </a:lnTo>
                  <a:close/>
                  <a:moveTo>
                    <a:pt x="2231" y="53"/>
                  </a:moveTo>
                  <a:lnTo>
                    <a:pt x="2231" y="32"/>
                  </a:lnTo>
                  <a:lnTo>
                    <a:pt x="2231" y="30"/>
                  </a:lnTo>
                  <a:lnTo>
                    <a:pt x="2231" y="27"/>
                  </a:lnTo>
                  <a:lnTo>
                    <a:pt x="2232" y="26"/>
                  </a:lnTo>
                  <a:lnTo>
                    <a:pt x="2234" y="24"/>
                  </a:lnTo>
                  <a:lnTo>
                    <a:pt x="2235" y="23"/>
                  </a:lnTo>
                  <a:lnTo>
                    <a:pt x="2236" y="22"/>
                  </a:lnTo>
                  <a:lnTo>
                    <a:pt x="2239" y="22"/>
                  </a:lnTo>
                  <a:lnTo>
                    <a:pt x="2241" y="22"/>
                  </a:lnTo>
                  <a:lnTo>
                    <a:pt x="2243" y="22"/>
                  </a:lnTo>
                  <a:lnTo>
                    <a:pt x="2245" y="22"/>
                  </a:lnTo>
                  <a:lnTo>
                    <a:pt x="2247" y="23"/>
                  </a:lnTo>
                  <a:lnTo>
                    <a:pt x="2248" y="24"/>
                  </a:lnTo>
                  <a:lnTo>
                    <a:pt x="2249" y="26"/>
                  </a:lnTo>
                  <a:lnTo>
                    <a:pt x="2251" y="27"/>
                  </a:lnTo>
                  <a:lnTo>
                    <a:pt x="2251" y="30"/>
                  </a:lnTo>
                  <a:lnTo>
                    <a:pt x="2252" y="32"/>
                  </a:lnTo>
                  <a:lnTo>
                    <a:pt x="2252" y="53"/>
                  </a:lnTo>
                  <a:lnTo>
                    <a:pt x="2251" y="55"/>
                  </a:lnTo>
                  <a:lnTo>
                    <a:pt x="2251" y="57"/>
                  </a:lnTo>
                  <a:lnTo>
                    <a:pt x="2249" y="59"/>
                  </a:lnTo>
                  <a:lnTo>
                    <a:pt x="2248" y="60"/>
                  </a:lnTo>
                  <a:lnTo>
                    <a:pt x="2247" y="61"/>
                  </a:lnTo>
                  <a:lnTo>
                    <a:pt x="2245" y="63"/>
                  </a:lnTo>
                  <a:lnTo>
                    <a:pt x="2243" y="63"/>
                  </a:lnTo>
                  <a:lnTo>
                    <a:pt x="2241" y="64"/>
                  </a:lnTo>
                  <a:lnTo>
                    <a:pt x="2239" y="63"/>
                  </a:lnTo>
                  <a:lnTo>
                    <a:pt x="2236" y="63"/>
                  </a:lnTo>
                  <a:lnTo>
                    <a:pt x="2235" y="61"/>
                  </a:lnTo>
                  <a:lnTo>
                    <a:pt x="2234" y="60"/>
                  </a:lnTo>
                  <a:lnTo>
                    <a:pt x="2232" y="59"/>
                  </a:lnTo>
                  <a:lnTo>
                    <a:pt x="2231" y="57"/>
                  </a:lnTo>
                  <a:lnTo>
                    <a:pt x="2231" y="55"/>
                  </a:lnTo>
                  <a:lnTo>
                    <a:pt x="2231" y="53"/>
                  </a:lnTo>
                  <a:close/>
                  <a:moveTo>
                    <a:pt x="2220" y="22"/>
                  </a:moveTo>
                  <a:lnTo>
                    <a:pt x="2199" y="22"/>
                  </a:lnTo>
                  <a:lnTo>
                    <a:pt x="2196" y="20"/>
                  </a:lnTo>
                  <a:lnTo>
                    <a:pt x="2194" y="20"/>
                  </a:lnTo>
                  <a:lnTo>
                    <a:pt x="2192" y="19"/>
                  </a:lnTo>
                  <a:lnTo>
                    <a:pt x="2191" y="18"/>
                  </a:lnTo>
                  <a:lnTo>
                    <a:pt x="2190" y="16"/>
                  </a:lnTo>
                  <a:lnTo>
                    <a:pt x="2188" y="15"/>
                  </a:lnTo>
                  <a:lnTo>
                    <a:pt x="2188" y="12"/>
                  </a:lnTo>
                  <a:lnTo>
                    <a:pt x="2188" y="11"/>
                  </a:lnTo>
                  <a:lnTo>
                    <a:pt x="2188" y="8"/>
                  </a:lnTo>
                  <a:lnTo>
                    <a:pt x="2188" y="6"/>
                  </a:lnTo>
                  <a:lnTo>
                    <a:pt x="2190" y="4"/>
                  </a:lnTo>
                  <a:lnTo>
                    <a:pt x="2191" y="3"/>
                  </a:lnTo>
                  <a:lnTo>
                    <a:pt x="2192" y="2"/>
                  </a:lnTo>
                  <a:lnTo>
                    <a:pt x="2194" y="0"/>
                  </a:lnTo>
                  <a:lnTo>
                    <a:pt x="2196" y="0"/>
                  </a:lnTo>
                  <a:lnTo>
                    <a:pt x="2199" y="0"/>
                  </a:lnTo>
                  <a:lnTo>
                    <a:pt x="2220" y="0"/>
                  </a:lnTo>
                  <a:lnTo>
                    <a:pt x="2222" y="0"/>
                  </a:lnTo>
                  <a:lnTo>
                    <a:pt x="2224" y="0"/>
                  </a:lnTo>
                  <a:lnTo>
                    <a:pt x="2226" y="2"/>
                  </a:lnTo>
                  <a:lnTo>
                    <a:pt x="2227" y="3"/>
                  </a:lnTo>
                  <a:lnTo>
                    <a:pt x="2228" y="4"/>
                  </a:lnTo>
                  <a:lnTo>
                    <a:pt x="2230" y="6"/>
                  </a:lnTo>
                  <a:lnTo>
                    <a:pt x="2230" y="8"/>
                  </a:lnTo>
                  <a:lnTo>
                    <a:pt x="2231" y="11"/>
                  </a:lnTo>
                  <a:lnTo>
                    <a:pt x="2230" y="12"/>
                  </a:lnTo>
                  <a:lnTo>
                    <a:pt x="2230" y="15"/>
                  </a:lnTo>
                  <a:lnTo>
                    <a:pt x="2228" y="16"/>
                  </a:lnTo>
                  <a:lnTo>
                    <a:pt x="2227" y="18"/>
                  </a:lnTo>
                  <a:lnTo>
                    <a:pt x="2226" y="19"/>
                  </a:lnTo>
                  <a:lnTo>
                    <a:pt x="2224" y="20"/>
                  </a:lnTo>
                  <a:lnTo>
                    <a:pt x="2222" y="20"/>
                  </a:lnTo>
                  <a:lnTo>
                    <a:pt x="2220" y="22"/>
                  </a:lnTo>
                  <a:close/>
                  <a:moveTo>
                    <a:pt x="2156" y="22"/>
                  </a:moveTo>
                  <a:lnTo>
                    <a:pt x="2135" y="22"/>
                  </a:lnTo>
                  <a:lnTo>
                    <a:pt x="2133" y="20"/>
                  </a:lnTo>
                  <a:lnTo>
                    <a:pt x="2130" y="20"/>
                  </a:lnTo>
                  <a:lnTo>
                    <a:pt x="2129" y="19"/>
                  </a:lnTo>
                  <a:lnTo>
                    <a:pt x="2127" y="18"/>
                  </a:lnTo>
                  <a:lnTo>
                    <a:pt x="2126" y="16"/>
                  </a:lnTo>
                  <a:lnTo>
                    <a:pt x="2125" y="15"/>
                  </a:lnTo>
                  <a:lnTo>
                    <a:pt x="2125" y="12"/>
                  </a:lnTo>
                  <a:lnTo>
                    <a:pt x="2125" y="11"/>
                  </a:lnTo>
                  <a:lnTo>
                    <a:pt x="2125" y="8"/>
                  </a:lnTo>
                  <a:lnTo>
                    <a:pt x="2125" y="6"/>
                  </a:lnTo>
                  <a:lnTo>
                    <a:pt x="2126" y="4"/>
                  </a:lnTo>
                  <a:lnTo>
                    <a:pt x="2127" y="3"/>
                  </a:lnTo>
                  <a:lnTo>
                    <a:pt x="2129" y="2"/>
                  </a:lnTo>
                  <a:lnTo>
                    <a:pt x="2130" y="0"/>
                  </a:lnTo>
                  <a:lnTo>
                    <a:pt x="2133" y="0"/>
                  </a:lnTo>
                  <a:lnTo>
                    <a:pt x="2135" y="0"/>
                  </a:lnTo>
                  <a:lnTo>
                    <a:pt x="2156" y="0"/>
                  </a:lnTo>
                  <a:lnTo>
                    <a:pt x="2158" y="0"/>
                  </a:lnTo>
                  <a:lnTo>
                    <a:pt x="2160" y="0"/>
                  </a:lnTo>
                  <a:lnTo>
                    <a:pt x="2162" y="2"/>
                  </a:lnTo>
                  <a:lnTo>
                    <a:pt x="2163" y="3"/>
                  </a:lnTo>
                  <a:lnTo>
                    <a:pt x="2164" y="4"/>
                  </a:lnTo>
                  <a:lnTo>
                    <a:pt x="2166" y="6"/>
                  </a:lnTo>
                  <a:lnTo>
                    <a:pt x="2166" y="8"/>
                  </a:lnTo>
                  <a:lnTo>
                    <a:pt x="2167" y="11"/>
                  </a:lnTo>
                  <a:lnTo>
                    <a:pt x="2166" y="12"/>
                  </a:lnTo>
                  <a:lnTo>
                    <a:pt x="2166" y="15"/>
                  </a:lnTo>
                  <a:lnTo>
                    <a:pt x="2164" y="16"/>
                  </a:lnTo>
                  <a:lnTo>
                    <a:pt x="2163" y="18"/>
                  </a:lnTo>
                  <a:lnTo>
                    <a:pt x="2162" y="19"/>
                  </a:lnTo>
                  <a:lnTo>
                    <a:pt x="2160" y="20"/>
                  </a:lnTo>
                  <a:lnTo>
                    <a:pt x="2158" y="20"/>
                  </a:lnTo>
                  <a:lnTo>
                    <a:pt x="2156" y="22"/>
                  </a:lnTo>
                  <a:close/>
                  <a:moveTo>
                    <a:pt x="2093" y="22"/>
                  </a:moveTo>
                  <a:lnTo>
                    <a:pt x="2072" y="22"/>
                  </a:lnTo>
                  <a:lnTo>
                    <a:pt x="2069" y="20"/>
                  </a:lnTo>
                  <a:lnTo>
                    <a:pt x="2066" y="20"/>
                  </a:lnTo>
                  <a:lnTo>
                    <a:pt x="2065" y="19"/>
                  </a:lnTo>
                  <a:lnTo>
                    <a:pt x="2064" y="18"/>
                  </a:lnTo>
                  <a:lnTo>
                    <a:pt x="2062" y="16"/>
                  </a:lnTo>
                  <a:lnTo>
                    <a:pt x="2061" y="15"/>
                  </a:lnTo>
                  <a:lnTo>
                    <a:pt x="2061" y="12"/>
                  </a:lnTo>
                  <a:lnTo>
                    <a:pt x="2061" y="11"/>
                  </a:lnTo>
                  <a:lnTo>
                    <a:pt x="2061" y="8"/>
                  </a:lnTo>
                  <a:lnTo>
                    <a:pt x="2061" y="6"/>
                  </a:lnTo>
                  <a:lnTo>
                    <a:pt x="2062" y="4"/>
                  </a:lnTo>
                  <a:lnTo>
                    <a:pt x="2064" y="3"/>
                  </a:lnTo>
                  <a:lnTo>
                    <a:pt x="2065" y="2"/>
                  </a:lnTo>
                  <a:lnTo>
                    <a:pt x="2066" y="0"/>
                  </a:lnTo>
                  <a:lnTo>
                    <a:pt x="2069" y="0"/>
                  </a:lnTo>
                  <a:lnTo>
                    <a:pt x="2072" y="0"/>
                  </a:lnTo>
                  <a:lnTo>
                    <a:pt x="2093" y="0"/>
                  </a:lnTo>
                  <a:lnTo>
                    <a:pt x="2094" y="0"/>
                  </a:lnTo>
                  <a:lnTo>
                    <a:pt x="2097" y="0"/>
                  </a:lnTo>
                  <a:lnTo>
                    <a:pt x="2098" y="2"/>
                  </a:lnTo>
                  <a:lnTo>
                    <a:pt x="2099" y="3"/>
                  </a:lnTo>
                  <a:lnTo>
                    <a:pt x="2101" y="4"/>
                  </a:lnTo>
                  <a:lnTo>
                    <a:pt x="2102" y="6"/>
                  </a:lnTo>
                  <a:lnTo>
                    <a:pt x="2102" y="8"/>
                  </a:lnTo>
                  <a:lnTo>
                    <a:pt x="2103" y="11"/>
                  </a:lnTo>
                  <a:lnTo>
                    <a:pt x="2102" y="12"/>
                  </a:lnTo>
                  <a:lnTo>
                    <a:pt x="2102" y="15"/>
                  </a:lnTo>
                  <a:lnTo>
                    <a:pt x="2101" y="16"/>
                  </a:lnTo>
                  <a:lnTo>
                    <a:pt x="2099" y="18"/>
                  </a:lnTo>
                  <a:lnTo>
                    <a:pt x="2098" y="19"/>
                  </a:lnTo>
                  <a:lnTo>
                    <a:pt x="2097" y="20"/>
                  </a:lnTo>
                  <a:lnTo>
                    <a:pt x="2094" y="20"/>
                  </a:lnTo>
                  <a:lnTo>
                    <a:pt x="2093" y="22"/>
                  </a:lnTo>
                  <a:close/>
                  <a:moveTo>
                    <a:pt x="2029" y="22"/>
                  </a:moveTo>
                  <a:lnTo>
                    <a:pt x="2008" y="22"/>
                  </a:lnTo>
                  <a:lnTo>
                    <a:pt x="2005" y="20"/>
                  </a:lnTo>
                  <a:lnTo>
                    <a:pt x="2002" y="20"/>
                  </a:lnTo>
                  <a:lnTo>
                    <a:pt x="2001" y="19"/>
                  </a:lnTo>
                  <a:lnTo>
                    <a:pt x="2000" y="18"/>
                  </a:lnTo>
                  <a:lnTo>
                    <a:pt x="1999" y="16"/>
                  </a:lnTo>
                  <a:lnTo>
                    <a:pt x="1997" y="15"/>
                  </a:lnTo>
                  <a:lnTo>
                    <a:pt x="1997" y="12"/>
                  </a:lnTo>
                  <a:lnTo>
                    <a:pt x="1997" y="11"/>
                  </a:lnTo>
                  <a:lnTo>
                    <a:pt x="1997" y="8"/>
                  </a:lnTo>
                  <a:lnTo>
                    <a:pt x="1997" y="6"/>
                  </a:lnTo>
                  <a:lnTo>
                    <a:pt x="1999" y="4"/>
                  </a:lnTo>
                  <a:lnTo>
                    <a:pt x="2000" y="3"/>
                  </a:lnTo>
                  <a:lnTo>
                    <a:pt x="2001" y="2"/>
                  </a:lnTo>
                  <a:lnTo>
                    <a:pt x="2002" y="0"/>
                  </a:lnTo>
                  <a:lnTo>
                    <a:pt x="2005" y="0"/>
                  </a:lnTo>
                  <a:lnTo>
                    <a:pt x="2008" y="0"/>
                  </a:lnTo>
                  <a:lnTo>
                    <a:pt x="2029" y="0"/>
                  </a:lnTo>
                  <a:lnTo>
                    <a:pt x="2030" y="0"/>
                  </a:lnTo>
                  <a:lnTo>
                    <a:pt x="2033" y="0"/>
                  </a:lnTo>
                  <a:lnTo>
                    <a:pt x="2034" y="2"/>
                  </a:lnTo>
                  <a:lnTo>
                    <a:pt x="2036" y="3"/>
                  </a:lnTo>
                  <a:lnTo>
                    <a:pt x="2037" y="4"/>
                  </a:lnTo>
                  <a:lnTo>
                    <a:pt x="2038" y="6"/>
                  </a:lnTo>
                  <a:lnTo>
                    <a:pt x="2038" y="8"/>
                  </a:lnTo>
                  <a:lnTo>
                    <a:pt x="2040" y="11"/>
                  </a:lnTo>
                  <a:lnTo>
                    <a:pt x="2038" y="12"/>
                  </a:lnTo>
                  <a:lnTo>
                    <a:pt x="2038" y="15"/>
                  </a:lnTo>
                  <a:lnTo>
                    <a:pt x="2037" y="16"/>
                  </a:lnTo>
                  <a:lnTo>
                    <a:pt x="2036" y="18"/>
                  </a:lnTo>
                  <a:lnTo>
                    <a:pt x="2034" y="19"/>
                  </a:lnTo>
                  <a:lnTo>
                    <a:pt x="2033" y="20"/>
                  </a:lnTo>
                  <a:lnTo>
                    <a:pt x="2030" y="20"/>
                  </a:lnTo>
                  <a:lnTo>
                    <a:pt x="2029" y="22"/>
                  </a:lnTo>
                  <a:close/>
                  <a:moveTo>
                    <a:pt x="1965" y="22"/>
                  </a:moveTo>
                  <a:lnTo>
                    <a:pt x="1944" y="22"/>
                  </a:lnTo>
                  <a:lnTo>
                    <a:pt x="1941" y="20"/>
                  </a:lnTo>
                  <a:lnTo>
                    <a:pt x="1939" y="20"/>
                  </a:lnTo>
                  <a:lnTo>
                    <a:pt x="1937" y="19"/>
                  </a:lnTo>
                  <a:lnTo>
                    <a:pt x="1936" y="18"/>
                  </a:lnTo>
                  <a:lnTo>
                    <a:pt x="1935" y="16"/>
                  </a:lnTo>
                  <a:lnTo>
                    <a:pt x="1933" y="15"/>
                  </a:lnTo>
                  <a:lnTo>
                    <a:pt x="1933" y="12"/>
                  </a:lnTo>
                  <a:lnTo>
                    <a:pt x="1933" y="11"/>
                  </a:lnTo>
                  <a:lnTo>
                    <a:pt x="1933" y="8"/>
                  </a:lnTo>
                  <a:lnTo>
                    <a:pt x="1933" y="6"/>
                  </a:lnTo>
                  <a:lnTo>
                    <a:pt x="1935" y="4"/>
                  </a:lnTo>
                  <a:lnTo>
                    <a:pt x="1936" y="3"/>
                  </a:lnTo>
                  <a:lnTo>
                    <a:pt x="1937" y="2"/>
                  </a:lnTo>
                  <a:lnTo>
                    <a:pt x="1939" y="0"/>
                  </a:lnTo>
                  <a:lnTo>
                    <a:pt x="1941" y="0"/>
                  </a:lnTo>
                  <a:lnTo>
                    <a:pt x="1944" y="0"/>
                  </a:lnTo>
                  <a:lnTo>
                    <a:pt x="1965" y="0"/>
                  </a:lnTo>
                  <a:lnTo>
                    <a:pt x="1967" y="0"/>
                  </a:lnTo>
                  <a:lnTo>
                    <a:pt x="1969" y="0"/>
                  </a:lnTo>
                  <a:lnTo>
                    <a:pt x="1971" y="2"/>
                  </a:lnTo>
                  <a:lnTo>
                    <a:pt x="1972" y="3"/>
                  </a:lnTo>
                  <a:lnTo>
                    <a:pt x="1973" y="4"/>
                  </a:lnTo>
                  <a:lnTo>
                    <a:pt x="1975" y="6"/>
                  </a:lnTo>
                  <a:lnTo>
                    <a:pt x="1975" y="8"/>
                  </a:lnTo>
                  <a:lnTo>
                    <a:pt x="1976" y="11"/>
                  </a:lnTo>
                  <a:lnTo>
                    <a:pt x="1975" y="12"/>
                  </a:lnTo>
                  <a:lnTo>
                    <a:pt x="1975" y="15"/>
                  </a:lnTo>
                  <a:lnTo>
                    <a:pt x="1973" y="16"/>
                  </a:lnTo>
                  <a:lnTo>
                    <a:pt x="1972" y="18"/>
                  </a:lnTo>
                  <a:lnTo>
                    <a:pt x="1971" y="19"/>
                  </a:lnTo>
                  <a:lnTo>
                    <a:pt x="1969" y="20"/>
                  </a:lnTo>
                  <a:lnTo>
                    <a:pt x="1967" y="20"/>
                  </a:lnTo>
                  <a:lnTo>
                    <a:pt x="1965" y="22"/>
                  </a:lnTo>
                  <a:close/>
                  <a:moveTo>
                    <a:pt x="1902" y="22"/>
                  </a:moveTo>
                  <a:lnTo>
                    <a:pt x="1880" y="22"/>
                  </a:lnTo>
                  <a:lnTo>
                    <a:pt x="1878" y="20"/>
                  </a:lnTo>
                  <a:lnTo>
                    <a:pt x="1875" y="20"/>
                  </a:lnTo>
                  <a:lnTo>
                    <a:pt x="1874" y="19"/>
                  </a:lnTo>
                  <a:lnTo>
                    <a:pt x="1872" y="18"/>
                  </a:lnTo>
                  <a:lnTo>
                    <a:pt x="1871" y="16"/>
                  </a:lnTo>
                  <a:lnTo>
                    <a:pt x="1870" y="15"/>
                  </a:lnTo>
                  <a:lnTo>
                    <a:pt x="1870" y="12"/>
                  </a:lnTo>
                  <a:lnTo>
                    <a:pt x="1870" y="11"/>
                  </a:lnTo>
                  <a:lnTo>
                    <a:pt x="1870" y="8"/>
                  </a:lnTo>
                  <a:lnTo>
                    <a:pt x="1870" y="6"/>
                  </a:lnTo>
                  <a:lnTo>
                    <a:pt x="1871" y="4"/>
                  </a:lnTo>
                  <a:lnTo>
                    <a:pt x="1872" y="3"/>
                  </a:lnTo>
                  <a:lnTo>
                    <a:pt x="1874" y="2"/>
                  </a:lnTo>
                  <a:lnTo>
                    <a:pt x="1875" y="0"/>
                  </a:lnTo>
                  <a:lnTo>
                    <a:pt x="1878" y="0"/>
                  </a:lnTo>
                  <a:lnTo>
                    <a:pt x="1880" y="0"/>
                  </a:lnTo>
                  <a:lnTo>
                    <a:pt x="1902" y="0"/>
                  </a:lnTo>
                  <a:lnTo>
                    <a:pt x="1903" y="0"/>
                  </a:lnTo>
                  <a:lnTo>
                    <a:pt x="1906" y="0"/>
                  </a:lnTo>
                  <a:lnTo>
                    <a:pt x="1907" y="2"/>
                  </a:lnTo>
                  <a:lnTo>
                    <a:pt x="1908" y="3"/>
                  </a:lnTo>
                  <a:lnTo>
                    <a:pt x="1910" y="4"/>
                  </a:lnTo>
                  <a:lnTo>
                    <a:pt x="1911" y="6"/>
                  </a:lnTo>
                  <a:lnTo>
                    <a:pt x="1911" y="8"/>
                  </a:lnTo>
                  <a:lnTo>
                    <a:pt x="1912" y="11"/>
                  </a:lnTo>
                  <a:lnTo>
                    <a:pt x="1911" y="12"/>
                  </a:lnTo>
                  <a:lnTo>
                    <a:pt x="1911" y="15"/>
                  </a:lnTo>
                  <a:lnTo>
                    <a:pt x="1910" y="16"/>
                  </a:lnTo>
                  <a:lnTo>
                    <a:pt x="1908" y="18"/>
                  </a:lnTo>
                  <a:lnTo>
                    <a:pt x="1907" y="19"/>
                  </a:lnTo>
                  <a:lnTo>
                    <a:pt x="1906" y="20"/>
                  </a:lnTo>
                  <a:lnTo>
                    <a:pt x="1903" y="20"/>
                  </a:lnTo>
                  <a:lnTo>
                    <a:pt x="1902" y="22"/>
                  </a:lnTo>
                  <a:close/>
                  <a:moveTo>
                    <a:pt x="1838" y="22"/>
                  </a:moveTo>
                  <a:lnTo>
                    <a:pt x="1817" y="22"/>
                  </a:lnTo>
                  <a:lnTo>
                    <a:pt x="1814" y="20"/>
                  </a:lnTo>
                  <a:lnTo>
                    <a:pt x="1811" y="20"/>
                  </a:lnTo>
                  <a:lnTo>
                    <a:pt x="1810" y="19"/>
                  </a:lnTo>
                  <a:lnTo>
                    <a:pt x="1809" y="18"/>
                  </a:lnTo>
                  <a:lnTo>
                    <a:pt x="1807" y="16"/>
                  </a:lnTo>
                  <a:lnTo>
                    <a:pt x="1806" y="15"/>
                  </a:lnTo>
                  <a:lnTo>
                    <a:pt x="1806" y="12"/>
                  </a:lnTo>
                  <a:lnTo>
                    <a:pt x="1806" y="11"/>
                  </a:lnTo>
                  <a:lnTo>
                    <a:pt x="1806" y="8"/>
                  </a:lnTo>
                  <a:lnTo>
                    <a:pt x="1806" y="6"/>
                  </a:lnTo>
                  <a:lnTo>
                    <a:pt x="1807" y="4"/>
                  </a:lnTo>
                  <a:lnTo>
                    <a:pt x="1809" y="3"/>
                  </a:lnTo>
                  <a:lnTo>
                    <a:pt x="1810" y="2"/>
                  </a:lnTo>
                  <a:lnTo>
                    <a:pt x="1811" y="0"/>
                  </a:lnTo>
                  <a:lnTo>
                    <a:pt x="1814" y="0"/>
                  </a:lnTo>
                  <a:lnTo>
                    <a:pt x="1817" y="0"/>
                  </a:lnTo>
                  <a:lnTo>
                    <a:pt x="1838" y="0"/>
                  </a:lnTo>
                  <a:lnTo>
                    <a:pt x="1839" y="0"/>
                  </a:lnTo>
                  <a:lnTo>
                    <a:pt x="1842" y="0"/>
                  </a:lnTo>
                  <a:lnTo>
                    <a:pt x="1843" y="2"/>
                  </a:lnTo>
                  <a:lnTo>
                    <a:pt x="1845" y="3"/>
                  </a:lnTo>
                  <a:lnTo>
                    <a:pt x="1846" y="4"/>
                  </a:lnTo>
                  <a:lnTo>
                    <a:pt x="1847" y="6"/>
                  </a:lnTo>
                  <a:lnTo>
                    <a:pt x="1847" y="8"/>
                  </a:lnTo>
                  <a:lnTo>
                    <a:pt x="1848" y="11"/>
                  </a:lnTo>
                  <a:lnTo>
                    <a:pt x="1847" y="12"/>
                  </a:lnTo>
                  <a:lnTo>
                    <a:pt x="1847" y="15"/>
                  </a:lnTo>
                  <a:lnTo>
                    <a:pt x="1846" y="16"/>
                  </a:lnTo>
                  <a:lnTo>
                    <a:pt x="1845" y="18"/>
                  </a:lnTo>
                  <a:lnTo>
                    <a:pt x="1843" y="19"/>
                  </a:lnTo>
                  <a:lnTo>
                    <a:pt x="1842" y="20"/>
                  </a:lnTo>
                  <a:lnTo>
                    <a:pt x="1839" y="20"/>
                  </a:lnTo>
                  <a:lnTo>
                    <a:pt x="1838" y="22"/>
                  </a:lnTo>
                  <a:close/>
                  <a:moveTo>
                    <a:pt x="1774" y="22"/>
                  </a:moveTo>
                  <a:lnTo>
                    <a:pt x="1753" y="22"/>
                  </a:lnTo>
                  <a:lnTo>
                    <a:pt x="1750" y="20"/>
                  </a:lnTo>
                  <a:lnTo>
                    <a:pt x="1748" y="20"/>
                  </a:lnTo>
                  <a:lnTo>
                    <a:pt x="1746" y="19"/>
                  </a:lnTo>
                  <a:lnTo>
                    <a:pt x="1745" y="18"/>
                  </a:lnTo>
                  <a:lnTo>
                    <a:pt x="1744" y="16"/>
                  </a:lnTo>
                  <a:lnTo>
                    <a:pt x="1742" y="15"/>
                  </a:lnTo>
                  <a:lnTo>
                    <a:pt x="1742" y="12"/>
                  </a:lnTo>
                  <a:lnTo>
                    <a:pt x="1742" y="11"/>
                  </a:lnTo>
                  <a:lnTo>
                    <a:pt x="1742" y="8"/>
                  </a:lnTo>
                  <a:lnTo>
                    <a:pt x="1742" y="6"/>
                  </a:lnTo>
                  <a:lnTo>
                    <a:pt x="1744" y="4"/>
                  </a:lnTo>
                  <a:lnTo>
                    <a:pt x="1745" y="3"/>
                  </a:lnTo>
                  <a:lnTo>
                    <a:pt x="1746" y="2"/>
                  </a:lnTo>
                  <a:lnTo>
                    <a:pt x="1748" y="0"/>
                  </a:lnTo>
                  <a:lnTo>
                    <a:pt x="1750" y="0"/>
                  </a:lnTo>
                  <a:lnTo>
                    <a:pt x="1753" y="0"/>
                  </a:lnTo>
                  <a:lnTo>
                    <a:pt x="1774" y="0"/>
                  </a:lnTo>
                  <a:lnTo>
                    <a:pt x="1775" y="0"/>
                  </a:lnTo>
                  <a:lnTo>
                    <a:pt x="1778" y="0"/>
                  </a:lnTo>
                  <a:lnTo>
                    <a:pt x="1779" y="2"/>
                  </a:lnTo>
                  <a:lnTo>
                    <a:pt x="1781" y="3"/>
                  </a:lnTo>
                  <a:lnTo>
                    <a:pt x="1782" y="4"/>
                  </a:lnTo>
                  <a:lnTo>
                    <a:pt x="1783" y="6"/>
                  </a:lnTo>
                  <a:lnTo>
                    <a:pt x="1783" y="8"/>
                  </a:lnTo>
                  <a:lnTo>
                    <a:pt x="1785" y="11"/>
                  </a:lnTo>
                  <a:lnTo>
                    <a:pt x="1783" y="12"/>
                  </a:lnTo>
                  <a:lnTo>
                    <a:pt x="1783" y="15"/>
                  </a:lnTo>
                  <a:lnTo>
                    <a:pt x="1782" y="16"/>
                  </a:lnTo>
                  <a:lnTo>
                    <a:pt x="1781" y="18"/>
                  </a:lnTo>
                  <a:lnTo>
                    <a:pt x="1779" y="19"/>
                  </a:lnTo>
                  <a:lnTo>
                    <a:pt x="1778" y="20"/>
                  </a:lnTo>
                  <a:lnTo>
                    <a:pt x="1775" y="20"/>
                  </a:lnTo>
                  <a:lnTo>
                    <a:pt x="1774" y="22"/>
                  </a:lnTo>
                  <a:close/>
                  <a:moveTo>
                    <a:pt x="1710" y="22"/>
                  </a:moveTo>
                  <a:lnTo>
                    <a:pt x="1689" y="22"/>
                  </a:lnTo>
                  <a:lnTo>
                    <a:pt x="1687" y="20"/>
                  </a:lnTo>
                  <a:lnTo>
                    <a:pt x="1684" y="20"/>
                  </a:lnTo>
                  <a:lnTo>
                    <a:pt x="1683" y="19"/>
                  </a:lnTo>
                  <a:lnTo>
                    <a:pt x="1681" y="18"/>
                  </a:lnTo>
                  <a:lnTo>
                    <a:pt x="1680" y="16"/>
                  </a:lnTo>
                  <a:lnTo>
                    <a:pt x="1679" y="15"/>
                  </a:lnTo>
                  <a:lnTo>
                    <a:pt x="1679" y="12"/>
                  </a:lnTo>
                  <a:lnTo>
                    <a:pt x="1679" y="11"/>
                  </a:lnTo>
                  <a:lnTo>
                    <a:pt x="1679" y="8"/>
                  </a:lnTo>
                  <a:lnTo>
                    <a:pt x="1679" y="6"/>
                  </a:lnTo>
                  <a:lnTo>
                    <a:pt x="1680" y="4"/>
                  </a:lnTo>
                  <a:lnTo>
                    <a:pt x="1681" y="3"/>
                  </a:lnTo>
                  <a:lnTo>
                    <a:pt x="1683" y="2"/>
                  </a:lnTo>
                  <a:lnTo>
                    <a:pt x="1684" y="0"/>
                  </a:lnTo>
                  <a:lnTo>
                    <a:pt x="1687" y="0"/>
                  </a:lnTo>
                  <a:lnTo>
                    <a:pt x="1689" y="0"/>
                  </a:lnTo>
                  <a:lnTo>
                    <a:pt x="1710" y="0"/>
                  </a:lnTo>
                  <a:lnTo>
                    <a:pt x="1712" y="0"/>
                  </a:lnTo>
                  <a:lnTo>
                    <a:pt x="1714" y="0"/>
                  </a:lnTo>
                  <a:lnTo>
                    <a:pt x="1716" y="2"/>
                  </a:lnTo>
                  <a:lnTo>
                    <a:pt x="1717" y="3"/>
                  </a:lnTo>
                  <a:lnTo>
                    <a:pt x="1718" y="4"/>
                  </a:lnTo>
                  <a:lnTo>
                    <a:pt x="1720" y="6"/>
                  </a:lnTo>
                  <a:lnTo>
                    <a:pt x="1720" y="8"/>
                  </a:lnTo>
                  <a:lnTo>
                    <a:pt x="1721" y="11"/>
                  </a:lnTo>
                  <a:lnTo>
                    <a:pt x="1720" y="12"/>
                  </a:lnTo>
                  <a:lnTo>
                    <a:pt x="1720" y="15"/>
                  </a:lnTo>
                  <a:lnTo>
                    <a:pt x="1718" y="16"/>
                  </a:lnTo>
                  <a:lnTo>
                    <a:pt x="1717" y="18"/>
                  </a:lnTo>
                  <a:lnTo>
                    <a:pt x="1716" y="19"/>
                  </a:lnTo>
                  <a:lnTo>
                    <a:pt x="1714" y="20"/>
                  </a:lnTo>
                  <a:lnTo>
                    <a:pt x="1712" y="20"/>
                  </a:lnTo>
                  <a:lnTo>
                    <a:pt x="1710" y="22"/>
                  </a:lnTo>
                  <a:close/>
                  <a:moveTo>
                    <a:pt x="1647" y="22"/>
                  </a:moveTo>
                  <a:lnTo>
                    <a:pt x="1625" y="22"/>
                  </a:lnTo>
                  <a:lnTo>
                    <a:pt x="1623" y="20"/>
                  </a:lnTo>
                  <a:lnTo>
                    <a:pt x="1620" y="20"/>
                  </a:lnTo>
                  <a:lnTo>
                    <a:pt x="1619" y="19"/>
                  </a:lnTo>
                  <a:lnTo>
                    <a:pt x="1617" y="18"/>
                  </a:lnTo>
                  <a:lnTo>
                    <a:pt x="1616" y="16"/>
                  </a:lnTo>
                  <a:lnTo>
                    <a:pt x="1615" y="15"/>
                  </a:lnTo>
                  <a:lnTo>
                    <a:pt x="1615" y="12"/>
                  </a:lnTo>
                  <a:lnTo>
                    <a:pt x="1615" y="11"/>
                  </a:lnTo>
                  <a:lnTo>
                    <a:pt x="1615" y="8"/>
                  </a:lnTo>
                  <a:lnTo>
                    <a:pt x="1615" y="6"/>
                  </a:lnTo>
                  <a:lnTo>
                    <a:pt x="1616" y="4"/>
                  </a:lnTo>
                  <a:lnTo>
                    <a:pt x="1617" y="3"/>
                  </a:lnTo>
                  <a:lnTo>
                    <a:pt x="1619" y="2"/>
                  </a:lnTo>
                  <a:lnTo>
                    <a:pt x="1620" y="0"/>
                  </a:lnTo>
                  <a:lnTo>
                    <a:pt x="1623" y="0"/>
                  </a:lnTo>
                  <a:lnTo>
                    <a:pt x="1625" y="0"/>
                  </a:lnTo>
                  <a:lnTo>
                    <a:pt x="1647" y="0"/>
                  </a:lnTo>
                  <a:lnTo>
                    <a:pt x="1648" y="0"/>
                  </a:lnTo>
                  <a:lnTo>
                    <a:pt x="1651" y="0"/>
                  </a:lnTo>
                  <a:lnTo>
                    <a:pt x="1652" y="2"/>
                  </a:lnTo>
                  <a:lnTo>
                    <a:pt x="1653" y="3"/>
                  </a:lnTo>
                  <a:lnTo>
                    <a:pt x="1655" y="4"/>
                  </a:lnTo>
                  <a:lnTo>
                    <a:pt x="1656" y="6"/>
                  </a:lnTo>
                  <a:lnTo>
                    <a:pt x="1656" y="8"/>
                  </a:lnTo>
                  <a:lnTo>
                    <a:pt x="1657" y="11"/>
                  </a:lnTo>
                  <a:lnTo>
                    <a:pt x="1656" y="12"/>
                  </a:lnTo>
                  <a:lnTo>
                    <a:pt x="1656" y="15"/>
                  </a:lnTo>
                  <a:lnTo>
                    <a:pt x="1655" y="16"/>
                  </a:lnTo>
                  <a:lnTo>
                    <a:pt x="1653" y="18"/>
                  </a:lnTo>
                  <a:lnTo>
                    <a:pt x="1652" y="19"/>
                  </a:lnTo>
                  <a:lnTo>
                    <a:pt x="1651" y="20"/>
                  </a:lnTo>
                  <a:lnTo>
                    <a:pt x="1648" y="20"/>
                  </a:lnTo>
                  <a:lnTo>
                    <a:pt x="1647" y="22"/>
                  </a:lnTo>
                  <a:close/>
                  <a:moveTo>
                    <a:pt x="1583" y="22"/>
                  </a:moveTo>
                  <a:lnTo>
                    <a:pt x="1562" y="22"/>
                  </a:lnTo>
                  <a:lnTo>
                    <a:pt x="1559" y="20"/>
                  </a:lnTo>
                  <a:lnTo>
                    <a:pt x="1556" y="20"/>
                  </a:lnTo>
                  <a:lnTo>
                    <a:pt x="1555" y="19"/>
                  </a:lnTo>
                  <a:lnTo>
                    <a:pt x="1554" y="18"/>
                  </a:lnTo>
                  <a:lnTo>
                    <a:pt x="1552" y="16"/>
                  </a:lnTo>
                  <a:lnTo>
                    <a:pt x="1551" y="15"/>
                  </a:lnTo>
                  <a:lnTo>
                    <a:pt x="1551" y="12"/>
                  </a:lnTo>
                  <a:lnTo>
                    <a:pt x="1551" y="11"/>
                  </a:lnTo>
                  <a:lnTo>
                    <a:pt x="1551" y="8"/>
                  </a:lnTo>
                  <a:lnTo>
                    <a:pt x="1551" y="6"/>
                  </a:lnTo>
                  <a:lnTo>
                    <a:pt x="1552" y="4"/>
                  </a:lnTo>
                  <a:lnTo>
                    <a:pt x="1554" y="3"/>
                  </a:lnTo>
                  <a:lnTo>
                    <a:pt x="1555" y="2"/>
                  </a:lnTo>
                  <a:lnTo>
                    <a:pt x="1556" y="0"/>
                  </a:lnTo>
                  <a:lnTo>
                    <a:pt x="1559" y="0"/>
                  </a:lnTo>
                  <a:lnTo>
                    <a:pt x="1562" y="0"/>
                  </a:lnTo>
                  <a:lnTo>
                    <a:pt x="1583" y="0"/>
                  </a:lnTo>
                  <a:lnTo>
                    <a:pt x="1584" y="0"/>
                  </a:lnTo>
                  <a:lnTo>
                    <a:pt x="1587" y="0"/>
                  </a:lnTo>
                  <a:lnTo>
                    <a:pt x="1588" y="2"/>
                  </a:lnTo>
                  <a:lnTo>
                    <a:pt x="1590" y="3"/>
                  </a:lnTo>
                  <a:lnTo>
                    <a:pt x="1591" y="4"/>
                  </a:lnTo>
                  <a:lnTo>
                    <a:pt x="1592" y="6"/>
                  </a:lnTo>
                  <a:lnTo>
                    <a:pt x="1592" y="8"/>
                  </a:lnTo>
                  <a:lnTo>
                    <a:pt x="1594" y="11"/>
                  </a:lnTo>
                  <a:lnTo>
                    <a:pt x="1592" y="12"/>
                  </a:lnTo>
                  <a:lnTo>
                    <a:pt x="1592" y="15"/>
                  </a:lnTo>
                  <a:lnTo>
                    <a:pt x="1591" y="16"/>
                  </a:lnTo>
                  <a:lnTo>
                    <a:pt x="1590" y="18"/>
                  </a:lnTo>
                  <a:lnTo>
                    <a:pt x="1588" y="19"/>
                  </a:lnTo>
                  <a:lnTo>
                    <a:pt x="1587" y="20"/>
                  </a:lnTo>
                  <a:lnTo>
                    <a:pt x="1584" y="20"/>
                  </a:lnTo>
                  <a:lnTo>
                    <a:pt x="1583" y="22"/>
                  </a:lnTo>
                  <a:close/>
                  <a:moveTo>
                    <a:pt x="1519" y="22"/>
                  </a:moveTo>
                  <a:lnTo>
                    <a:pt x="1498" y="22"/>
                  </a:lnTo>
                  <a:lnTo>
                    <a:pt x="1495" y="20"/>
                  </a:lnTo>
                  <a:lnTo>
                    <a:pt x="1493" y="20"/>
                  </a:lnTo>
                  <a:lnTo>
                    <a:pt x="1491" y="19"/>
                  </a:lnTo>
                  <a:lnTo>
                    <a:pt x="1490" y="18"/>
                  </a:lnTo>
                  <a:lnTo>
                    <a:pt x="1489" y="16"/>
                  </a:lnTo>
                  <a:lnTo>
                    <a:pt x="1487" y="15"/>
                  </a:lnTo>
                  <a:lnTo>
                    <a:pt x="1487" y="12"/>
                  </a:lnTo>
                  <a:lnTo>
                    <a:pt x="1487" y="11"/>
                  </a:lnTo>
                  <a:lnTo>
                    <a:pt x="1487" y="8"/>
                  </a:lnTo>
                  <a:lnTo>
                    <a:pt x="1487" y="6"/>
                  </a:lnTo>
                  <a:lnTo>
                    <a:pt x="1489" y="4"/>
                  </a:lnTo>
                  <a:lnTo>
                    <a:pt x="1490" y="3"/>
                  </a:lnTo>
                  <a:lnTo>
                    <a:pt x="1491" y="2"/>
                  </a:lnTo>
                  <a:lnTo>
                    <a:pt x="1493" y="0"/>
                  </a:lnTo>
                  <a:lnTo>
                    <a:pt x="1495" y="0"/>
                  </a:lnTo>
                  <a:lnTo>
                    <a:pt x="1498" y="0"/>
                  </a:lnTo>
                  <a:lnTo>
                    <a:pt x="1519" y="0"/>
                  </a:lnTo>
                  <a:lnTo>
                    <a:pt x="1521" y="0"/>
                  </a:lnTo>
                  <a:lnTo>
                    <a:pt x="1523" y="0"/>
                  </a:lnTo>
                  <a:lnTo>
                    <a:pt x="1525" y="2"/>
                  </a:lnTo>
                  <a:lnTo>
                    <a:pt x="1526" y="3"/>
                  </a:lnTo>
                  <a:lnTo>
                    <a:pt x="1527" y="4"/>
                  </a:lnTo>
                  <a:lnTo>
                    <a:pt x="1529" y="6"/>
                  </a:lnTo>
                  <a:lnTo>
                    <a:pt x="1529" y="8"/>
                  </a:lnTo>
                  <a:lnTo>
                    <a:pt x="1530" y="11"/>
                  </a:lnTo>
                  <a:lnTo>
                    <a:pt x="1529" y="12"/>
                  </a:lnTo>
                  <a:lnTo>
                    <a:pt x="1529" y="15"/>
                  </a:lnTo>
                  <a:lnTo>
                    <a:pt x="1527" y="16"/>
                  </a:lnTo>
                  <a:lnTo>
                    <a:pt x="1526" y="18"/>
                  </a:lnTo>
                  <a:lnTo>
                    <a:pt x="1525" y="19"/>
                  </a:lnTo>
                  <a:lnTo>
                    <a:pt x="1523" y="20"/>
                  </a:lnTo>
                  <a:lnTo>
                    <a:pt x="1521" y="20"/>
                  </a:lnTo>
                  <a:lnTo>
                    <a:pt x="1519" y="22"/>
                  </a:lnTo>
                  <a:close/>
                  <a:moveTo>
                    <a:pt x="1455" y="22"/>
                  </a:moveTo>
                  <a:lnTo>
                    <a:pt x="1434" y="22"/>
                  </a:lnTo>
                  <a:lnTo>
                    <a:pt x="1432" y="20"/>
                  </a:lnTo>
                  <a:lnTo>
                    <a:pt x="1429" y="20"/>
                  </a:lnTo>
                  <a:lnTo>
                    <a:pt x="1428" y="19"/>
                  </a:lnTo>
                  <a:lnTo>
                    <a:pt x="1426" y="18"/>
                  </a:lnTo>
                  <a:lnTo>
                    <a:pt x="1425" y="16"/>
                  </a:lnTo>
                  <a:lnTo>
                    <a:pt x="1424" y="15"/>
                  </a:lnTo>
                  <a:lnTo>
                    <a:pt x="1424" y="12"/>
                  </a:lnTo>
                  <a:lnTo>
                    <a:pt x="1424" y="11"/>
                  </a:lnTo>
                  <a:lnTo>
                    <a:pt x="1424" y="8"/>
                  </a:lnTo>
                  <a:lnTo>
                    <a:pt x="1424" y="6"/>
                  </a:lnTo>
                  <a:lnTo>
                    <a:pt x="1425" y="4"/>
                  </a:lnTo>
                  <a:lnTo>
                    <a:pt x="1426" y="3"/>
                  </a:lnTo>
                  <a:lnTo>
                    <a:pt x="1428" y="2"/>
                  </a:lnTo>
                  <a:lnTo>
                    <a:pt x="1429" y="0"/>
                  </a:lnTo>
                  <a:lnTo>
                    <a:pt x="1432" y="0"/>
                  </a:lnTo>
                  <a:lnTo>
                    <a:pt x="1434" y="0"/>
                  </a:lnTo>
                  <a:lnTo>
                    <a:pt x="1455" y="0"/>
                  </a:lnTo>
                  <a:lnTo>
                    <a:pt x="1457" y="0"/>
                  </a:lnTo>
                  <a:lnTo>
                    <a:pt x="1459" y="0"/>
                  </a:lnTo>
                  <a:lnTo>
                    <a:pt x="1461" y="2"/>
                  </a:lnTo>
                  <a:lnTo>
                    <a:pt x="1462" y="3"/>
                  </a:lnTo>
                  <a:lnTo>
                    <a:pt x="1463" y="4"/>
                  </a:lnTo>
                  <a:lnTo>
                    <a:pt x="1465" y="6"/>
                  </a:lnTo>
                  <a:lnTo>
                    <a:pt x="1465" y="8"/>
                  </a:lnTo>
                  <a:lnTo>
                    <a:pt x="1466" y="11"/>
                  </a:lnTo>
                  <a:lnTo>
                    <a:pt x="1465" y="12"/>
                  </a:lnTo>
                  <a:lnTo>
                    <a:pt x="1465" y="15"/>
                  </a:lnTo>
                  <a:lnTo>
                    <a:pt x="1463" y="16"/>
                  </a:lnTo>
                  <a:lnTo>
                    <a:pt x="1462" y="18"/>
                  </a:lnTo>
                  <a:lnTo>
                    <a:pt x="1461" y="19"/>
                  </a:lnTo>
                  <a:lnTo>
                    <a:pt x="1459" y="20"/>
                  </a:lnTo>
                  <a:lnTo>
                    <a:pt x="1457" y="20"/>
                  </a:lnTo>
                  <a:lnTo>
                    <a:pt x="1455" y="22"/>
                  </a:lnTo>
                  <a:close/>
                  <a:moveTo>
                    <a:pt x="1392" y="22"/>
                  </a:moveTo>
                  <a:lnTo>
                    <a:pt x="1371" y="22"/>
                  </a:lnTo>
                  <a:lnTo>
                    <a:pt x="1368" y="20"/>
                  </a:lnTo>
                  <a:lnTo>
                    <a:pt x="1365" y="20"/>
                  </a:lnTo>
                  <a:lnTo>
                    <a:pt x="1364" y="19"/>
                  </a:lnTo>
                  <a:lnTo>
                    <a:pt x="1363" y="18"/>
                  </a:lnTo>
                  <a:lnTo>
                    <a:pt x="1361" y="16"/>
                  </a:lnTo>
                  <a:lnTo>
                    <a:pt x="1360" y="15"/>
                  </a:lnTo>
                  <a:lnTo>
                    <a:pt x="1360" y="12"/>
                  </a:lnTo>
                  <a:lnTo>
                    <a:pt x="1360" y="11"/>
                  </a:lnTo>
                  <a:lnTo>
                    <a:pt x="1360" y="8"/>
                  </a:lnTo>
                  <a:lnTo>
                    <a:pt x="1360" y="6"/>
                  </a:lnTo>
                  <a:lnTo>
                    <a:pt x="1361" y="4"/>
                  </a:lnTo>
                  <a:lnTo>
                    <a:pt x="1363" y="3"/>
                  </a:lnTo>
                  <a:lnTo>
                    <a:pt x="1364" y="2"/>
                  </a:lnTo>
                  <a:lnTo>
                    <a:pt x="1365" y="0"/>
                  </a:lnTo>
                  <a:lnTo>
                    <a:pt x="1368" y="0"/>
                  </a:lnTo>
                  <a:lnTo>
                    <a:pt x="1371" y="0"/>
                  </a:lnTo>
                  <a:lnTo>
                    <a:pt x="1392" y="0"/>
                  </a:lnTo>
                  <a:lnTo>
                    <a:pt x="1393" y="0"/>
                  </a:lnTo>
                  <a:lnTo>
                    <a:pt x="1396" y="0"/>
                  </a:lnTo>
                  <a:lnTo>
                    <a:pt x="1397" y="2"/>
                  </a:lnTo>
                  <a:lnTo>
                    <a:pt x="1398" y="3"/>
                  </a:lnTo>
                  <a:lnTo>
                    <a:pt x="1400" y="4"/>
                  </a:lnTo>
                  <a:lnTo>
                    <a:pt x="1401" y="6"/>
                  </a:lnTo>
                  <a:lnTo>
                    <a:pt x="1401" y="8"/>
                  </a:lnTo>
                  <a:lnTo>
                    <a:pt x="1402" y="11"/>
                  </a:lnTo>
                  <a:lnTo>
                    <a:pt x="1401" y="12"/>
                  </a:lnTo>
                  <a:lnTo>
                    <a:pt x="1401" y="15"/>
                  </a:lnTo>
                  <a:lnTo>
                    <a:pt x="1400" y="16"/>
                  </a:lnTo>
                  <a:lnTo>
                    <a:pt x="1398" y="18"/>
                  </a:lnTo>
                  <a:lnTo>
                    <a:pt x="1397" y="19"/>
                  </a:lnTo>
                  <a:lnTo>
                    <a:pt x="1396" y="20"/>
                  </a:lnTo>
                  <a:lnTo>
                    <a:pt x="1393" y="20"/>
                  </a:lnTo>
                  <a:lnTo>
                    <a:pt x="1392" y="22"/>
                  </a:lnTo>
                  <a:close/>
                  <a:moveTo>
                    <a:pt x="1328" y="22"/>
                  </a:moveTo>
                  <a:lnTo>
                    <a:pt x="1307" y="22"/>
                  </a:lnTo>
                  <a:lnTo>
                    <a:pt x="1304" y="20"/>
                  </a:lnTo>
                  <a:lnTo>
                    <a:pt x="1301" y="20"/>
                  </a:lnTo>
                  <a:lnTo>
                    <a:pt x="1300" y="19"/>
                  </a:lnTo>
                  <a:lnTo>
                    <a:pt x="1299" y="18"/>
                  </a:lnTo>
                  <a:lnTo>
                    <a:pt x="1298" y="16"/>
                  </a:lnTo>
                  <a:lnTo>
                    <a:pt x="1296" y="15"/>
                  </a:lnTo>
                  <a:lnTo>
                    <a:pt x="1296" y="12"/>
                  </a:lnTo>
                  <a:lnTo>
                    <a:pt x="1296" y="11"/>
                  </a:lnTo>
                  <a:lnTo>
                    <a:pt x="1296" y="8"/>
                  </a:lnTo>
                  <a:lnTo>
                    <a:pt x="1296" y="6"/>
                  </a:lnTo>
                  <a:lnTo>
                    <a:pt x="1298" y="4"/>
                  </a:lnTo>
                  <a:lnTo>
                    <a:pt x="1299" y="3"/>
                  </a:lnTo>
                  <a:lnTo>
                    <a:pt x="1300" y="2"/>
                  </a:lnTo>
                  <a:lnTo>
                    <a:pt x="1301" y="0"/>
                  </a:lnTo>
                  <a:lnTo>
                    <a:pt x="1304" y="0"/>
                  </a:lnTo>
                  <a:lnTo>
                    <a:pt x="1307" y="0"/>
                  </a:lnTo>
                  <a:lnTo>
                    <a:pt x="1328" y="0"/>
                  </a:lnTo>
                  <a:lnTo>
                    <a:pt x="1329" y="0"/>
                  </a:lnTo>
                  <a:lnTo>
                    <a:pt x="1332" y="0"/>
                  </a:lnTo>
                  <a:lnTo>
                    <a:pt x="1333" y="2"/>
                  </a:lnTo>
                  <a:lnTo>
                    <a:pt x="1335" y="3"/>
                  </a:lnTo>
                  <a:lnTo>
                    <a:pt x="1336" y="4"/>
                  </a:lnTo>
                  <a:lnTo>
                    <a:pt x="1337" y="6"/>
                  </a:lnTo>
                  <a:lnTo>
                    <a:pt x="1337" y="8"/>
                  </a:lnTo>
                  <a:lnTo>
                    <a:pt x="1339" y="11"/>
                  </a:lnTo>
                  <a:lnTo>
                    <a:pt x="1337" y="12"/>
                  </a:lnTo>
                  <a:lnTo>
                    <a:pt x="1337" y="15"/>
                  </a:lnTo>
                  <a:lnTo>
                    <a:pt x="1336" y="16"/>
                  </a:lnTo>
                  <a:lnTo>
                    <a:pt x="1335" y="18"/>
                  </a:lnTo>
                  <a:lnTo>
                    <a:pt x="1333" y="19"/>
                  </a:lnTo>
                  <a:lnTo>
                    <a:pt x="1332" y="20"/>
                  </a:lnTo>
                  <a:lnTo>
                    <a:pt x="1329" y="20"/>
                  </a:lnTo>
                  <a:lnTo>
                    <a:pt x="1328" y="22"/>
                  </a:lnTo>
                  <a:close/>
                  <a:moveTo>
                    <a:pt x="1264" y="22"/>
                  </a:moveTo>
                  <a:lnTo>
                    <a:pt x="1243" y="22"/>
                  </a:lnTo>
                  <a:lnTo>
                    <a:pt x="1240" y="20"/>
                  </a:lnTo>
                  <a:lnTo>
                    <a:pt x="1238" y="20"/>
                  </a:lnTo>
                  <a:lnTo>
                    <a:pt x="1236" y="19"/>
                  </a:lnTo>
                  <a:lnTo>
                    <a:pt x="1235" y="18"/>
                  </a:lnTo>
                  <a:lnTo>
                    <a:pt x="1234" y="16"/>
                  </a:lnTo>
                  <a:lnTo>
                    <a:pt x="1232" y="15"/>
                  </a:lnTo>
                  <a:lnTo>
                    <a:pt x="1232" y="12"/>
                  </a:lnTo>
                  <a:lnTo>
                    <a:pt x="1232" y="11"/>
                  </a:lnTo>
                  <a:lnTo>
                    <a:pt x="1232" y="8"/>
                  </a:lnTo>
                  <a:lnTo>
                    <a:pt x="1232" y="6"/>
                  </a:lnTo>
                  <a:lnTo>
                    <a:pt x="1234" y="4"/>
                  </a:lnTo>
                  <a:lnTo>
                    <a:pt x="1235" y="3"/>
                  </a:lnTo>
                  <a:lnTo>
                    <a:pt x="1236" y="2"/>
                  </a:lnTo>
                  <a:lnTo>
                    <a:pt x="1238" y="0"/>
                  </a:lnTo>
                  <a:lnTo>
                    <a:pt x="1240" y="0"/>
                  </a:lnTo>
                  <a:lnTo>
                    <a:pt x="1243" y="0"/>
                  </a:lnTo>
                  <a:lnTo>
                    <a:pt x="1264" y="0"/>
                  </a:lnTo>
                  <a:lnTo>
                    <a:pt x="1266" y="0"/>
                  </a:lnTo>
                  <a:lnTo>
                    <a:pt x="1268" y="0"/>
                  </a:lnTo>
                  <a:lnTo>
                    <a:pt x="1270" y="2"/>
                  </a:lnTo>
                  <a:lnTo>
                    <a:pt x="1271" y="3"/>
                  </a:lnTo>
                  <a:lnTo>
                    <a:pt x="1272" y="4"/>
                  </a:lnTo>
                  <a:lnTo>
                    <a:pt x="1274" y="6"/>
                  </a:lnTo>
                  <a:lnTo>
                    <a:pt x="1274" y="8"/>
                  </a:lnTo>
                  <a:lnTo>
                    <a:pt x="1275" y="11"/>
                  </a:lnTo>
                  <a:lnTo>
                    <a:pt x="1274" y="12"/>
                  </a:lnTo>
                  <a:lnTo>
                    <a:pt x="1274" y="15"/>
                  </a:lnTo>
                  <a:lnTo>
                    <a:pt x="1272" y="16"/>
                  </a:lnTo>
                  <a:lnTo>
                    <a:pt x="1271" y="18"/>
                  </a:lnTo>
                  <a:lnTo>
                    <a:pt x="1270" y="19"/>
                  </a:lnTo>
                  <a:lnTo>
                    <a:pt x="1268" y="20"/>
                  </a:lnTo>
                  <a:lnTo>
                    <a:pt x="1266" y="20"/>
                  </a:lnTo>
                  <a:lnTo>
                    <a:pt x="1264" y="22"/>
                  </a:lnTo>
                  <a:close/>
                  <a:moveTo>
                    <a:pt x="1201" y="22"/>
                  </a:moveTo>
                  <a:lnTo>
                    <a:pt x="1179" y="22"/>
                  </a:lnTo>
                  <a:lnTo>
                    <a:pt x="1177" y="20"/>
                  </a:lnTo>
                  <a:lnTo>
                    <a:pt x="1174" y="20"/>
                  </a:lnTo>
                  <a:lnTo>
                    <a:pt x="1173" y="19"/>
                  </a:lnTo>
                  <a:lnTo>
                    <a:pt x="1171" y="18"/>
                  </a:lnTo>
                  <a:lnTo>
                    <a:pt x="1170" y="16"/>
                  </a:lnTo>
                  <a:lnTo>
                    <a:pt x="1169" y="15"/>
                  </a:lnTo>
                  <a:lnTo>
                    <a:pt x="1169" y="12"/>
                  </a:lnTo>
                  <a:lnTo>
                    <a:pt x="1169" y="11"/>
                  </a:lnTo>
                  <a:lnTo>
                    <a:pt x="1169" y="8"/>
                  </a:lnTo>
                  <a:lnTo>
                    <a:pt x="1169" y="6"/>
                  </a:lnTo>
                  <a:lnTo>
                    <a:pt x="1170" y="4"/>
                  </a:lnTo>
                  <a:lnTo>
                    <a:pt x="1171" y="3"/>
                  </a:lnTo>
                  <a:lnTo>
                    <a:pt x="1173" y="2"/>
                  </a:lnTo>
                  <a:lnTo>
                    <a:pt x="1174" y="0"/>
                  </a:lnTo>
                  <a:lnTo>
                    <a:pt x="1177" y="0"/>
                  </a:lnTo>
                  <a:lnTo>
                    <a:pt x="1179" y="0"/>
                  </a:lnTo>
                  <a:lnTo>
                    <a:pt x="1201" y="0"/>
                  </a:lnTo>
                  <a:lnTo>
                    <a:pt x="1202" y="0"/>
                  </a:lnTo>
                  <a:lnTo>
                    <a:pt x="1205" y="0"/>
                  </a:lnTo>
                  <a:lnTo>
                    <a:pt x="1206" y="2"/>
                  </a:lnTo>
                  <a:lnTo>
                    <a:pt x="1207" y="3"/>
                  </a:lnTo>
                  <a:lnTo>
                    <a:pt x="1209" y="4"/>
                  </a:lnTo>
                  <a:lnTo>
                    <a:pt x="1210" y="6"/>
                  </a:lnTo>
                  <a:lnTo>
                    <a:pt x="1210" y="8"/>
                  </a:lnTo>
                  <a:lnTo>
                    <a:pt x="1211" y="11"/>
                  </a:lnTo>
                  <a:lnTo>
                    <a:pt x="1210" y="12"/>
                  </a:lnTo>
                  <a:lnTo>
                    <a:pt x="1210" y="15"/>
                  </a:lnTo>
                  <a:lnTo>
                    <a:pt x="1209" y="16"/>
                  </a:lnTo>
                  <a:lnTo>
                    <a:pt x="1207" y="18"/>
                  </a:lnTo>
                  <a:lnTo>
                    <a:pt x="1206" y="19"/>
                  </a:lnTo>
                  <a:lnTo>
                    <a:pt x="1205" y="20"/>
                  </a:lnTo>
                  <a:lnTo>
                    <a:pt x="1202" y="20"/>
                  </a:lnTo>
                  <a:lnTo>
                    <a:pt x="1201" y="22"/>
                  </a:lnTo>
                  <a:close/>
                  <a:moveTo>
                    <a:pt x="1137" y="22"/>
                  </a:moveTo>
                  <a:lnTo>
                    <a:pt x="1116" y="22"/>
                  </a:lnTo>
                  <a:lnTo>
                    <a:pt x="1113" y="20"/>
                  </a:lnTo>
                  <a:lnTo>
                    <a:pt x="1110" y="20"/>
                  </a:lnTo>
                  <a:lnTo>
                    <a:pt x="1109" y="19"/>
                  </a:lnTo>
                  <a:lnTo>
                    <a:pt x="1108" y="18"/>
                  </a:lnTo>
                  <a:lnTo>
                    <a:pt x="1106" y="16"/>
                  </a:lnTo>
                  <a:lnTo>
                    <a:pt x="1105" y="15"/>
                  </a:lnTo>
                  <a:lnTo>
                    <a:pt x="1105" y="12"/>
                  </a:lnTo>
                  <a:lnTo>
                    <a:pt x="1105" y="11"/>
                  </a:lnTo>
                  <a:lnTo>
                    <a:pt x="1105" y="8"/>
                  </a:lnTo>
                  <a:lnTo>
                    <a:pt x="1105" y="6"/>
                  </a:lnTo>
                  <a:lnTo>
                    <a:pt x="1106" y="4"/>
                  </a:lnTo>
                  <a:lnTo>
                    <a:pt x="1108" y="3"/>
                  </a:lnTo>
                  <a:lnTo>
                    <a:pt x="1109" y="2"/>
                  </a:lnTo>
                  <a:lnTo>
                    <a:pt x="1110" y="0"/>
                  </a:lnTo>
                  <a:lnTo>
                    <a:pt x="1113" y="0"/>
                  </a:lnTo>
                  <a:lnTo>
                    <a:pt x="1116" y="0"/>
                  </a:lnTo>
                  <a:lnTo>
                    <a:pt x="1137" y="0"/>
                  </a:lnTo>
                  <a:lnTo>
                    <a:pt x="1138" y="0"/>
                  </a:lnTo>
                  <a:lnTo>
                    <a:pt x="1141" y="0"/>
                  </a:lnTo>
                  <a:lnTo>
                    <a:pt x="1142" y="2"/>
                  </a:lnTo>
                  <a:lnTo>
                    <a:pt x="1144" y="3"/>
                  </a:lnTo>
                  <a:lnTo>
                    <a:pt x="1145" y="4"/>
                  </a:lnTo>
                  <a:lnTo>
                    <a:pt x="1146" y="6"/>
                  </a:lnTo>
                  <a:lnTo>
                    <a:pt x="1146" y="8"/>
                  </a:lnTo>
                  <a:lnTo>
                    <a:pt x="1147" y="11"/>
                  </a:lnTo>
                  <a:lnTo>
                    <a:pt x="1146" y="12"/>
                  </a:lnTo>
                  <a:lnTo>
                    <a:pt x="1146" y="15"/>
                  </a:lnTo>
                  <a:lnTo>
                    <a:pt x="1145" y="16"/>
                  </a:lnTo>
                  <a:lnTo>
                    <a:pt x="1144" y="18"/>
                  </a:lnTo>
                  <a:lnTo>
                    <a:pt x="1142" y="19"/>
                  </a:lnTo>
                  <a:lnTo>
                    <a:pt x="1141" y="20"/>
                  </a:lnTo>
                  <a:lnTo>
                    <a:pt x="1138" y="20"/>
                  </a:lnTo>
                  <a:lnTo>
                    <a:pt x="1137" y="22"/>
                  </a:lnTo>
                  <a:close/>
                  <a:moveTo>
                    <a:pt x="1073" y="22"/>
                  </a:moveTo>
                  <a:lnTo>
                    <a:pt x="1052" y="22"/>
                  </a:lnTo>
                  <a:lnTo>
                    <a:pt x="1049" y="20"/>
                  </a:lnTo>
                  <a:lnTo>
                    <a:pt x="1047" y="20"/>
                  </a:lnTo>
                  <a:lnTo>
                    <a:pt x="1045" y="19"/>
                  </a:lnTo>
                  <a:lnTo>
                    <a:pt x="1044" y="18"/>
                  </a:lnTo>
                  <a:lnTo>
                    <a:pt x="1043" y="16"/>
                  </a:lnTo>
                  <a:lnTo>
                    <a:pt x="1041" y="15"/>
                  </a:lnTo>
                  <a:lnTo>
                    <a:pt x="1041" y="12"/>
                  </a:lnTo>
                  <a:lnTo>
                    <a:pt x="1041" y="11"/>
                  </a:lnTo>
                  <a:lnTo>
                    <a:pt x="1041" y="8"/>
                  </a:lnTo>
                  <a:lnTo>
                    <a:pt x="1041" y="6"/>
                  </a:lnTo>
                  <a:lnTo>
                    <a:pt x="1043" y="4"/>
                  </a:lnTo>
                  <a:lnTo>
                    <a:pt x="1044" y="3"/>
                  </a:lnTo>
                  <a:lnTo>
                    <a:pt x="1045" y="2"/>
                  </a:lnTo>
                  <a:lnTo>
                    <a:pt x="1047" y="0"/>
                  </a:lnTo>
                  <a:lnTo>
                    <a:pt x="1049" y="0"/>
                  </a:lnTo>
                  <a:lnTo>
                    <a:pt x="1052" y="0"/>
                  </a:lnTo>
                  <a:lnTo>
                    <a:pt x="1073" y="0"/>
                  </a:lnTo>
                  <a:lnTo>
                    <a:pt x="1074" y="0"/>
                  </a:lnTo>
                  <a:lnTo>
                    <a:pt x="1077" y="0"/>
                  </a:lnTo>
                  <a:lnTo>
                    <a:pt x="1078" y="2"/>
                  </a:lnTo>
                  <a:lnTo>
                    <a:pt x="1080" y="3"/>
                  </a:lnTo>
                  <a:lnTo>
                    <a:pt x="1081" y="4"/>
                  </a:lnTo>
                  <a:lnTo>
                    <a:pt x="1082" y="6"/>
                  </a:lnTo>
                  <a:lnTo>
                    <a:pt x="1082" y="8"/>
                  </a:lnTo>
                  <a:lnTo>
                    <a:pt x="1084" y="11"/>
                  </a:lnTo>
                  <a:lnTo>
                    <a:pt x="1082" y="12"/>
                  </a:lnTo>
                  <a:lnTo>
                    <a:pt x="1082" y="15"/>
                  </a:lnTo>
                  <a:lnTo>
                    <a:pt x="1081" y="16"/>
                  </a:lnTo>
                  <a:lnTo>
                    <a:pt x="1080" y="18"/>
                  </a:lnTo>
                  <a:lnTo>
                    <a:pt x="1078" y="19"/>
                  </a:lnTo>
                  <a:lnTo>
                    <a:pt x="1077" y="20"/>
                  </a:lnTo>
                  <a:lnTo>
                    <a:pt x="1074" y="20"/>
                  </a:lnTo>
                  <a:lnTo>
                    <a:pt x="1073" y="22"/>
                  </a:lnTo>
                  <a:close/>
                  <a:moveTo>
                    <a:pt x="1009" y="22"/>
                  </a:moveTo>
                  <a:lnTo>
                    <a:pt x="988" y="22"/>
                  </a:lnTo>
                  <a:lnTo>
                    <a:pt x="986" y="20"/>
                  </a:lnTo>
                  <a:lnTo>
                    <a:pt x="983" y="20"/>
                  </a:lnTo>
                  <a:lnTo>
                    <a:pt x="982" y="19"/>
                  </a:lnTo>
                  <a:lnTo>
                    <a:pt x="980" y="18"/>
                  </a:lnTo>
                  <a:lnTo>
                    <a:pt x="979" y="16"/>
                  </a:lnTo>
                  <a:lnTo>
                    <a:pt x="978" y="15"/>
                  </a:lnTo>
                  <a:lnTo>
                    <a:pt x="978" y="12"/>
                  </a:lnTo>
                  <a:lnTo>
                    <a:pt x="978" y="11"/>
                  </a:lnTo>
                  <a:lnTo>
                    <a:pt x="978" y="8"/>
                  </a:lnTo>
                  <a:lnTo>
                    <a:pt x="978" y="6"/>
                  </a:lnTo>
                  <a:lnTo>
                    <a:pt x="979" y="4"/>
                  </a:lnTo>
                  <a:lnTo>
                    <a:pt x="980" y="3"/>
                  </a:lnTo>
                  <a:lnTo>
                    <a:pt x="982" y="2"/>
                  </a:lnTo>
                  <a:lnTo>
                    <a:pt x="983" y="0"/>
                  </a:lnTo>
                  <a:lnTo>
                    <a:pt x="986" y="0"/>
                  </a:lnTo>
                  <a:lnTo>
                    <a:pt x="988" y="0"/>
                  </a:lnTo>
                  <a:lnTo>
                    <a:pt x="1009" y="0"/>
                  </a:lnTo>
                  <a:lnTo>
                    <a:pt x="1011" y="0"/>
                  </a:lnTo>
                  <a:lnTo>
                    <a:pt x="1013" y="0"/>
                  </a:lnTo>
                  <a:lnTo>
                    <a:pt x="1015" y="2"/>
                  </a:lnTo>
                  <a:lnTo>
                    <a:pt x="1016" y="3"/>
                  </a:lnTo>
                  <a:lnTo>
                    <a:pt x="1017" y="4"/>
                  </a:lnTo>
                  <a:lnTo>
                    <a:pt x="1019" y="6"/>
                  </a:lnTo>
                  <a:lnTo>
                    <a:pt x="1019" y="8"/>
                  </a:lnTo>
                  <a:lnTo>
                    <a:pt x="1020" y="11"/>
                  </a:lnTo>
                  <a:lnTo>
                    <a:pt x="1019" y="12"/>
                  </a:lnTo>
                  <a:lnTo>
                    <a:pt x="1019" y="15"/>
                  </a:lnTo>
                  <a:lnTo>
                    <a:pt x="1017" y="16"/>
                  </a:lnTo>
                  <a:lnTo>
                    <a:pt x="1016" y="18"/>
                  </a:lnTo>
                  <a:lnTo>
                    <a:pt x="1015" y="19"/>
                  </a:lnTo>
                  <a:lnTo>
                    <a:pt x="1013" y="20"/>
                  </a:lnTo>
                  <a:lnTo>
                    <a:pt x="1011" y="20"/>
                  </a:lnTo>
                  <a:lnTo>
                    <a:pt x="1009" y="22"/>
                  </a:lnTo>
                  <a:close/>
                  <a:moveTo>
                    <a:pt x="946" y="22"/>
                  </a:moveTo>
                  <a:lnTo>
                    <a:pt x="924" y="22"/>
                  </a:lnTo>
                  <a:lnTo>
                    <a:pt x="922" y="20"/>
                  </a:lnTo>
                  <a:lnTo>
                    <a:pt x="919" y="20"/>
                  </a:lnTo>
                  <a:lnTo>
                    <a:pt x="918" y="19"/>
                  </a:lnTo>
                  <a:lnTo>
                    <a:pt x="916" y="18"/>
                  </a:lnTo>
                  <a:lnTo>
                    <a:pt x="915" y="16"/>
                  </a:lnTo>
                  <a:lnTo>
                    <a:pt x="914" y="15"/>
                  </a:lnTo>
                  <a:lnTo>
                    <a:pt x="914" y="12"/>
                  </a:lnTo>
                  <a:lnTo>
                    <a:pt x="914" y="11"/>
                  </a:lnTo>
                  <a:lnTo>
                    <a:pt x="914" y="8"/>
                  </a:lnTo>
                  <a:lnTo>
                    <a:pt x="914" y="6"/>
                  </a:lnTo>
                  <a:lnTo>
                    <a:pt x="915" y="4"/>
                  </a:lnTo>
                  <a:lnTo>
                    <a:pt x="916" y="3"/>
                  </a:lnTo>
                  <a:lnTo>
                    <a:pt x="918" y="2"/>
                  </a:lnTo>
                  <a:lnTo>
                    <a:pt x="919" y="0"/>
                  </a:lnTo>
                  <a:lnTo>
                    <a:pt x="922" y="0"/>
                  </a:lnTo>
                  <a:lnTo>
                    <a:pt x="924" y="0"/>
                  </a:lnTo>
                  <a:lnTo>
                    <a:pt x="946" y="0"/>
                  </a:lnTo>
                  <a:lnTo>
                    <a:pt x="947" y="0"/>
                  </a:lnTo>
                  <a:lnTo>
                    <a:pt x="950" y="0"/>
                  </a:lnTo>
                  <a:lnTo>
                    <a:pt x="951" y="2"/>
                  </a:lnTo>
                  <a:lnTo>
                    <a:pt x="952" y="3"/>
                  </a:lnTo>
                  <a:lnTo>
                    <a:pt x="954" y="4"/>
                  </a:lnTo>
                  <a:lnTo>
                    <a:pt x="955" y="6"/>
                  </a:lnTo>
                  <a:lnTo>
                    <a:pt x="955" y="8"/>
                  </a:lnTo>
                  <a:lnTo>
                    <a:pt x="956" y="11"/>
                  </a:lnTo>
                  <a:lnTo>
                    <a:pt x="955" y="12"/>
                  </a:lnTo>
                  <a:lnTo>
                    <a:pt x="955" y="15"/>
                  </a:lnTo>
                  <a:lnTo>
                    <a:pt x="954" y="16"/>
                  </a:lnTo>
                  <a:lnTo>
                    <a:pt x="952" y="18"/>
                  </a:lnTo>
                  <a:lnTo>
                    <a:pt x="951" y="19"/>
                  </a:lnTo>
                  <a:lnTo>
                    <a:pt x="950" y="20"/>
                  </a:lnTo>
                  <a:lnTo>
                    <a:pt x="947" y="20"/>
                  </a:lnTo>
                  <a:lnTo>
                    <a:pt x="946" y="22"/>
                  </a:lnTo>
                  <a:close/>
                  <a:moveTo>
                    <a:pt x="882" y="22"/>
                  </a:moveTo>
                  <a:lnTo>
                    <a:pt x="861" y="22"/>
                  </a:lnTo>
                  <a:lnTo>
                    <a:pt x="858" y="20"/>
                  </a:lnTo>
                  <a:lnTo>
                    <a:pt x="855" y="20"/>
                  </a:lnTo>
                  <a:lnTo>
                    <a:pt x="854" y="19"/>
                  </a:lnTo>
                  <a:lnTo>
                    <a:pt x="853" y="18"/>
                  </a:lnTo>
                  <a:lnTo>
                    <a:pt x="851" y="16"/>
                  </a:lnTo>
                  <a:lnTo>
                    <a:pt x="850" y="15"/>
                  </a:lnTo>
                  <a:lnTo>
                    <a:pt x="850" y="12"/>
                  </a:lnTo>
                  <a:lnTo>
                    <a:pt x="850" y="11"/>
                  </a:lnTo>
                  <a:lnTo>
                    <a:pt x="850" y="8"/>
                  </a:lnTo>
                  <a:lnTo>
                    <a:pt x="850" y="6"/>
                  </a:lnTo>
                  <a:lnTo>
                    <a:pt x="851" y="4"/>
                  </a:lnTo>
                  <a:lnTo>
                    <a:pt x="853" y="3"/>
                  </a:lnTo>
                  <a:lnTo>
                    <a:pt x="854" y="2"/>
                  </a:lnTo>
                  <a:lnTo>
                    <a:pt x="855" y="0"/>
                  </a:lnTo>
                  <a:lnTo>
                    <a:pt x="858" y="0"/>
                  </a:lnTo>
                  <a:lnTo>
                    <a:pt x="861" y="0"/>
                  </a:lnTo>
                  <a:lnTo>
                    <a:pt x="882" y="0"/>
                  </a:lnTo>
                  <a:lnTo>
                    <a:pt x="883" y="0"/>
                  </a:lnTo>
                  <a:lnTo>
                    <a:pt x="886" y="0"/>
                  </a:lnTo>
                  <a:lnTo>
                    <a:pt x="887" y="2"/>
                  </a:lnTo>
                  <a:lnTo>
                    <a:pt x="889" y="3"/>
                  </a:lnTo>
                  <a:lnTo>
                    <a:pt x="890" y="4"/>
                  </a:lnTo>
                  <a:lnTo>
                    <a:pt x="891" y="6"/>
                  </a:lnTo>
                  <a:lnTo>
                    <a:pt x="891" y="8"/>
                  </a:lnTo>
                  <a:lnTo>
                    <a:pt x="893" y="11"/>
                  </a:lnTo>
                  <a:lnTo>
                    <a:pt x="891" y="12"/>
                  </a:lnTo>
                  <a:lnTo>
                    <a:pt x="891" y="15"/>
                  </a:lnTo>
                  <a:lnTo>
                    <a:pt x="890" y="16"/>
                  </a:lnTo>
                  <a:lnTo>
                    <a:pt x="889" y="18"/>
                  </a:lnTo>
                  <a:lnTo>
                    <a:pt x="887" y="19"/>
                  </a:lnTo>
                  <a:lnTo>
                    <a:pt x="886" y="20"/>
                  </a:lnTo>
                  <a:lnTo>
                    <a:pt x="883" y="20"/>
                  </a:lnTo>
                  <a:lnTo>
                    <a:pt x="882" y="22"/>
                  </a:lnTo>
                  <a:close/>
                  <a:moveTo>
                    <a:pt x="818" y="22"/>
                  </a:moveTo>
                  <a:lnTo>
                    <a:pt x="797" y="22"/>
                  </a:lnTo>
                  <a:lnTo>
                    <a:pt x="794" y="20"/>
                  </a:lnTo>
                  <a:lnTo>
                    <a:pt x="792" y="20"/>
                  </a:lnTo>
                  <a:lnTo>
                    <a:pt x="790" y="19"/>
                  </a:lnTo>
                  <a:lnTo>
                    <a:pt x="789" y="18"/>
                  </a:lnTo>
                  <a:lnTo>
                    <a:pt x="788" y="16"/>
                  </a:lnTo>
                  <a:lnTo>
                    <a:pt x="786" y="15"/>
                  </a:lnTo>
                  <a:lnTo>
                    <a:pt x="786" y="12"/>
                  </a:lnTo>
                  <a:lnTo>
                    <a:pt x="786" y="11"/>
                  </a:lnTo>
                  <a:lnTo>
                    <a:pt x="786" y="8"/>
                  </a:lnTo>
                  <a:lnTo>
                    <a:pt x="786" y="6"/>
                  </a:lnTo>
                  <a:lnTo>
                    <a:pt x="788" y="4"/>
                  </a:lnTo>
                  <a:lnTo>
                    <a:pt x="789" y="3"/>
                  </a:lnTo>
                  <a:lnTo>
                    <a:pt x="790" y="2"/>
                  </a:lnTo>
                  <a:lnTo>
                    <a:pt x="792" y="0"/>
                  </a:lnTo>
                  <a:lnTo>
                    <a:pt x="794" y="0"/>
                  </a:lnTo>
                  <a:lnTo>
                    <a:pt x="797" y="0"/>
                  </a:lnTo>
                  <a:lnTo>
                    <a:pt x="818" y="0"/>
                  </a:lnTo>
                  <a:lnTo>
                    <a:pt x="820" y="0"/>
                  </a:lnTo>
                  <a:lnTo>
                    <a:pt x="822" y="0"/>
                  </a:lnTo>
                  <a:lnTo>
                    <a:pt x="824" y="2"/>
                  </a:lnTo>
                  <a:lnTo>
                    <a:pt x="825" y="3"/>
                  </a:lnTo>
                  <a:lnTo>
                    <a:pt x="826" y="4"/>
                  </a:lnTo>
                  <a:lnTo>
                    <a:pt x="828" y="6"/>
                  </a:lnTo>
                  <a:lnTo>
                    <a:pt x="828" y="8"/>
                  </a:lnTo>
                  <a:lnTo>
                    <a:pt x="829" y="11"/>
                  </a:lnTo>
                  <a:lnTo>
                    <a:pt x="828" y="12"/>
                  </a:lnTo>
                  <a:lnTo>
                    <a:pt x="828" y="15"/>
                  </a:lnTo>
                  <a:lnTo>
                    <a:pt x="826" y="16"/>
                  </a:lnTo>
                  <a:lnTo>
                    <a:pt x="825" y="18"/>
                  </a:lnTo>
                  <a:lnTo>
                    <a:pt x="824" y="19"/>
                  </a:lnTo>
                  <a:lnTo>
                    <a:pt x="822" y="20"/>
                  </a:lnTo>
                  <a:lnTo>
                    <a:pt x="820" y="20"/>
                  </a:lnTo>
                  <a:lnTo>
                    <a:pt x="818" y="22"/>
                  </a:lnTo>
                  <a:close/>
                  <a:moveTo>
                    <a:pt x="755" y="22"/>
                  </a:moveTo>
                  <a:lnTo>
                    <a:pt x="733" y="22"/>
                  </a:lnTo>
                  <a:lnTo>
                    <a:pt x="731" y="20"/>
                  </a:lnTo>
                  <a:lnTo>
                    <a:pt x="728" y="20"/>
                  </a:lnTo>
                  <a:lnTo>
                    <a:pt x="727" y="19"/>
                  </a:lnTo>
                  <a:lnTo>
                    <a:pt x="725" y="18"/>
                  </a:lnTo>
                  <a:lnTo>
                    <a:pt x="724" y="16"/>
                  </a:lnTo>
                  <a:lnTo>
                    <a:pt x="723" y="15"/>
                  </a:lnTo>
                  <a:lnTo>
                    <a:pt x="723" y="12"/>
                  </a:lnTo>
                  <a:lnTo>
                    <a:pt x="723" y="11"/>
                  </a:lnTo>
                  <a:lnTo>
                    <a:pt x="723" y="8"/>
                  </a:lnTo>
                  <a:lnTo>
                    <a:pt x="723" y="6"/>
                  </a:lnTo>
                  <a:lnTo>
                    <a:pt x="724" y="4"/>
                  </a:lnTo>
                  <a:lnTo>
                    <a:pt x="725" y="3"/>
                  </a:lnTo>
                  <a:lnTo>
                    <a:pt x="727" y="2"/>
                  </a:lnTo>
                  <a:lnTo>
                    <a:pt x="728" y="0"/>
                  </a:lnTo>
                  <a:lnTo>
                    <a:pt x="731" y="0"/>
                  </a:lnTo>
                  <a:lnTo>
                    <a:pt x="733" y="0"/>
                  </a:lnTo>
                  <a:lnTo>
                    <a:pt x="755" y="0"/>
                  </a:lnTo>
                  <a:lnTo>
                    <a:pt x="756" y="0"/>
                  </a:lnTo>
                  <a:lnTo>
                    <a:pt x="758" y="0"/>
                  </a:lnTo>
                  <a:lnTo>
                    <a:pt x="760" y="2"/>
                  </a:lnTo>
                  <a:lnTo>
                    <a:pt x="761" y="3"/>
                  </a:lnTo>
                  <a:lnTo>
                    <a:pt x="762" y="4"/>
                  </a:lnTo>
                  <a:lnTo>
                    <a:pt x="764" y="6"/>
                  </a:lnTo>
                  <a:lnTo>
                    <a:pt x="764" y="8"/>
                  </a:lnTo>
                  <a:lnTo>
                    <a:pt x="765" y="11"/>
                  </a:lnTo>
                  <a:lnTo>
                    <a:pt x="764" y="12"/>
                  </a:lnTo>
                  <a:lnTo>
                    <a:pt x="764" y="15"/>
                  </a:lnTo>
                  <a:lnTo>
                    <a:pt x="762" y="16"/>
                  </a:lnTo>
                  <a:lnTo>
                    <a:pt x="761" y="18"/>
                  </a:lnTo>
                  <a:lnTo>
                    <a:pt x="760" y="19"/>
                  </a:lnTo>
                  <a:lnTo>
                    <a:pt x="758" y="20"/>
                  </a:lnTo>
                  <a:lnTo>
                    <a:pt x="756" y="20"/>
                  </a:lnTo>
                  <a:lnTo>
                    <a:pt x="755" y="22"/>
                  </a:lnTo>
                  <a:close/>
                  <a:moveTo>
                    <a:pt x="691" y="22"/>
                  </a:moveTo>
                  <a:lnTo>
                    <a:pt x="670" y="22"/>
                  </a:lnTo>
                  <a:lnTo>
                    <a:pt x="667" y="20"/>
                  </a:lnTo>
                  <a:lnTo>
                    <a:pt x="664" y="20"/>
                  </a:lnTo>
                  <a:lnTo>
                    <a:pt x="663" y="19"/>
                  </a:lnTo>
                  <a:lnTo>
                    <a:pt x="662" y="18"/>
                  </a:lnTo>
                  <a:lnTo>
                    <a:pt x="660" y="16"/>
                  </a:lnTo>
                  <a:lnTo>
                    <a:pt x="659" y="15"/>
                  </a:lnTo>
                  <a:lnTo>
                    <a:pt x="659" y="12"/>
                  </a:lnTo>
                  <a:lnTo>
                    <a:pt x="659" y="11"/>
                  </a:lnTo>
                  <a:lnTo>
                    <a:pt x="659" y="8"/>
                  </a:lnTo>
                  <a:lnTo>
                    <a:pt x="659" y="6"/>
                  </a:lnTo>
                  <a:lnTo>
                    <a:pt x="660" y="4"/>
                  </a:lnTo>
                  <a:lnTo>
                    <a:pt x="662" y="3"/>
                  </a:lnTo>
                  <a:lnTo>
                    <a:pt x="663" y="2"/>
                  </a:lnTo>
                  <a:lnTo>
                    <a:pt x="664" y="0"/>
                  </a:lnTo>
                  <a:lnTo>
                    <a:pt x="667" y="0"/>
                  </a:lnTo>
                  <a:lnTo>
                    <a:pt x="670" y="0"/>
                  </a:lnTo>
                  <a:lnTo>
                    <a:pt x="691" y="0"/>
                  </a:lnTo>
                  <a:lnTo>
                    <a:pt x="692" y="0"/>
                  </a:lnTo>
                  <a:lnTo>
                    <a:pt x="695" y="0"/>
                  </a:lnTo>
                  <a:lnTo>
                    <a:pt x="696" y="2"/>
                  </a:lnTo>
                  <a:lnTo>
                    <a:pt x="697" y="3"/>
                  </a:lnTo>
                  <a:lnTo>
                    <a:pt x="699" y="4"/>
                  </a:lnTo>
                  <a:lnTo>
                    <a:pt x="700" y="6"/>
                  </a:lnTo>
                  <a:lnTo>
                    <a:pt x="700" y="8"/>
                  </a:lnTo>
                  <a:lnTo>
                    <a:pt x="701" y="11"/>
                  </a:lnTo>
                  <a:lnTo>
                    <a:pt x="700" y="12"/>
                  </a:lnTo>
                  <a:lnTo>
                    <a:pt x="700" y="15"/>
                  </a:lnTo>
                  <a:lnTo>
                    <a:pt x="699" y="16"/>
                  </a:lnTo>
                  <a:lnTo>
                    <a:pt x="697" y="18"/>
                  </a:lnTo>
                  <a:lnTo>
                    <a:pt x="696" y="19"/>
                  </a:lnTo>
                  <a:lnTo>
                    <a:pt x="695" y="20"/>
                  </a:lnTo>
                  <a:lnTo>
                    <a:pt x="692" y="20"/>
                  </a:lnTo>
                  <a:lnTo>
                    <a:pt x="691" y="22"/>
                  </a:lnTo>
                  <a:close/>
                  <a:moveTo>
                    <a:pt x="627" y="22"/>
                  </a:moveTo>
                  <a:lnTo>
                    <a:pt x="606" y="22"/>
                  </a:lnTo>
                  <a:lnTo>
                    <a:pt x="603" y="20"/>
                  </a:lnTo>
                  <a:lnTo>
                    <a:pt x="600" y="20"/>
                  </a:lnTo>
                  <a:lnTo>
                    <a:pt x="599" y="19"/>
                  </a:lnTo>
                  <a:lnTo>
                    <a:pt x="598" y="18"/>
                  </a:lnTo>
                  <a:lnTo>
                    <a:pt x="597" y="16"/>
                  </a:lnTo>
                  <a:lnTo>
                    <a:pt x="595" y="15"/>
                  </a:lnTo>
                  <a:lnTo>
                    <a:pt x="595" y="12"/>
                  </a:lnTo>
                  <a:lnTo>
                    <a:pt x="595" y="11"/>
                  </a:lnTo>
                  <a:lnTo>
                    <a:pt x="595" y="8"/>
                  </a:lnTo>
                  <a:lnTo>
                    <a:pt x="595" y="6"/>
                  </a:lnTo>
                  <a:lnTo>
                    <a:pt x="597" y="4"/>
                  </a:lnTo>
                  <a:lnTo>
                    <a:pt x="598" y="3"/>
                  </a:lnTo>
                  <a:lnTo>
                    <a:pt x="599" y="2"/>
                  </a:lnTo>
                  <a:lnTo>
                    <a:pt x="600" y="0"/>
                  </a:lnTo>
                  <a:lnTo>
                    <a:pt x="603" y="0"/>
                  </a:lnTo>
                  <a:lnTo>
                    <a:pt x="606" y="0"/>
                  </a:lnTo>
                  <a:lnTo>
                    <a:pt x="627" y="0"/>
                  </a:lnTo>
                  <a:lnTo>
                    <a:pt x="628" y="0"/>
                  </a:lnTo>
                  <a:lnTo>
                    <a:pt x="631" y="0"/>
                  </a:lnTo>
                  <a:lnTo>
                    <a:pt x="632" y="2"/>
                  </a:lnTo>
                  <a:lnTo>
                    <a:pt x="634" y="3"/>
                  </a:lnTo>
                  <a:lnTo>
                    <a:pt x="635" y="4"/>
                  </a:lnTo>
                  <a:lnTo>
                    <a:pt x="636" y="6"/>
                  </a:lnTo>
                  <a:lnTo>
                    <a:pt x="636" y="8"/>
                  </a:lnTo>
                  <a:lnTo>
                    <a:pt x="638" y="11"/>
                  </a:lnTo>
                  <a:lnTo>
                    <a:pt x="636" y="12"/>
                  </a:lnTo>
                  <a:lnTo>
                    <a:pt x="636" y="15"/>
                  </a:lnTo>
                  <a:lnTo>
                    <a:pt x="635" y="16"/>
                  </a:lnTo>
                  <a:lnTo>
                    <a:pt x="634" y="18"/>
                  </a:lnTo>
                  <a:lnTo>
                    <a:pt x="632" y="19"/>
                  </a:lnTo>
                  <a:lnTo>
                    <a:pt x="631" y="20"/>
                  </a:lnTo>
                  <a:lnTo>
                    <a:pt x="628" y="20"/>
                  </a:lnTo>
                  <a:lnTo>
                    <a:pt x="627" y="22"/>
                  </a:lnTo>
                  <a:close/>
                  <a:moveTo>
                    <a:pt x="563" y="22"/>
                  </a:moveTo>
                  <a:lnTo>
                    <a:pt x="542" y="22"/>
                  </a:lnTo>
                  <a:lnTo>
                    <a:pt x="539" y="20"/>
                  </a:lnTo>
                  <a:lnTo>
                    <a:pt x="537" y="20"/>
                  </a:lnTo>
                  <a:lnTo>
                    <a:pt x="535" y="19"/>
                  </a:lnTo>
                  <a:lnTo>
                    <a:pt x="534" y="18"/>
                  </a:lnTo>
                  <a:lnTo>
                    <a:pt x="533" y="16"/>
                  </a:lnTo>
                  <a:lnTo>
                    <a:pt x="531" y="15"/>
                  </a:lnTo>
                  <a:lnTo>
                    <a:pt x="531" y="12"/>
                  </a:lnTo>
                  <a:lnTo>
                    <a:pt x="531" y="11"/>
                  </a:lnTo>
                  <a:lnTo>
                    <a:pt x="531" y="8"/>
                  </a:lnTo>
                  <a:lnTo>
                    <a:pt x="531" y="6"/>
                  </a:lnTo>
                  <a:lnTo>
                    <a:pt x="533" y="4"/>
                  </a:lnTo>
                  <a:lnTo>
                    <a:pt x="534" y="3"/>
                  </a:lnTo>
                  <a:lnTo>
                    <a:pt x="535" y="2"/>
                  </a:lnTo>
                  <a:lnTo>
                    <a:pt x="537" y="0"/>
                  </a:lnTo>
                  <a:lnTo>
                    <a:pt x="539" y="0"/>
                  </a:lnTo>
                  <a:lnTo>
                    <a:pt x="542" y="0"/>
                  </a:lnTo>
                  <a:lnTo>
                    <a:pt x="563" y="0"/>
                  </a:lnTo>
                  <a:lnTo>
                    <a:pt x="565" y="0"/>
                  </a:lnTo>
                  <a:lnTo>
                    <a:pt x="567" y="0"/>
                  </a:lnTo>
                  <a:lnTo>
                    <a:pt x="569" y="2"/>
                  </a:lnTo>
                  <a:lnTo>
                    <a:pt x="570" y="3"/>
                  </a:lnTo>
                  <a:lnTo>
                    <a:pt x="571" y="4"/>
                  </a:lnTo>
                  <a:lnTo>
                    <a:pt x="573" y="6"/>
                  </a:lnTo>
                  <a:lnTo>
                    <a:pt x="573" y="8"/>
                  </a:lnTo>
                  <a:lnTo>
                    <a:pt x="574" y="11"/>
                  </a:lnTo>
                  <a:lnTo>
                    <a:pt x="573" y="12"/>
                  </a:lnTo>
                  <a:lnTo>
                    <a:pt x="573" y="15"/>
                  </a:lnTo>
                  <a:lnTo>
                    <a:pt x="571" y="16"/>
                  </a:lnTo>
                  <a:lnTo>
                    <a:pt x="570" y="18"/>
                  </a:lnTo>
                  <a:lnTo>
                    <a:pt x="569" y="19"/>
                  </a:lnTo>
                  <a:lnTo>
                    <a:pt x="567" y="20"/>
                  </a:lnTo>
                  <a:lnTo>
                    <a:pt x="565" y="20"/>
                  </a:lnTo>
                  <a:lnTo>
                    <a:pt x="563" y="22"/>
                  </a:lnTo>
                  <a:close/>
                  <a:moveTo>
                    <a:pt x="500" y="22"/>
                  </a:moveTo>
                  <a:lnTo>
                    <a:pt x="478" y="22"/>
                  </a:lnTo>
                  <a:lnTo>
                    <a:pt x="476" y="20"/>
                  </a:lnTo>
                  <a:lnTo>
                    <a:pt x="473" y="20"/>
                  </a:lnTo>
                  <a:lnTo>
                    <a:pt x="472" y="19"/>
                  </a:lnTo>
                  <a:lnTo>
                    <a:pt x="470" y="18"/>
                  </a:lnTo>
                  <a:lnTo>
                    <a:pt x="469" y="16"/>
                  </a:lnTo>
                  <a:lnTo>
                    <a:pt x="468" y="15"/>
                  </a:lnTo>
                  <a:lnTo>
                    <a:pt x="468" y="12"/>
                  </a:lnTo>
                  <a:lnTo>
                    <a:pt x="468" y="11"/>
                  </a:lnTo>
                  <a:lnTo>
                    <a:pt x="468" y="8"/>
                  </a:lnTo>
                  <a:lnTo>
                    <a:pt x="468" y="6"/>
                  </a:lnTo>
                  <a:lnTo>
                    <a:pt x="469" y="4"/>
                  </a:lnTo>
                  <a:lnTo>
                    <a:pt x="470" y="3"/>
                  </a:lnTo>
                  <a:lnTo>
                    <a:pt x="472" y="2"/>
                  </a:lnTo>
                  <a:lnTo>
                    <a:pt x="473" y="0"/>
                  </a:lnTo>
                  <a:lnTo>
                    <a:pt x="476" y="0"/>
                  </a:lnTo>
                  <a:lnTo>
                    <a:pt x="478" y="0"/>
                  </a:lnTo>
                  <a:lnTo>
                    <a:pt x="500" y="0"/>
                  </a:lnTo>
                  <a:lnTo>
                    <a:pt x="501" y="0"/>
                  </a:lnTo>
                  <a:lnTo>
                    <a:pt x="504" y="0"/>
                  </a:lnTo>
                  <a:lnTo>
                    <a:pt x="505" y="2"/>
                  </a:lnTo>
                  <a:lnTo>
                    <a:pt x="506" y="3"/>
                  </a:lnTo>
                  <a:lnTo>
                    <a:pt x="508" y="4"/>
                  </a:lnTo>
                  <a:lnTo>
                    <a:pt x="509" y="6"/>
                  </a:lnTo>
                  <a:lnTo>
                    <a:pt x="509" y="8"/>
                  </a:lnTo>
                  <a:lnTo>
                    <a:pt x="510" y="11"/>
                  </a:lnTo>
                  <a:lnTo>
                    <a:pt x="509" y="12"/>
                  </a:lnTo>
                  <a:lnTo>
                    <a:pt x="509" y="15"/>
                  </a:lnTo>
                  <a:lnTo>
                    <a:pt x="508" y="16"/>
                  </a:lnTo>
                  <a:lnTo>
                    <a:pt x="506" y="18"/>
                  </a:lnTo>
                  <a:lnTo>
                    <a:pt x="505" y="19"/>
                  </a:lnTo>
                  <a:lnTo>
                    <a:pt x="504" y="20"/>
                  </a:lnTo>
                  <a:lnTo>
                    <a:pt x="501" y="20"/>
                  </a:lnTo>
                  <a:lnTo>
                    <a:pt x="500" y="22"/>
                  </a:lnTo>
                  <a:close/>
                  <a:moveTo>
                    <a:pt x="436" y="22"/>
                  </a:moveTo>
                  <a:lnTo>
                    <a:pt x="415" y="22"/>
                  </a:lnTo>
                  <a:lnTo>
                    <a:pt x="412" y="20"/>
                  </a:lnTo>
                  <a:lnTo>
                    <a:pt x="409" y="20"/>
                  </a:lnTo>
                  <a:lnTo>
                    <a:pt x="408" y="19"/>
                  </a:lnTo>
                  <a:lnTo>
                    <a:pt x="407" y="18"/>
                  </a:lnTo>
                  <a:lnTo>
                    <a:pt x="405" y="16"/>
                  </a:lnTo>
                  <a:lnTo>
                    <a:pt x="404" y="15"/>
                  </a:lnTo>
                  <a:lnTo>
                    <a:pt x="404" y="12"/>
                  </a:lnTo>
                  <a:lnTo>
                    <a:pt x="404" y="11"/>
                  </a:lnTo>
                  <a:lnTo>
                    <a:pt x="404" y="8"/>
                  </a:lnTo>
                  <a:lnTo>
                    <a:pt x="404" y="6"/>
                  </a:lnTo>
                  <a:lnTo>
                    <a:pt x="405" y="4"/>
                  </a:lnTo>
                  <a:lnTo>
                    <a:pt x="407" y="3"/>
                  </a:lnTo>
                  <a:lnTo>
                    <a:pt x="408" y="2"/>
                  </a:lnTo>
                  <a:lnTo>
                    <a:pt x="409" y="0"/>
                  </a:lnTo>
                  <a:lnTo>
                    <a:pt x="412" y="0"/>
                  </a:lnTo>
                  <a:lnTo>
                    <a:pt x="415" y="0"/>
                  </a:lnTo>
                  <a:lnTo>
                    <a:pt x="436" y="0"/>
                  </a:lnTo>
                  <a:lnTo>
                    <a:pt x="437" y="0"/>
                  </a:lnTo>
                  <a:lnTo>
                    <a:pt x="440" y="0"/>
                  </a:lnTo>
                  <a:lnTo>
                    <a:pt x="441" y="2"/>
                  </a:lnTo>
                  <a:lnTo>
                    <a:pt x="443" y="3"/>
                  </a:lnTo>
                  <a:lnTo>
                    <a:pt x="444" y="4"/>
                  </a:lnTo>
                  <a:lnTo>
                    <a:pt x="445" y="6"/>
                  </a:lnTo>
                  <a:lnTo>
                    <a:pt x="445" y="8"/>
                  </a:lnTo>
                  <a:lnTo>
                    <a:pt x="446" y="11"/>
                  </a:lnTo>
                  <a:lnTo>
                    <a:pt x="445" y="12"/>
                  </a:lnTo>
                  <a:lnTo>
                    <a:pt x="445" y="15"/>
                  </a:lnTo>
                  <a:lnTo>
                    <a:pt x="444" y="16"/>
                  </a:lnTo>
                  <a:lnTo>
                    <a:pt x="443" y="18"/>
                  </a:lnTo>
                  <a:lnTo>
                    <a:pt x="441" y="19"/>
                  </a:lnTo>
                  <a:lnTo>
                    <a:pt x="440" y="20"/>
                  </a:lnTo>
                  <a:lnTo>
                    <a:pt x="437" y="20"/>
                  </a:lnTo>
                  <a:lnTo>
                    <a:pt x="436" y="22"/>
                  </a:lnTo>
                  <a:close/>
                  <a:moveTo>
                    <a:pt x="372" y="22"/>
                  </a:moveTo>
                  <a:lnTo>
                    <a:pt x="351" y="22"/>
                  </a:lnTo>
                  <a:lnTo>
                    <a:pt x="348" y="20"/>
                  </a:lnTo>
                  <a:lnTo>
                    <a:pt x="346" y="20"/>
                  </a:lnTo>
                  <a:lnTo>
                    <a:pt x="344" y="19"/>
                  </a:lnTo>
                  <a:lnTo>
                    <a:pt x="343" y="18"/>
                  </a:lnTo>
                  <a:lnTo>
                    <a:pt x="342" y="16"/>
                  </a:lnTo>
                  <a:lnTo>
                    <a:pt x="340" y="15"/>
                  </a:lnTo>
                  <a:lnTo>
                    <a:pt x="340" y="12"/>
                  </a:lnTo>
                  <a:lnTo>
                    <a:pt x="340" y="11"/>
                  </a:lnTo>
                  <a:lnTo>
                    <a:pt x="340" y="8"/>
                  </a:lnTo>
                  <a:lnTo>
                    <a:pt x="340" y="6"/>
                  </a:lnTo>
                  <a:lnTo>
                    <a:pt x="342" y="4"/>
                  </a:lnTo>
                  <a:lnTo>
                    <a:pt x="343" y="3"/>
                  </a:lnTo>
                  <a:lnTo>
                    <a:pt x="344" y="2"/>
                  </a:lnTo>
                  <a:lnTo>
                    <a:pt x="346" y="0"/>
                  </a:lnTo>
                  <a:lnTo>
                    <a:pt x="348" y="0"/>
                  </a:lnTo>
                  <a:lnTo>
                    <a:pt x="351" y="0"/>
                  </a:lnTo>
                  <a:lnTo>
                    <a:pt x="372" y="0"/>
                  </a:lnTo>
                  <a:lnTo>
                    <a:pt x="373" y="0"/>
                  </a:lnTo>
                  <a:lnTo>
                    <a:pt x="376" y="0"/>
                  </a:lnTo>
                  <a:lnTo>
                    <a:pt x="377" y="2"/>
                  </a:lnTo>
                  <a:lnTo>
                    <a:pt x="379" y="3"/>
                  </a:lnTo>
                  <a:lnTo>
                    <a:pt x="380" y="4"/>
                  </a:lnTo>
                  <a:lnTo>
                    <a:pt x="381" y="6"/>
                  </a:lnTo>
                  <a:lnTo>
                    <a:pt x="381" y="8"/>
                  </a:lnTo>
                  <a:lnTo>
                    <a:pt x="383" y="11"/>
                  </a:lnTo>
                  <a:lnTo>
                    <a:pt x="381" y="12"/>
                  </a:lnTo>
                  <a:lnTo>
                    <a:pt x="381" y="15"/>
                  </a:lnTo>
                  <a:lnTo>
                    <a:pt x="380" y="16"/>
                  </a:lnTo>
                  <a:lnTo>
                    <a:pt x="379" y="18"/>
                  </a:lnTo>
                  <a:lnTo>
                    <a:pt x="377" y="19"/>
                  </a:lnTo>
                  <a:lnTo>
                    <a:pt x="376" y="20"/>
                  </a:lnTo>
                  <a:lnTo>
                    <a:pt x="373" y="20"/>
                  </a:lnTo>
                  <a:lnTo>
                    <a:pt x="372" y="22"/>
                  </a:lnTo>
                  <a:close/>
                  <a:moveTo>
                    <a:pt x="308" y="22"/>
                  </a:moveTo>
                  <a:lnTo>
                    <a:pt x="287" y="22"/>
                  </a:lnTo>
                  <a:lnTo>
                    <a:pt x="285" y="20"/>
                  </a:lnTo>
                  <a:lnTo>
                    <a:pt x="282" y="20"/>
                  </a:lnTo>
                  <a:lnTo>
                    <a:pt x="281" y="19"/>
                  </a:lnTo>
                  <a:lnTo>
                    <a:pt x="279" y="18"/>
                  </a:lnTo>
                  <a:lnTo>
                    <a:pt x="278" y="16"/>
                  </a:lnTo>
                  <a:lnTo>
                    <a:pt x="277" y="15"/>
                  </a:lnTo>
                  <a:lnTo>
                    <a:pt x="277" y="12"/>
                  </a:lnTo>
                  <a:lnTo>
                    <a:pt x="277" y="11"/>
                  </a:lnTo>
                  <a:lnTo>
                    <a:pt x="277" y="8"/>
                  </a:lnTo>
                  <a:lnTo>
                    <a:pt x="277" y="6"/>
                  </a:lnTo>
                  <a:lnTo>
                    <a:pt x="278" y="4"/>
                  </a:lnTo>
                  <a:lnTo>
                    <a:pt x="279" y="3"/>
                  </a:lnTo>
                  <a:lnTo>
                    <a:pt x="281" y="2"/>
                  </a:lnTo>
                  <a:lnTo>
                    <a:pt x="282" y="0"/>
                  </a:lnTo>
                  <a:lnTo>
                    <a:pt x="285" y="0"/>
                  </a:lnTo>
                  <a:lnTo>
                    <a:pt x="287" y="0"/>
                  </a:lnTo>
                  <a:lnTo>
                    <a:pt x="308" y="0"/>
                  </a:lnTo>
                  <a:lnTo>
                    <a:pt x="310" y="0"/>
                  </a:lnTo>
                  <a:lnTo>
                    <a:pt x="312" y="0"/>
                  </a:lnTo>
                  <a:lnTo>
                    <a:pt x="314" y="2"/>
                  </a:lnTo>
                  <a:lnTo>
                    <a:pt x="315" y="3"/>
                  </a:lnTo>
                  <a:lnTo>
                    <a:pt x="316" y="4"/>
                  </a:lnTo>
                  <a:lnTo>
                    <a:pt x="318" y="6"/>
                  </a:lnTo>
                  <a:lnTo>
                    <a:pt x="318" y="8"/>
                  </a:lnTo>
                  <a:lnTo>
                    <a:pt x="319" y="11"/>
                  </a:lnTo>
                  <a:lnTo>
                    <a:pt x="318" y="12"/>
                  </a:lnTo>
                  <a:lnTo>
                    <a:pt x="318" y="15"/>
                  </a:lnTo>
                  <a:lnTo>
                    <a:pt x="316" y="16"/>
                  </a:lnTo>
                  <a:lnTo>
                    <a:pt x="315" y="18"/>
                  </a:lnTo>
                  <a:lnTo>
                    <a:pt x="314" y="19"/>
                  </a:lnTo>
                  <a:lnTo>
                    <a:pt x="312" y="20"/>
                  </a:lnTo>
                  <a:lnTo>
                    <a:pt x="310" y="20"/>
                  </a:lnTo>
                  <a:lnTo>
                    <a:pt x="308" y="22"/>
                  </a:lnTo>
                  <a:close/>
                  <a:moveTo>
                    <a:pt x="245" y="22"/>
                  </a:moveTo>
                  <a:lnTo>
                    <a:pt x="223" y="22"/>
                  </a:lnTo>
                  <a:lnTo>
                    <a:pt x="221" y="20"/>
                  </a:lnTo>
                  <a:lnTo>
                    <a:pt x="218" y="20"/>
                  </a:lnTo>
                  <a:lnTo>
                    <a:pt x="217" y="19"/>
                  </a:lnTo>
                  <a:lnTo>
                    <a:pt x="215" y="18"/>
                  </a:lnTo>
                  <a:lnTo>
                    <a:pt x="214" y="16"/>
                  </a:lnTo>
                  <a:lnTo>
                    <a:pt x="213" y="15"/>
                  </a:lnTo>
                  <a:lnTo>
                    <a:pt x="213" y="12"/>
                  </a:lnTo>
                  <a:lnTo>
                    <a:pt x="213" y="11"/>
                  </a:lnTo>
                  <a:lnTo>
                    <a:pt x="213" y="8"/>
                  </a:lnTo>
                  <a:lnTo>
                    <a:pt x="213" y="6"/>
                  </a:lnTo>
                  <a:lnTo>
                    <a:pt x="214" y="4"/>
                  </a:lnTo>
                  <a:lnTo>
                    <a:pt x="215" y="3"/>
                  </a:lnTo>
                  <a:lnTo>
                    <a:pt x="217" y="2"/>
                  </a:lnTo>
                  <a:lnTo>
                    <a:pt x="218" y="0"/>
                  </a:lnTo>
                  <a:lnTo>
                    <a:pt x="221" y="0"/>
                  </a:lnTo>
                  <a:lnTo>
                    <a:pt x="223" y="0"/>
                  </a:lnTo>
                  <a:lnTo>
                    <a:pt x="245" y="0"/>
                  </a:lnTo>
                  <a:lnTo>
                    <a:pt x="246" y="0"/>
                  </a:lnTo>
                  <a:lnTo>
                    <a:pt x="249" y="0"/>
                  </a:lnTo>
                  <a:lnTo>
                    <a:pt x="250" y="2"/>
                  </a:lnTo>
                  <a:lnTo>
                    <a:pt x="251" y="3"/>
                  </a:lnTo>
                  <a:lnTo>
                    <a:pt x="253" y="4"/>
                  </a:lnTo>
                  <a:lnTo>
                    <a:pt x="254" y="6"/>
                  </a:lnTo>
                  <a:lnTo>
                    <a:pt x="254" y="8"/>
                  </a:lnTo>
                  <a:lnTo>
                    <a:pt x="255" y="11"/>
                  </a:lnTo>
                  <a:lnTo>
                    <a:pt x="254" y="12"/>
                  </a:lnTo>
                  <a:lnTo>
                    <a:pt x="254" y="15"/>
                  </a:lnTo>
                  <a:lnTo>
                    <a:pt x="253" y="16"/>
                  </a:lnTo>
                  <a:lnTo>
                    <a:pt x="251" y="18"/>
                  </a:lnTo>
                  <a:lnTo>
                    <a:pt x="250" y="19"/>
                  </a:lnTo>
                  <a:lnTo>
                    <a:pt x="249" y="20"/>
                  </a:lnTo>
                  <a:lnTo>
                    <a:pt x="246" y="20"/>
                  </a:lnTo>
                  <a:lnTo>
                    <a:pt x="245" y="22"/>
                  </a:lnTo>
                  <a:close/>
                  <a:moveTo>
                    <a:pt x="181" y="22"/>
                  </a:moveTo>
                  <a:lnTo>
                    <a:pt x="160" y="22"/>
                  </a:lnTo>
                  <a:lnTo>
                    <a:pt x="157" y="20"/>
                  </a:lnTo>
                  <a:lnTo>
                    <a:pt x="154" y="20"/>
                  </a:lnTo>
                  <a:lnTo>
                    <a:pt x="153" y="19"/>
                  </a:lnTo>
                  <a:lnTo>
                    <a:pt x="152" y="18"/>
                  </a:lnTo>
                  <a:lnTo>
                    <a:pt x="150" y="16"/>
                  </a:lnTo>
                  <a:lnTo>
                    <a:pt x="149" y="15"/>
                  </a:lnTo>
                  <a:lnTo>
                    <a:pt x="149" y="12"/>
                  </a:lnTo>
                  <a:lnTo>
                    <a:pt x="149" y="11"/>
                  </a:lnTo>
                  <a:lnTo>
                    <a:pt x="149" y="8"/>
                  </a:lnTo>
                  <a:lnTo>
                    <a:pt x="149" y="6"/>
                  </a:lnTo>
                  <a:lnTo>
                    <a:pt x="150" y="4"/>
                  </a:lnTo>
                  <a:lnTo>
                    <a:pt x="152" y="3"/>
                  </a:lnTo>
                  <a:lnTo>
                    <a:pt x="153" y="2"/>
                  </a:lnTo>
                  <a:lnTo>
                    <a:pt x="154" y="0"/>
                  </a:lnTo>
                  <a:lnTo>
                    <a:pt x="157" y="0"/>
                  </a:lnTo>
                  <a:lnTo>
                    <a:pt x="160" y="0"/>
                  </a:lnTo>
                  <a:lnTo>
                    <a:pt x="181" y="0"/>
                  </a:lnTo>
                  <a:lnTo>
                    <a:pt x="182" y="0"/>
                  </a:lnTo>
                  <a:lnTo>
                    <a:pt x="185" y="0"/>
                  </a:lnTo>
                  <a:lnTo>
                    <a:pt x="186" y="2"/>
                  </a:lnTo>
                  <a:lnTo>
                    <a:pt x="188" y="3"/>
                  </a:lnTo>
                  <a:lnTo>
                    <a:pt x="189" y="4"/>
                  </a:lnTo>
                  <a:lnTo>
                    <a:pt x="190" y="6"/>
                  </a:lnTo>
                  <a:lnTo>
                    <a:pt x="190" y="8"/>
                  </a:lnTo>
                  <a:lnTo>
                    <a:pt x="192" y="11"/>
                  </a:lnTo>
                  <a:lnTo>
                    <a:pt x="190" y="12"/>
                  </a:lnTo>
                  <a:lnTo>
                    <a:pt x="190" y="15"/>
                  </a:lnTo>
                  <a:lnTo>
                    <a:pt x="189" y="16"/>
                  </a:lnTo>
                  <a:lnTo>
                    <a:pt x="188" y="18"/>
                  </a:lnTo>
                  <a:lnTo>
                    <a:pt x="186" y="19"/>
                  </a:lnTo>
                  <a:lnTo>
                    <a:pt x="185" y="20"/>
                  </a:lnTo>
                  <a:lnTo>
                    <a:pt x="182" y="20"/>
                  </a:lnTo>
                  <a:lnTo>
                    <a:pt x="181" y="22"/>
                  </a:lnTo>
                  <a:close/>
                  <a:moveTo>
                    <a:pt x="117" y="22"/>
                  </a:moveTo>
                  <a:lnTo>
                    <a:pt x="96" y="22"/>
                  </a:lnTo>
                  <a:lnTo>
                    <a:pt x="93" y="20"/>
                  </a:lnTo>
                  <a:lnTo>
                    <a:pt x="91" y="20"/>
                  </a:lnTo>
                  <a:lnTo>
                    <a:pt x="89" y="19"/>
                  </a:lnTo>
                  <a:lnTo>
                    <a:pt x="88" y="18"/>
                  </a:lnTo>
                  <a:lnTo>
                    <a:pt x="87" y="16"/>
                  </a:lnTo>
                  <a:lnTo>
                    <a:pt x="85" y="15"/>
                  </a:lnTo>
                  <a:lnTo>
                    <a:pt x="85" y="12"/>
                  </a:lnTo>
                  <a:lnTo>
                    <a:pt x="85" y="11"/>
                  </a:lnTo>
                  <a:lnTo>
                    <a:pt x="85" y="8"/>
                  </a:lnTo>
                  <a:lnTo>
                    <a:pt x="85" y="6"/>
                  </a:lnTo>
                  <a:lnTo>
                    <a:pt x="87" y="4"/>
                  </a:lnTo>
                  <a:lnTo>
                    <a:pt x="88" y="3"/>
                  </a:lnTo>
                  <a:lnTo>
                    <a:pt x="89" y="2"/>
                  </a:lnTo>
                  <a:lnTo>
                    <a:pt x="91" y="0"/>
                  </a:lnTo>
                  <a:lnTo>
                    <a:pt x="93" y="0"/>
                  </a:lnTo>
                  <a:lnTo>
                    <a:pt x="96" y="0"/>
                  </a:lnTo>
                  <a:lnTo>
                    <a:pt x="117" y="0"/>
                  </a:lnTo>
                  <a:lnTo>
                    <a:pt x="119" y="0"/>
                  </a:lnTo>
                  <a:lnTo>
                    <a:pt x="121" y="0"/>
                  </a:lnTo>
                  <a:lnTo>
                    <a:pt x="123" y="2"/>
                  </a:lnTo>
                  <a:lnTo>
                    <a:pt x="124" y="3"/>
                  </a:lnTo>
                  <a:lnTo>
                    <a:pt x="125" y="4"/>
                  </a:lnTo>
                  <a:lnTo>
                    <a:pt x="127" y="6"/>
                  </a:lnTo>
                  <a:lnTo>
                    <a:pt x="127" y="8"/>
                  </a:lnTo>
                  <a:lnTo>
                    <a:pt x="128" y="11"/>
                  </a:lnTo>
                  <a:lnTo>
                    <a:pt x="127" y="12"/>
                  </a:lnTo>
                  <a:lnTo>
                    <a:pt x="127" y="15"/>
                  </a:lnTo>
                  <a:lnTo>
                    <a:pt x="125" y="16"/>
                  </a:lnTo>
                  <a:lnTo>
                    <a:pt x="124" y="18"/>
                  </a:lnTo>
                  <a:lnTo>
                    <a:pt x="123" y="19"/>
                  </a:lnTo>
                  <a:lnTo>
                    <a:pt x="121" y="20"/>
                  </a:lnTo>
                  <a:lnTo>
                    <a:pt x="119" y="20"/>
                  </a:lnTo>
                  <a:lnTo>
                    <a:pt x="117" y="22"/>
                  </a:lnTo>
                  <a:close/>
                  <a:moveTo>
                    <a:pt x="54" y="22"/>
                  </a:moveTo>
                  <a:lnTo>
                    <a:pt x="32" y="22"/>
                  </a:lnTo>
                  <a:lnTo>
                    <a:pt x="30" y="20"/>
                  </a:lnTo>
                  <a:lnTo>
                    <a:pt x="27" y="20"/>
                  </a:lnTo>
                  <a:lnTo>
                    <a:pt x="26" y="19"/>
                  </a:lnTo>
                  <a:lnTo>
                    <a:pt x="24" y="18"/>
                  </a:lnTo>
                  <a:lnTo>
                    <a:pt x="23" y="16"/>
                  </a:lnTo>
                  <a:lnTo>
                    <a:pt x="22" y="15"/>
                  </a:lnTo>
                  <a:lnTo>
                    <a:pt x="22" y="12"/>
                  </a:lnTo>
                  <a:lnTo>
                    <a:pt x="22" y="11"/>
                  </a:lnTo>
                  <a:lnTo>
                    <a:pt x="22" y="8"/>
                  </a:lnTo>
                  <a:lnTo>
                    <a:pt x="22" y="6"/>
                  </a:lnTo>
                  <a:lnTo>
                    <a:pt x="23" y="4"/>
                  </a:lnTo>
                  <a:lnTo>
                    <a:pt x="24" y="3"/>
                  </a:lnTo>
                  <a:lnTo>
                    <a:pt x="26" y="2"/>
                  </a:lnTo>
                  <a:lnTo>
                    <a:pt x="27" y="0"/>
                  </a:lnTo>
                  <a:lnTo>
                    <a:pt x="30" y="0"/>
                  </a:lnTo>
                  <a:lnTo>
                    <a:pt x="32" y="0"/>
                  </a:lnTo>
                  <a:lnTo>
                    <a:pt x="54" y="0"/>
                  </a:lnTo>
                  <a:lnTo>
                    <a:pt x="55" y="0"/>
                  </a:lnTo>
                  <a:lnTo>
                    <a:pt x="57" y="0"/>
                  </a:lnTo>
                  <a:lnTo>
                    <a:pt x="59" y="2"/>
                  </a:lnTo>
                  <a:lnTo>
                    <a:pt x="60" y="3"/>
                  </a:lnTo>
                  <a:lnTo>
                    <a:pt x="61" y="4"/>
                  </a:lnTo>
                  <a:lnTo>
                    <a:pt x="63" y="6"/>
                  </a:lnTo>
                  <a:lnTo>
                    <a:pt x="63" y="8"/>
                  </a:lnTo>
                  <a:lnTo>
                    <a:pt x="64" y="11"/>
                  </a:lnTo>
                  <a:lnTo>
                    <a:pt x="63" y="12"/>
                  </a:lnTo>
                  <a:lnTo>
                    <a:pt x="63" y="15"/>
                  </a:lnTo>
                  <a:lnTo>
                    <a:pt x="61" y="16"/>
                  </a:lnTo>
                  <a:lnTo>
                    <a:pt x="60" y="18"/>
                  </a:lnTo>
                  <a:lnTo>
                    <a:pt x="59" y="19"/>
                  </a:lnTo>
                  <a:lnTo>
                    <a:pt x="57" y="20"/>
                  </a:lnTo>
                  <a:lnTo>
                    <a:pt x="55" y="20"/>
                  </a:lnTo>
                  <a:lnTo>
                    <a:pt x="54" y="22"/>
                  </a:lnTo>
                  <a:close/>
                </a:path>
              </a:pathLst>
            </a:custGeom>
            <a:grpFill/>
            <a:ln w="1588">
              <a:solidFill>
                <a:srgbClr val="003300"/>
              </a:solidFill>
              <a:round/>
              <a:headEnd/>
              <a:tailEnd/>
            </a:ln>
          </p:spPr>
          <p:txBody>
            <a:bodyPr/>
            <a:lstStyle/>
            <a:p>
              <a:endParaRPr lang="en-US"/>
            </a:p>
          </p:txBody>
        </p:sp>
      </p:grpSp>
      <p:grpSp>
        <p:nvGrpSpPr>
          <p:cNvPr id="6" name="Group 30"/>
          <p:cNvGrpSpPr>
            <a:grpSpLocks/>
          </p:cNvGrpSpPr>
          <p:nvPr/>
        </p:nvGrpSpPr>
        <p:grpSpPr bwMode="auto">
          <a:xfrm>
            <a:off x="7102475" y="5656263"/>
            <a:ext cx="1770063" cy="1049337"/>
            <a:chOff x="4474" y="3443"/>
            <a:chExt cx="1115" cy="798"/>
          </a:xfrm>
          <a:solidFill>
            <a:schemeClr val="bg1">
              <a:lumMod val="85000"/>
            </a:schemeClr>
          </a:solidFill>
        </p:grpSpPr>
        <p:sp>
          <p:nvSpPr>
            <p:cNvPr id="5194" name="Freeform 31"/>
            <p:cNvSpPr>
              <a:spLocks/>
            </p:cNvSpPr>
            <p:nvPr/>
          </p:nvSpPr>
          <p:spPr bwMode="auto">
            <a:xfrm>
              <a:off x="4474" y="3443"/>
              <a:ext cx="1115" cy="798"/>
            </a:xfrm>
            <a:custGeom>
              <a:avLst/>
              <a:gdLst>
                <a:gd name="T0" fmla="*/ 4 w 2230"/>
                <a:gd name="T1" fmla="*/ 4 h 1594"/>
                <a:gd name="T2" fmla="*/ 4 w 2230"/>
                <a:gd name="T3" fmla="*/ 4 h 1594"/>
                <a:gd name="T4" fmla="*/ 4 w 2230"/>
                <a:gd name="T5" fmla="*/ 4 h 1594"/>
                <a:gd name="T6" fmla="*/ 4 w 2230"/>
                <a:gd name="T7" fmla="*/ 4 h 1594"/>
                <a:gd name="T8" fmla="*/ 4 w 2230"/>
                <a:gd name="T9" fmla="*/ 3 h 1594"/>
                <a:gd name="T10" fmla="*/ 4 w 2230"/>
                <a:gd name="T11" fmla="*/ 3 h 1594"/>
                <a:gd name="T12" fmla="*/ 4 w 2230"/>
                <a:gd name="T13" fmla="*/ 3 h 1594"/>
                <a:gd name="T14" fmla="*/ 4 w 2230"/>
                <a:gd name="T15" fmla="*/ 3 h 1594"/>
                <a:gd name="T16" fmla="*/ 5 w 2230"/>
                <a:gd name="T17" fmla="*/ 3 h 1594"/>
                <a:gd name="T18" fmla="*/ 5 w 2230"/>
                <a:gd name="T19" fmla="*/ 3 h 1594"/>
                <a:gd name="T20" fmla="*/ 5 w 2230"/>
                <a:gd name="T21" fmla="*/ 3 h 1594"/>
                <a:gd name="T22" fmla="*/ 5 w 2230"/>
                <a:gd name="T23" fmla="*/ 2 h 1594"/>
                <a:gd name="T24" fmla="*/ 5 w 2230"/>
                <a:gd name="T25" fmla="*/ 2 h 1594"/>
                <a:gd name="T26" fmla="*/ 5 w 2230"/>
                <a:gd name="T27" fmla="*/ 2 h 1594"/>
                <a:gd name="T28" fmla="*/ 5 w 2230"/>
                <a:gd name="T29" fmla="*/ 2 h 1594"/>
                <a:gd name="T30" fmla="*/ 5 w 2230"/>
                <a:gd name="T31" fmla="*/ 2 h 1594"/>
                <a:gd name="T32" fmla="*/ 5 w 2230"/>
                <a:gd name="T33" fmla="*/ 1 h 1594"/>
                <a:gd name="T34" fmla="*/ 5 w 2230"/>
                <a:gd name="T35" fmla="*/ 1 h 1594"/>
                <a:gd name="T36" fmla="*/ 4 w 2230"/>
                <a:gd name="T37" fmla="*/ 1 h 1594"/>
                <a:gd name="T38" fmla="*/ 4 w 2230"/>
                <a:gd name="T39" fmla="*/ 1 h 1594"/>
                <a:gd name="T40" fmla="*/ 4 w 2230"/>
                <a:gd name="T41" fmla="*/ 1 h 1594"/>
                <a:gd name="T42" fmla="*/ 4 w 2230"/>
                <a:gd name="T43" fmla="*/ 1 h 1594"/>
                <a:gd name="T44" fmla="*/ 4 w 2230"/>
                <a:gd name="T45" fmla="*/ 1 h 1594"/>
                <a:gd name="T46" fmla="*/ 4 w 2230"/>
                <a:gd name="T47" fmla="*/ 1 h 1594"/>
                <a:gd name="T48" fmla="*/ 4 w 2230"/>
                <a:gd name="T49" fmla="*/ 1 h 1594"/>
                <a:gd name="T50" fmla="*/ 4 w 2230"/>
                <a:gd name="T51" fmla="*/ 1 h 1594"/>
                <a:gd name="T52" fmla="*/ 4 w 2230"/>
                <a:gd name="T53" fmla="*/ 1 h 1594"/>
                <a:gd name="T54" fmla="*/ 2 w 2230"/>
                <a:gd name="T55" fmla="*/ 1 h 1594"/>
                <a:gd name="T56" fmla="*/ 1 w 2230"/>
                <a:gd name="T57" fmla="*/ 1 h 1594"/>
                <a:gd name="T58" fmla="*/ 1 w 2230"/>
                <a:gd name="T59" fmla="*/ 1 h 1594"/>
                <a:gd name="T60" fmla="*/ 1 w 2230"/>
                <a:gd name="T61" fmla="*/ 1 h 1594"/>
                <a:gd name="T62" fmla="*/ 1 w 2230"/>
                <a:gd name="T63" fmla="*/ 1 h 1594"/>
                <a:gd name="T64" fmla="*/ 1 w 2230"/>
                <a:gd name="T65" fmla="*/ 1 h 1594"/>
                <a:gd name="T66" fmla="*/ 1 w 2230"/>
                <a:gd name="T67" fmla="*/ 1 h 1594"/>
                <a:gd name="T68" fmla="*/ 1 w 2230"/>
                <a:gd name="T69" fmla="*/ 1 h 1594"/>
                <a:gd name="T70" fmla="*/ 1 w 2230"/>
                <a:gd name="T71" fmla="*/ 1 h 1594"/>
                <a:gd name="T72" fmla="*/ 1 w 2230"/>
                <a:gd name="T73" fmla="*/ 1 h 1594"/>
                <a:gd name="T74" fmla="*/ 1 w 2230"/>
                <a:gd name="T75" fmla="*/ 2 h 1594"/>
                <a:gd name="T76" fmla="*/ 1 w 2230"/>
                <a:gd name="T77" fmla="*/ 2 h 1594"/>
                <a:gd name="T78" fmla="*/ 0 w 2230"/>
                <a:gd name="T79" fmla="*/ 2 h 1594"/>
                <a:gd name="T80" fmla="*/ 1 w 2230"/>
                <a:gd name="T81" fmla="*/ 2 h 1594"/>
                <a:gd name="T82" fmla="*/ 1 w 2230"/>
                <a:gd name="T83" fmla="*/ 2 h 1594"/>
                <a:gd name="T84" fmla="*/ 1 w 2230"/>
                <a:gd name="T85" fmla="*/ 3 h 1594"/>
                <a:gd name="T86" fmla="*/ 1 w 2230"/>
                <a:gd name="T87" fmla="*/ 3 h 1594"/>
                <a:gd name="T88" fmla="*/ 1 w 2230"/>
                <a:gd name="T89" fmla="*/ 3 h 1594"/>
                <a:gd name="T90" fmla="*/ 1 w 2230"/>
                <a:gd name="T91" fmla="*/ 3 h 1594"/>
                <a:gd name="T92" fmla="*/ 1 w 2230"/>
                <a:gd name="T93" fmla="*/ 3 h 1594"/>
                <a:gd name="T94" fmla="*/ 1 w 2230"/>
                <a:gd name="T95" fmla="*/ 3 h 1594"/>
                <a:gd name="T96" fmla="*/ 1 w 2230"/>
                <a:gd name="T97" fmla="*/ 3 h 1594"/>
                <a:gd name="T98" fmla="*/ 1 w 2230"/>
                <a:gd name="T99" fmla="*/ 4 h 1594"/>
                <a:gd name="T100" fmla="*/ 1 w 2230"/>
                <a:gd name="T101" fmla="*/ 4 h 1594"/>
                <a:gd name="T102" fmla="*/ 1 w 2230"/>
                <a:gd name="T103" fmla="*/ 4 h 1594"/>
                <a:gd name="T104" fmla="*/ 2 w 2230"/>
                <a:gd name="T105" fmla="*/ 4 h 1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4"/>
                <a:gd name="T161" fmla="*/ 2230 w 2230"/>
                <a:gd name="T162" fmla="*/ 1594 h 1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4">
                  <a:moveTo>
                    <a:pt x="558" y="1594"/>
                  </a:moveTo>
                  <a:lnTo>
                    <a:pt x="1673" y="1594"/>
                  </a:lnTo>
                  <a:lnTo>
                    <a:pt x="1686" y="1593"/>
                  </a:lnTo>
                  <a:lnTo>
                    <a:pt x="1701" y="1593"/>
                  </a:lnTo>
                  <a:lnTo>
                    <a:pt x="1715" y="1592"/>
                  </a:lnTo>
                  <a:lnTo>
                    <a:pt x="1729" y="1589"/>
                  </a:lnTo>
                  <a:lnTo>
                    <a:pt x="1743" y="1588"/>
                  </a:lnTo>
                  <a:lnTo>
                    <a:pt x="1756" y="1585"/>
                  </a:lnTo>
                  <a:lnTo>
                    <a:pt x="1771" y="1581"/>
                  </a:lnTo>
                  <a:lnTo>
                    <a:pt x="1784" y="1577"/>
                  </a:lnTo>
                  <a:lnTo>
                    <a:pt x="1798" y="1573"/>
                  </a:lnTo>
                  <a:lnTo>
                    <a:pt x="1811" y="1569"/>
                  </a:lnTo>
                  <a:lnTo>
                    <a:pt x="1826" y="1564"/>
                  </a:lnTo>
                  <a:lnTo>
                    <a:pt x="1837" y="1559"/>
                  </a:lnTo>
                  <a:lnTo>
                    <a:pt x="1851" y="1552"/>
                  </a:lnTo>
                  <a:lnTo>
                    <a:pt x="1864" y="1545"/>
                  </a:lnTo>
                  <a:lnTo>
                    <a:pt x="1877" y="1539"/>
                  </a:lnTo>
                  <a:lnTo>
                    <a:pt x="1889" y="1531"/>
                  </a:lnTo>
                  <a:lnTo>
                    <a:pt x="1901" y="1524"/>
                  </a:lnTo>
                  <a:lnTo>
                    <a:pt x="1914" y="1515"/>
                  </a:lnTo>
                  <a:lnTo>
                    <a:pt x="1926" y="1507"/>
                  </a:lnTo>
                  <a:lnTo>
                    <a:pt x="1938" y="1497"/>
                  </a:lnTo>
                  <a:lnTo>
                    <a:pt x="1950" y="1488"/>
                  </a:lnTo>
                  <a:lnTo>
                    <a:pt x="1961" y="1479"/>
                  </a:lnTo>
                  <a:lnTo>
                    <a:pt x="1973" y="1468"/>
                  </a:lnTo>
                  <a:lnTo>
                    <a:pt x="1984" y="1458"/>
                  </a:lnTo>
                  <a:lnTo>
                    <a:pt x="1995" y="1447"/>
                  </a:lnTo>
                  <a:lnTo>
                    <a:pt x="2006" y="1435"/>
                  </a:lnTo>
                  <a:lnTo>
                    <a:pt x="2017" y="1424"/>
                  </a:lnTo>
                  <a:lnTo>
                    <a:pt x="2027" y="1413"/>
                  </a:lnTo>
                  <a:lnTo>
                    <a:pt x="2037" y="1399"/>
                  </a:lnTo>
                  <a:lnTo>
                    <a:pt x="2047" y="1387"/>
                  </a:lnTo>
                  <a:lnTo>
                    <a:pt x="2057" y="1374"/>
                  </a:lnTo>
                  <a:lnTo>
                    <a:pt x="2067" y="1361"/>
                  </a:lnTo>
                  <a:lnTo>
                    <a:pt x="2084" y="1333"/>
                  </a:lnTo>
                  <a:lnTo>
                    <a:pt x="2103" y="1304"/>
                  </a:lnTo>
                  <a:lnTo>
                    <a:pt x="2119" y="1274"/>
                  </a:lnTo>
                  <a:lnTo>
                    <a:pt x="2135" y="1243"/>
                  </a:lnTo>
                  <a:lnTo>
                    <a:pt x="2149" y="1211"/>
                  </a:lnTo>
                  <a:lnTo>
                    <a:pt x="2163" y="1177"/>
                  </a:lnTo>
                  <a:lnTo>
                    <a:pt x="2175" y="1143"/>
                  </a:lnTo>
                  <a:lnTo>
                    <a:pt x="2187" y="1107"/>
                  </a:lnTo>
                  <a:lnTo>
                    <a:pt x="2196" y="1071"/>
                  </a:lnTo>
                  <a:lnTo>
                    <a:pt x="2205" y="1034"/>
                  </a:lnTo>
                  <a:lnTo>
                    <a:pt x="2212" y="996"/>
                  </a:lnTo>
                  <a:lnTo>
                    <a:pt x="2219" y="957"/>
                  </a:lnTo>
                  <a:lnTo>
                    <a:pt x="2221" y="938"/>
                  </a:lnTo>
                  <a:lnTo>
                    <a:pt x="2224" y="919"/>
                  </a:lnTo>
                  <a:lnTo>
                    <a:pt x="2225" y="899"/>
                  </a:lnTo>
                  <a:lnTo>
                    <a:pt x="2226" y="879"/>
                  </a:lnTo>
                  <a:lnTo>
                    <a:pt x="2228" y="859"/>
                  </a:lnTo>
                  <a:lnTo>
                    <a:pt x="2229" y="838"/>
                  </a:lnTo>
                  <a:lnTo>
                    <a:pt x="2229" y="818"/>
                  </a:lnTo>
                  <a:lnTo>
                    <a:pt x="2230" y="796"/>
                  </a:lnTo>
                  <a:lnTo>
                    <a:pt x="2229" y="776"/>
                  </a:lnTo>
                  <a:lnTo>
                    <a:pt x="2229" y="757"/>
                  </a:lnTo>
                  <a:lnTo>
                    <a:pt x="2228" y="735"/>
                  </a:lnTo>
                  <a:lnTo>
                    <a:pt x="2226" y="715"/>
                  </a:lnTo>
                  <a:lnTo>
                    <a:pt x="2225" y="695"/>
                  </a:lnTo>
                  <a:lnTo>
                    <a:pt x="2224" y="676"/>
                  </a:lnTo>
                  <a:lnTo>
                    <a:pt x="2221" y="656"/>
                  </a:lnTo>
                  <a:lnTo>
                    <a:pt x="2219" y="637"/>
                  </a:lnTo>
                  <a:lnTo>
                    <a:pt x="2212" y="599"/>
                  </a:lnTo>
                  <a:lnTo>
                    <a:pt x="2205" y="560"/>
                  </a:lnTo>
                  <a:lnTo>
                    <a:pt x="2196" y="523"/>
                  </a:lnTo>
                  <a:lnTo>
                    <a:pt x="2187" y="487"/>
                  </a:lnTo>
                  <a:lnTo>
                    <a:pt x="2175" y="451"/>
                  </a:lnTo>
                  <a:lnTo>
                    <a:pt x="2163" y="417"/>
                  </a:lnTo>
                  <a:lnTo>
                    <a:pt x="2149" y="383"/>
                  </a:lnTo>
                  <a:lnTo>
                    <a:pt x="2135" y="352"/>
                  </a:lnTo>
                  <a:lnTo>
                    <a:pt x="2119" y="320"/>
                  </a:lnTo>
                  <a:lnTo>
                    <a:pt x="2103" y="291"/>
                  </a:lnTo>
                  <a:lnTo>
                    <a:pt x="2084" y="261"/>
                  </a:lnTo>
                  <a:lnTo>
                    <a:pt x="2067" y="233"/>
                  </a:lnTo>
                  <a:lnTo>
                    <a:pt x="2057" y="220"/>
                  </a:lnTo>
                  <a:lnTo>
                    <a:pt x="2047" y="207"/>
                  </a:lnTo>
                  <a:lnTo>
                    <a:pt x="2037" y="195"/>
                  </a:lnTo>
                  <a:lnTo>
                    <a:pt x="2027" y="182"/>
                  </a:lnTo>
                  <a:lnTo>
                    <a:pt x="2017" y="170"/>
                  </a:lnTo>
                  <a:lnTo>
                    <a:pt x="2006" y="159"/>
                  </a:lnTo>
                  <a:lnTo>
                    <a:pt x="1995" y="147"/>
                  </a:lnTo>
                  <a:lnTo>
                    <a:pt x="1984" y="136"/>
                  </a:lnTo>
                  <a:lnTo>
                    <a:pt x="1973" y="126"/>
                  </a:lnTo>
                  <a:lnTo>
                    <a:pt x="1961" y="115"/>
                  </a:lnTo>
                  <a:lnTo>
                    <a:pt x="1950" y="106"/>
                  </a:lnTo>
                  <a:lnTo>
                    <a:pt x="1938" y="97"/>
                  </a:lnTo>
                  <a:lnTo>
                    <a:pt x="1926" y="87"/>
                  </a:lnTo>
                  <a:lnTo>
                    <a:pt x="1914" y="79"/>
                  </a:lnTo>
                  <a:lnTo>
                    <a:pt x="1901" y="70"/>
                  </a:lnTo>
                  <a:lnTo>
                    <a:pt x="1889" y="63"/>
                  </a:lnTo>
                  <a:lnTo>
                    <a:pt x="1877" y="55"/>
                  </a:lnTo>
                  <a:lnTo>
                    <a:pt x="1864" y="49"/>
                  </a:lnTo>
                  <a:lnTo>
                    <a:pt x="1851" y="42"/>
                  </a:lnTo>
                  <a:lnTo>
                    <a:pt x="1837" y="36"/>
                  </a:lnTo>
                  <a:lnTo>
                    <a:pt x="1826" y="30"/>
                  </a:lnTo>
                  <a:lnTo>
                    <a:pt x="1811" y="25"/>
                  </a:lnTo>
                  <a:lnTo>
                    <a:pt x="1798" y="21"/>
                  </a:lnTo>
                  <a:lnTo>
                    <a:pt x="1784" y="17"/>
                  </a:lnTo>
                  <a:lnTo>
                    <a:pt x="1771" y="13"/>
                  </a:lnTo>
                  <a:lnTo>
                    <a:pt x="1756" y="9"/>
                  </a:lnTo>
                  <a:lnTo>
                    <a:pt x="1743" y="6"/>
                  </a:lnTo>
                  <a:lnTo>
                    <a:pt x="1729" y="4"/>
                  </a:lnTo>
                  <a:lnTo>
                    <a:pt x="1715" y="2"/>
                  </a:lnTo>
                  <a:lnTo>
                    <a:pt x="1701" y="1"/>
                  </a:lnTo>
                  <a:lnTo>
                    <a:pt x="1686" y="1"/>
                  </a:lnTo>
                  <a:lnTo>
                    <a:pt x="1673" y="0"/>
                  </a:lnTo>
                  <a:lnTo>
                    <a:pt x="1673" y="1"/>
                  </a:lnTo>
                  <a:lnTo>
                    <a:pt x="558" y="1"/>
                  </a:lnTo>
                  <a:lnTo>
                    <a:pt x="543" y="1"/>
                  </a:lnTo>
                  <a:lnTo>
                    <a:pt x="528" y="1"/>
                  </a:lnTo>
                  <a:lnTo>
                    <a:pt x="514" y="2"/>
                  </a:lnTo>
                  <a:lnTo>
                    <a:pt x="501" y="5"/>
                  </a:lnTo>
                  <a:lnTo>
                    <a:pt x="486" y="6"/>
                  </a:lnTo>
                  <a:lnTo>
                    <a:pt x="473" y="9"/>
                  </a:lnTo>
                  <a:lnTo>
                    <a:pt x="458" y="13"/>
                  </a:lnTo>
                  <a:lnTo>
                    <a:pt x="445" y="17"/>
                  </a:lnTo>
                  <a:lnTo>
                    <a:pt x="432" y="21"/>
                  </a:lnTo>
                  <a:lnTo>
                    <a:pt x="418" y="25"/>
                  </a:lnTo>
                  <a:lnTo>
                    <a:pt x="405" y="30"/>
                  </a:lnTo>
                  <a:lnTo>
                    <a:pt x="392" y="36"/>
                  </a:lnTo>
                  <a:lnTo>
                    <a:pt x="378" y="42"/>
                  </a:lnTo>
                  <a:lnTo>
                    <a:pt x="365" y="49"/>
                  </a:lnTo>
                  <a:lnTo>
                    <a:pt x="353" y="55"/>
                  </a:lnTo>
                  <a:lnTo>
                    <a:pt x="340" y="63"/>
                  </a:lnTo>
                  <a:lnTo>
                    <a:pt x="328" y="71"/>
                  </a:lnTo>
                  <a:lnTo>
                    <a:pt x="315" y="79"/>
                  </a:lnTo>
                  <a:lnTo>
                    <a:pt x="303" y="87"/>
                  </a:lnTo>
                  <a:lnTo>
                    <a:pt x="291" y="97"/>
                  </a:lnTo>
                  <a:lnTo>
                    <a:pt x="279" y="106"/>
                  </a:lnTo>
                  <a:lnTo>
                    <a:pt x="268" y="115"/>
                  </a:lnTo>
                  <a:lnTo>
                    <a:pt x="256" y="126"/>
                  </a:lnTo>
                  <a:lnTo>
                    <a:pt x="246" y="136"/>
                  </a:lnTo>
                  <a:lnTo>
                    <a:pt x="234" y="147"/>
                  </a:lnTo>
                  <a:lnTo>
                    <a:pt x="223" y="159"/>
                  </a:lnTo>
                  <a:lnTo>
                    <a:pt x="212" y="170"/>
                  </a:lnTo>
                  <a:lnTo>
                    <a:pt x="202" y="182"/>
                  </a:lnTo>
                  <a:lnTo>
                    <a:pt x="193" y="195"/>
                  </a:lnTo>
                  <a:lnTo>
                    <a:pt x="182" y="207"/>
                  </a:lnTo>
                  <a:lnTo>
                    <a:pt x="173" y="220"/>
                  </a:lnTo>
                  <a:lnTo>
                    <a:pt x="163" y="233"/>
                  </a:lnTo>
                  <a:lnTo>
                    <a:pt x="145" y="261"/>
                  </a:lnTo>
                  <a:lnTo>
                    <a:pt x="126" y="291"/>
                  </a:lnTo>
                  <a:lnTo>
                    <a:pt x="110" y="320"/>
                  </a:lnTo>
                  <a:lnTo>
                    <a:pt x="94" y="352"/>
                  </a:lnTo>
                  <a:lnTo>
                    <a:pt x="80" y="383"/>
                  </a:lnTo>
                  <a:lnTo>
                    <a:pt x="66" y="417"/>
                  </a:lnTo>
                  <a:lnTo>
                    <a:pt x="54" y="451"/>
                  </a:lnTo>
                  <a:lnTo>
                    <a:pt x="44" y="487"/>
                  </a:lnTo>
                  <a:lnTo>
                    <a:pt x="33" y="523"/>
                  </a:lnTo>
                  <a:lnTo>
                    <a:pt x="24" y="560"/>
                  </a:lnTo>
                  <a:lnTo>
                    <a:pt x="17" y="597"/>
                  </a:lnTo>
                  <a:lnTo>
                    <a:pt x="11" y="637"/>
                  </a:lnTo>
                  <a:lnTo>
                    <a:pt x="8" y="656"/>
                  </a:lnTo>
                  <a:lnTo>
                    <a:pt x="5" y="676"/>
                  </a:lnTo>
                  <a:lnTo>
                    <a:pt x="4" y="695"/>
                  </a:lnTo>
                  <a:lnTo>
                    <a:pt x="3" y="715"/>
                  </a:lnTo>
                  <a:lnTo>
                    <a:pt x="1" y="735"/>
                  </a:lnTo>
                  <a:lnTo>
                    <a:pt x="0" y="757"/>
                  </a:lnTo>
                  <a:lnTo>
                    <a:pt x="0" y="776"/>
                  </a:lnTo>
                  <a:lnTo>
                    <a:pt x="0" y="796"/>
                  </a:lnTo>
                  <a:lnTo>
                    <a:pt x="0" y="818"/>
                  </a:lnTo>
                  <a:lnTo>
                    <a:pt x="0" y="838"/>
                  </a:lnTo>
                  <a:lnTo>
                    <a:pt x="1" y="859"/>
                  </a:lnTo>
                  <a:lnTo>
                    <a:pt x="3" y="879"/>
                  </a:lnTo>
                  <a:lnTo>
                    <a:pt x="4" y="899"/>
                  </a:lnTo>
                  <a:lnTo>
                    <a:pt x="5" y="919"/>
                  </a:lnTo>
                  <a:lnTo>
                    <a:pt x="8" y="938"/>
                  </a:lnTo>
                  <a:lnTo>
                    <a:pt x="11" y="957"/>
                  </a:lnTo>
                  <a:lnTo>
                    <a:pt x="17" y="997"/>
                  </a:lnTo>
                  <a:lnTo>
                    <a:pt x="24" y="1034"/>
                  </a:lnTo>
                  <a:lnTo>
                    <a:pt x="33" y="1071"/>
                  </a:lnTo>
                  <a:lnTo>
                    <a:pt x="44" y="1107"/>
                  </a:lnTo>
                  <a:lnTo>
                    <a:pt x="54" y="1143"/>
                  </a:lnTo>
                  <a:lnTo>
                    <a:pt x="66" y="1177"/>
                  </a:lnTo>
                  <a:lnTo>
                    <a:pt x="80" y="1211"/>
                  </a:lnTo>
                  <a:lnTo>
                    <a:pt x="94" y="1243"/>
                  </a:lnTo>
                  <a:lnTo>
                    <a:pt x="110" y="1274"/>
                  </a:lnTo>
                  <a:lnTo>
                    <a:pt x="126" y="1304"/>
                  </a:lnTo>
                  <a:lnTo>
                    <a:pt x="145" y="1333"/>
                  </a:lnTo>
                  <a:lnTo>
                    <a:pt x="163" y="1361"/>
                  </a:lnTo>
                  <a:lnTo>
                    <a:pt x="173" y="1374"/>
                  </a:lnTo>
                  <a:lnTo>
                    <a:pt x="182" y="1387"/>
                  </a:lnTo>
                  <a:lnTo>
                    <a:pt x="193" y="1399"/>
                  </a:lnTo>
                  <a:lnTo>
                    <a:pt x="202" y="1413"/>
                  </a:lnTo>
                  <a:lnTo>
                    <a:pt x="212" y="1424"/>
                  </a:lnTo>
                  <a:lnTo>
                    <a:pt x="223" y="1435"/>
                  </a:lnTo>
                  <a:lnTo>
                    <a:pt x="234" y="1447"/>
                  </a:lnTo>
                  <a:lnTo>
                    <a:pt x="246" y="1458"/>
                  </a:lnTo>
                  <a:lnTo>
                    <a:pt x="256" y="1468"/>
                  </a:lnTo>
                  <a:lnTo>
                    <a:pt x="268" y="1479"/>
                  </a:lnTo>
                  <a:lnTo>
                    <a:pt x="279" y="1488"/>
                  </a:lnTo>
                  <a:lnTo>
                    <a:pt x="291" y="1497"/>
                  </a:lnTo>
                  <a:lnTo>
                    <a:pt x="303" y="1507"/>
                  </a:lnTo>
                  <a:lnTo>
                    <a:pt x="315" y="1515"/>
                  </a:lnTo>
                  <a:lnTo>
                    <a:pt x="328" y="1524"/>
                  </a:lnTo>
                  <a:lnTo>
                    <a:pt x="340" y="1531"/>
                  </a:lnTo>
                  <a:lnTo>
                    <a:pt x="352" y="1539"/>
                  </a:lnTo>
                  <a:lnTo>
                    <a:pt x="365" y="1545"/>
                  </a:lnTo>
                  <a:lnTo>
                    <a:pt x="378" y="1552"/>
                  </a:lnTo>
                  <a:lnTo>
                    <a:pt x="392" y="1559"/>
                  </a:lnTo>
                  <a:lnTo>
                    <a:pt x="405" y="1564"/>
                  </a:lnTo>
                  <a:lnTo>
                    <a:pt x="418" y="1569"/>
                  </a:lnTo>
                  <a:lnTo>
                    <a:pt x="432" y="1573"/>
                  </a:lnTo>
                  <a:lnTo>
                    <a:pt x="445" y="1577"/>
                  </a:lnTo>
                  <a:lnTo>
                    <a:pt x="458" y="1581"/>
                  </a:lnTo>
                  <a:lnTo>
                    <a:pt x="473" y="1585"/>
                  </a:lnTo>
                  <a:lnTo>
                    <a:pt x="486" y="1588"/>
                  </a:lnTo>
                  <a:lnTo>
                    <a:pt x="501" y="1589"/>
                  </a:lnTo>
                  <a:lnTo>
                    <a:pt x="514" y="1592"/>
                  </a:lnTo>
                  <a:lnTo>
                    <a:pt x="528" y="1593"/>
                  </a:lnTo>
                  <a:lnTo>
                    <a:pt x="543" y="1593"/>
                  </a:lnTo>
                  <a:lnTo>
                    <a:pt x="558" y="1593"/>
                  </a:lnTo>
                  <a:lnTo>
                    <a:pt x="558" y="15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5" name="Freeform 32"/>
            <p:cNvSpPr>
              <a:spLocks/>
            </p:cNvSpPr>
            <p:nvPr/>
          </p:nvSpPr>
          <p:spPr bwMode="auto">
            <a:xfrm>
              <a:off x="4474" y="3443"/>
              <a:ext cx="1115" cy="798"/>
            </a:xfrm>
            <a:custGeom>
              <a:avLst/>
              <a:gdLst>
                <a:gd name="T0" fmla="*/ 4 w 2230"/>
                <a:gd name="T1" fmla="*/ 4 h 1594"/>
                <a:gd name="T2" fmla="*/ 4 w 2230"/>
                <a:gd name="T3" fmla="*/ 4 h 1594"/>
                <a:gd name="T4" fmla="*/ 4 w 2230"/>
                <a:gd name="T5" fmla="*/ 4 h 1594"/>
                <a:gd name="T6" fmla="*/ 4 w 2230"/>
                <a:gd name="T7" fmla="*/ 4 h 1594"/>
                <a:gd name="T8" fmla="*/ 4 w 2230"/>
                <a:gd name="T9" fmla="*/ 3 h 1594"/>
                <a:gd name="T10" fmla="*/ 4 w 2230"/>
                <a:gd name="T11" fmla="*/ 3 h 1594"/>
                <a:gd name="T12" fmla="*/ 4 w 2230"/>
                <a:gd name="T13" fmla="*/ 3 h 1594"/>
                <a:gd name="T14" fmla="*/ 4 w 2230"/>
                <a:gd name="T15" fmla="*/ 3 h 1594"/>
                <a:gd name="T16" fmla="*/ 5 w 2230"/>
                <a:gd name="T17" fmla="*/ 3 h 1594"/>
                <a:gd name="T18" fmla="*/ 5 w 2230"/>
                <a:gd name="T19" fmla="*/ 3 h 1594"/>
                <a:gd name="T20" fmla="*/ 5 w 2230"/>
                <a:gd name="T21" fmla="*/ 3 h 1594"/>
                <a:gd name="T22" fmla="*/ 5 w 2230"/>
                <a:gd name="T23" fmla="*/ 2 h 1594"/>
                <a:gd name="T24" fmla="*/ 5 w 2230"/>
                <a:gd name="T25" fmla="*/ 2 h 1594"/>
                <a:gd name="T26" fmla="*/ 5 w 2230"/>
                <a:gd name="T27" fmla="*/ 2 h 1594"/>
                <a:gd name="T28" fmla="*/ 5 w 2230"/>
                <a:gd name="T29" fmla="*/ 2 h 1594"/>
                <a:gd name="T30" fmla="*/ 5 w 2230"/>
                <a:gd name="T31" fmla="*/ 2 h 1594"/>
                <a:gd name="T32" fmla="*/ 5 w 2230"/>
                <a:gd name="T33" fmla="*/ 1 h 1594"/>
                <a:gd name="T34" fmla="*/ 5 w 2230"/>
                <a:gd name="T35" fmla="*/ 1 h 1594"/>
                <a:gd name="T36" fmla="*/ 4 w 2230"/>
                <a:gd name="T37" fmla="*/ 1 h 1594"/>
                <a:gd name="T38" fmla="*/ 4 w 2230"/>
                <a:gd name="T39" fmla="*/ 1 h 1594"/>
                <a:gd name="T40" fmla="*/ 4 w 2230"/>
                <a:gd name="T41" fmla="*/ 1 h 1594"/>
                <a:gd name="T42" fmla="*/ 4 w 2230"/>
                <a:gd name="T43" fmla="*/ 1 h 1594"/>
                <a:gd name="T44" fmla="*/ 4 w 2230"/>
                <a:gd name="T45" fmla="*/ 1 h 1594"/>
                <a:gd name="T46" fmla="*/ 4 w 2230"/>
                <a:gd name="T47" fmla="*/ 1 h 1594"/>
                <a:gd name="T48" fmla="*/ 4 w 2230"/>
                <a:gd name="T49" fmla="*/ 1 h 1594"/>
                <a:gd name="T50" fmla="*/ 4 w 2230"/>
                <a:gd name="T51" fmla="*/ 1 h 1594"/>
                <a:gd name="T52" fmla="*/ 4 w 2230"/>
                <a:gd name="T53" fmla="*/ 1 h 1594"/>
                <a:gd name="T54" fmla="*/ 2 w 2230"/>
                <a:gd name="T55" fmla="*/ 1 h 1594"/>
                <a:gd name="T56" fmla="*/ 1 w 2230"/>
                <a:gd name="T57" fmla="*/ 1 h 1594"/>
                <a:gd name="T58" fmla="*/ 1 w 2230"/>
                <a:gd name="T59" fmla="*/ 1 h 1594"/>
                <a:gd name="T60" fmla="*/ 1 w 2230"/>
                <a:gd name="T61" fmla="*/ 1 h 1594"/>
                <a:gd name="T62" fmla="*/ 1 w 2230"/>
                <a:gd name="T63" fmla="*/ 1 h 1594"/>
                <a:gd name="T64" fmla="*/ 1 w 2230"/>
                <a:gd name="T65" fmla="*/ 1 h 1594"/>
                <a:gd name="T66" fmla="*/ 1 w 2230"/>
                <a:gd name="T67" fmla="*/ 1 h 1594"/>
                <a:gd name="T68" fmla="*/ 1 w 2230"/>
                <a:gd name="T69" fmla="*/ 1 h 1594"/>
                <a:gd name="T70" fmla="*/ 1 w 2230"/>
                <a:gd name="T71" fmla="*/ 1 h 1594"/>
                <a:gd name="T72" fmla="*/ 1 w 2230"/>
                <a:gd name="T73" fmla="*/ 1 h 1594"/>
                <a:gd name="T74" fmla="*/ 1 w 2230"/>
                <a:gd name="T75" fmla="*/ 2 h 1594"/>
                <a:gd name="T76" fmla="*/ 1 w 2230"/>
                <a:gd name="T77" fmla="*/ 2 h 1594"/>
                <a:gd name="T78" fmla="*/ 0 w 2230"/>
                <a:gd name="T79" fmla="*/ 2 h 1594"/>
                <a:gd name="T80" fmla="*/ 1 w 2230"/>
                <a:gd name="T81" fmla="*/ 2 h 1594"/>
                <a:gd name="T82" fmla="*/ 1 w 2230"/>
                <a:gd name="T83" fmla="*/ 2 h 1594"/>
                <a:gd name="T84" fmla="*/ 1 w 2230"/>
                <a:gd name="T85" fmla="*/ 3 h 1594"/>
                <a:gd name="T86" fmla="*/ 1 w 2230"/>
                <a:gd name="T87" fmla="*/ 3 h 1594"/>
                <a:gd name="T88" fmla="*/ 1 w 2230"/>
                <a:gd name="T89" fmla="*/ 3 h 1594"/>
                <a:gd name="T90" fmla="*/ 1 w 2230"/>
                <a:gd name="T91" fmla="*/ 3 h 1594"/>
                <a:gd name="T92" fmla="*/ 1 w 2230"/>
                <a:gd name="T93" fmla="*/ 3 h 1594"/>
                <a:gd name="T94" fmla="*/ 1 w 2230"/>
                <a:gd name="T95" fmla="*/ 3 h 1594"/>
                <a:gd name="T96" fmla="*/ 1 w 2230"/>
                <a:gd name="T97" fmla="*/ 3 h 1594"/>
                <a:gd name="T98" fmla="*/ 1 w 2230"/>
                <a:gd name="T99" fmla="*/ 4 h 1594"/>
                <a:gd name="T100" fmla="*/ 1 w 2230"/>
                <a:gd name="T101" fmla="*/ 4 h 1594"/>
                <a:gd name="T102" fmla="*/ 1 w 2230"/>
                <a:gd name="T103" fmla="*/ 4 h 1594"/>
                <a:gd name="T104" fmla="*/ 2 w 2230"/>
                <a:gd name="T105" fmla="*/ 4 h 1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4"/>
                <a:gd name="T161" fmla="*/ 2230 w 2230"/>
                <a:gd name="T162" fmla="*/ 1594 h 1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4">
                  <a:moveTo>
                    <a:pt x="558" y="1594"/>
                  </a:moveTo>
                  <a:lnTo>
                    <a:pt x="1673" y="1594"/>
                  </a:lnTo>
                  <a:lnTo>
                    <a:pt x="1686" y="1593"/>
                  </a:lnTo>
                  <a:lnTo>
                    <a:pt x="1701" y="1593"/>
                  </a:lnTo>
                  <a:lnTo>
                    <a:pt x="1715" y="1592"/>
                  </a:lnTo>
                  <a:lnTo>
                    <a:pt x="1729" y="1589"/>
                  </a:lnTo>
                  <a:lnTo>
                    <a:pt x="1743" y="1588"/>
                  </a:lnTo>
                  <a:lnTo>
                    <a:pt x="1756" y="1585"/>
                  </a:lnTo>
                  <a:lnTo>
                    <a:pt x="1771" y="1581"/>
                  </a:lnTo>
                  <a:lnTo>
                    <a:pt x="1784" y="1577"/>
                  </a:lnTo>
                  <a:lnTo>
                    <a:pt x="1798" y="1573"/>
                  </a:lnTo>
                  <a:lnTo>
                    <a:pt x="1811" y="1569"/>
                  </a:lnTo>
                  <a:lnTo>
                    <a:pt x="1826" y="1564"/>
                  </a:lnTo>
                  <a:lnTo>
                    <a:pt x="1837" y="1559"/>
                  </a:lnTo>
                  <a:lnTo>
                    <a:pt x="1851" y="1552"/>
                  </a:lnTo>
                  <a:lnTo>
                    <a:pt x="1864" y="1545"/>
                  </a:lnTo>
                  <a:lnTo>
                    <a:pt x="1877" y="1539"/>
                  </a:lnTo>
                  <a:lnTo>
                    <a:pt x="1889" y="1531"/>
                  </a:lnTo>
                  <a:lnTo>
                    <a:pt x="1901" y="1524"/>
                  </a:lnTo>
                  <a:lnTo>
                    <a:pt x="1914" y="1515"/>
                  </a:lnTo>
                  <a:lnTo>
                    <a:pt x="1926" y="1507"/>
                  </a:lnTo>
                  <a:lnTo>
                    <a:pt x="1938" y="1497"/>
                  </a:lnTo>
                  <a:lnTo>
                    <a:pt x="1950" y="1488"/>
                  </a:lnTo>
                  <a:lnTo>
                    <a:pt x="1961" y="1479"/>
                  </a:lnTo>
                  <a:lnTo>
                    <a:pt x="1973" y="1468"/>
                  </a:lnTo>
                  <a:lnTo>
                    <a:pt x="1984" y="1458"/>
                  </a:lnTo>
                  <a:lnTo>
                    <a:pt x="1995" y="1447"/>
                  </a:lnTo>
                  <a:lnTo>
                    <a:pt x="2006" y="1435"/>
                  </a:lnTo>
                  <a:lnTo>
                    <a:pt x="2017" y="1424"/>
                  </a:lnTo>
                  <a:lnTo>
                    <a:pt x="2027" y="1413"/>
                  </a:lnTo>
                  <a:lnTo>
                    <a:pt x="2037" y="1399"/>
                  </a:lnTo>
                  <a:lnTo>
                    <a:pt x="2047" y="1387"/>
                  </a:lnTo>
                  <a:lnTo>
                    <a:pt x="2057" y="1374"/>
                  </a:lnTo>
                  <a:lnTo>
                    <a:pt x="2067" y="1361"/>
                  </a:lnTo>
                  <a:lnTo>
                    <a:pt x="2084" y="1333"/>
                  </a:lnTo>
                  <a:lnTo>
                    <a:pt x="2103" y="1304"/>
                  </a:lnTo>
                  <a:lnTo>
                    <a:pt x="2119" y="1274"/>
                  </a:lnTo>
                  <a:lnTo>
                    <a:pt x="2135" y="1243"/>
                  </a:lnTo>
                  <a:lnTo>
                    <a:pt x="2149" y="1211"/>
                  </a:lnTo>
                  <a:lnTo>
                    <a:pt x="2163" y="1177"/>
                  </a:lnTo>
                  <a:lnTo>
                    <a:pt x="2175" y="1143"/>
                  </a:lnTo>
                  <a:lnTo>
                    <a:pt x="2187" y="1107"/>
                  </a:lnTo>
                  <a:lnTo>
                    <a:pt x="2196" y="1071"/>
                  </a:lnTo>
                  <a:lnTo>
                    <a:pt x="2205" y="1034"/>
                  </a:lnTo>
                  <a:lnTo>
                    <a:pt x="2212" y="996"/>
                  </a:lnTo>
                  <a:lnTo>
                    <a:pt x="2219" y="957"/>
                  </a:lnTo>
                  <a:lnTo>
                    <a:pt x="2221" y="938"/>
                  </a:lnTo>
                  <a:lnTo>
                    <a:pt x="2224" y="919"/>
                  </a:lnTo>
                  <a:lnTo>
                    <a:pt x="2225" y="899"/>
                  </a:lnTo>
                  <a:lnTo>
                    <a:pt x="2226" y="879"/>
                  </a:lnTo>
                  <a:lnTo>
                    <a:pt x="2228" y="859"/>
                  </a:lnTo>
                  <a:lnTo>
                    <a:pt x="2229" y="838"/>
                  </a:lnTo>
                  <a:lnTo>
                    <a:pt x="2229" y="818"/>
                  </a:lnTo>
                  <a:lnTo>
                    <a:pt x="2230" y="796"/>
                  </a:lnTo>
                  <a:lnTo>
                    <a:pt x="2229" y="776"/>
                  </a:lnTo>
                  <a:lnTo>
                    <a:pt x="2229" y="757"/>
                  </a:lnTo>
                  <a:lnTo>
                    <a:pt x="2228" y="735"/>
                  </a:lnTo>
                  <a:lnTo>
                    <a:pt x="2226" y="715"/>
                  </a:lnTo>
                  <a:lnTo>
                    <a:pt x="2225" y="695"/>
                  </a:lnTo>
                  <a:lnTo>
                    <a:pt x="2224" y="676"/>
                  </a:lnTo>
                  <a:lnTo>
                    <a:pt x="2221" y="656"/>
                  </a:lnTo>
                  <a:lnTo>
                    <a:pt x="2219" y="637"/>
                  </a:lnTo>
                  <a:lnTo>
                    <a:pt x="2212" y="599"/>
                  </a:lnTo>
                  <a:lnTo>
                    <a:pt x="2205" y="560"/>
                  </a:lnTo>
                  <a:lnTo>
                    <a:pt x="2196" y="523"/>
                  </a:lnTo>
                  <a:lnTo>
                    <a:pt x="2187" y="487"/>
                  </a:lnTo>
                  <a:lnTo>
                    <a:pt x="2175" y="451"/>
                  </a:lnTo>
                  <a:lnTo>
                    <a:pt x="2163" y="417"/>
                  </a:lnTo>
                  <a:lnTo>
                    <a:pt x="2149" y="383"/>
                  </a:lnTo>
                  <a:lnTo>
                    <a:pt x="2135" y="352"/>
                  </a:lnTo>
                  <a:lnTo>
                    <a:pt x="2119" y="320"/>
                  </a:lnTo>
                  <a:lnTo>
                    <a:pt x="2103" y="291"/>
                  </a:lnTo>
                  <a:lnTo>
                    <a:pt x="2084" y="261"/>
                  </a:lnTo>
                  <a:lnTo>
                    <a:pt x="2067" y="233"/>
                  </a:lnTo>
                  <a:lnTo>
                    <a:pt x="2057" y="220"/>
                  </a:lnTo>
                  <a:lnTo>
                    <a:pt x="2047" y="207"/>
                  </a:lnTo>
                  <a:lnTo>
                    <a:pt x="2037" y="195"/>
                  </a:lnTo>
                  <a:lnTo>
                    <a:pt x="2027" y="182"/>
                  </a:lnTo>
                  <a:lnTo>
                    <a:pt x="2017" y="170"/>
                  </a:lnTo>
                  <a:lnTo>
                    <a:pt x="2006" y="159"/>
                  </a:lnTo>
                  <a:lnTo>
                    <a:pt x="1995" y="147"/>
                  </a:lnTo>
                  <a:lnTo>
                    <a:pt x="1984" y="136"/>
                  </a:lnTo>
                  <a:lnTo>
                    <a:pt x="1973" y="126"/>
                  </a:lnTo>
                  <a:lnTo>
                    <a:pt x="1961" y="115"/>
                  </a:lnTo>
                  <a:lnTo>
                    <a:pt x="1950" y="106"/>
                  </a:lnTo>
                  <a:lnTo>
                    <a:pt x="1938" y="97"/>
                  </a:lnTo>
                  <a:lnTo>
                    <a:pt x="1926" y="87"/>
                  </a:lnTo>
                  <a:lnTo>
                    <a:pt x="1914" y="79"/>
                  </a:lnTo>
                  <a:lnTo>
                    <a:pt x="1901" y="70"/>
                  </a:lnTo>
                  <a:lnTo>
                    <a:pt x="1889" y="63"/>
                  </a:lnTo>
                  <a:lnTo>
                    <a:pt x="1877" y="55"/>
                  </a:lnTo>
                  <a:lnTo>
                    <a:pt x="1864" y="49"/>
                  </a:lnTo>
                  <a:lnTo>
                    <a:pt x="1851" y="42"/>
                  </a:lnTo>
                  <a:lnTo>
                    <a:pt x="1837" y="36"/>
                  </a:lnTo>
                  <a:lnTo>
                    <a:pt x="1826" y="30"/>
                  </a:lnTo>
                  <a:lnTo>
                    <a:pt x="1811" y="25"/>
                  </a:lnTo>
                  <a:lnTo>
                    <a:pt x="1798" y="21"/>
                  </a:lnTo>
                  <a:lnTo>
                    <a:pt x="1784" y="17"/>
                  </a:lnTo>
                  <a:lnTo>
                    <a:pt x="1771" y="13"/>
                  </a:lnTo>
                  <a:lnTo>
                    <a:pt x="1756" y="9"/>
                  </a:lnTo>
                  <a:lnTo>
                    <a:pt x="1743" y="6"/>
                  </a:lnTo>
                  <a:lnTo>
                    <a:pt x="1729" y="4"/>
                  </a:lnTo>
                  <a:lnTo>
                    <a:pt x="1715" y="2"/>
                  </a:lnTo>
                  <a:lnTo>
                    <a:pt x="1701" y="1"/>
                  </a:lnTo>
                  <a:lnTo>
                    <a:pt x="1686" y="1"/>
                  </a:lnTo>
                  <a:lnTo>
                    <a:pt x="1673" y="0"/>
                  </a:lnTo>
                  <a:lnTo>
                    <a:pt x="1673" y="1"/>
                  </a:lnTo>
                  <a:lnTo>
                    <a:pt x="558" y="1"/>
                  </a:lnTo>
                  <a:lnTo>
                    <a:pt x="543" y="1"/>
                  </a:lnTo>
                  <a:lnTo>
                    <a:pt x="528" y="1"/>
                  </a:lnTo>
                  <a:lnTo>
                    <a:pt x="514" y="2"/>
                  </a:lnTo>
                  <a:lnTo>
                    <a:pt x="501" y="5"/>
                  </a:lnTo>
                  <a:lnTo>
                    <a:pt x="486" y="6"/>
                  </a:lnTo>
                  <a:lnTo>
                    <a:pt x="473" y="9"/>
                  </a:lnTo>
                  <a:lnTo>
                    <a:pt x="458" y="13"/>
                  </a:lnTo>
                  <a:lnTo>
                    <a:pt x="445" y="17"/>
                  </a:lnTo>
                  <a:lnTo>
                    <a:pt x="432" y="21"/>
                  </a:lnTo>
                  <a:lnTo>
                    <a:pt x="418" y="25"/>
                  </a:lnTo>
                  <a:lnTo>
                    <a:pt x="405" y="30"/>
                  </a:lnTo>
                  <a:lnTo>
                    <a:pt x="392" y="36"/>
                  </a:lnTo>
                  <a:lnTo>
                    <a:pt x="378" y="42"/>
                  </a:lnTo>
                  <a:lnTo>
                    <a:pt x="365" y="49"/>
                  </a:lnTo>
                  <a:lnTo>
                    <a:pt x="353" y="55"/>
                  </a:lnTo>
                  <a:lnTo>
                    <a:pt x="340" y="63"/>
                  </a:lnTo>
                  <a:lnTo>
                    <a:pt x="328" y="71"/>
                  </a:lnTo>
                  <a:lnTo>
                    <a:pt x="315" y="79"/>
                  </a:lnTo>
                  <a:lnTo>
                    <a:pt x="303" y="87"/>
                  </a:lnTo>
                  <a:lnTo>
                    <a:pt x="291" y="97"/>
                  </a:lnTo>
                  <a:lnTo>
                    <a:pt x="279" y="106"/>
                  </a:lnTo>
                  <a:lnTo>
                    <a:pt x="268" y="115"/>
                  </a:lnTo>
                  <a:lnTo>
                    <a:pt x="256" y="126"/>
                  </a:lnTo>
                  <a:lnTo>
                    <a:pt x="246" y="136"/>
                  </a:lnTo>
                  <a:lnTo>
                    <a:pt x="234" y="147"/>
                  </a:lnTo>
                  <a:lnTo>
                    <a:pt x="223" y="159"/>
                  </a:lnTo>
                  <a:lnTo>
                    <a:pt x="212" y="170"/>
                  </a:lnTo>
                  <a:lnTo>
                    <a:pt x="202" y="182"/>
                  </a:lnTo>
                  <a:lnTo>
                    <a:pt x="193" y="195"/>
                  </a:lnTo>
                  <a:lnTo>
                    <a:pt x="182" y="207"/>
                  </a:lnTo>
                  <a:lnTo>
                    <a:pt x="173" y="220"/>
                  </a:lnTo>
                  <a:lnTo>
                    <a:pt x="163" y="233"/>
                  </a:lnTo>
                  <a:lnTo>
                    <a:pt x="145" y="261"/>
                  </a:lnTo>
                  <a:lnTo>
                    <a:pt x="126" y="291"/>
                  </a:lnTo>
                  <a:lnTo>
                    <a:pt x="110" y="320"/>
                  </a:lnTo>
                  <a:lnTo>
                    <a:pt x="94" y="352"/>
                  </a:lnTo>
                  <a:lnTo>
                    <a:pt x="80" y="383"/>
                  </a:lnTo>
                  <a:lnTo>
                    <a:pt x="66" y="417"/>
                  </a:lnTo>
                  <a:lnTo>
                    <a:pt x="54" y="451"/>
                  </a:lnTo>
                  <a:lnTo>
                    <a:pt x="44" y="487"/>
                  </a:lnTo>
                  <a:lnTo>
                    <a:pt x="33" y="523"/>
                  </a:lnTo>
                  <a:lnTo>
                    <a:pt x="24" y="560"/>
                  </a:lnTo>
                  <a:lnTo>
                    <a:pt x="17" y="597"/>
                  </a:lnTo>
                  <a:lnTo>
                    <a:pt x="11" y="637"/>
                  </a:lnTo>
                  <a:lnTo>
                    <a:pt x="8" y="656"/>
                  </a:lnTo>
                  <a:lnTo>
                    <a:pt x="5" y="676"/>
                  </a:lnTo>
                  <a:lnTo>
                    <a:pt x="4" y="695"/>
                  </a:lnTo>
                  <a:lnTo>
                    <a:pt x="3" y="715"/>
                  </a:lnTo>
                  <a:lnTo>
                    <a:pt x="1" y="735"/>
                  </a:lnTo>
                  <a:lnTo>
                    <a:pt x="0" y="757"/>
                  </a:lnTo>
                  <a:lnTo>
                    <a:pt x="0" y="776"/>
                  </a:lnTo>
                  <a:lnTo>
                    <a:pt x="0" y="796"/>
                  </a:lnTo>
                  <a:lnTo>
                    <a:pt x="0" y="818"/>
                  </a:lnTo>
                  <a:lnTo>
                    <a:pt x="0" y="838"/>
                  </a:lnTo>
                  <a:lnTo>
                    <a:pt x="1" y="859"/>
                  </a:lnTo>
                  <a:lnTo>
                    <a:pt x="3" y="879"/>
                  </a:lnTo>
                  <a:lnTo>
                    <a:pt x="4" y="899"/>
                  </a:lnTo>
                  <a:lnTo>
                    <a:pt x="5" y="919"/>
                  </a:lnTo>
                  <a:lnTo>
                    <a:pt x="8" y="938"/>
                  </a:lnTo>
                  <a:lnTo>
                    <a:pt x="11" y="957"/>
                  </a:lnTo>
                  <a:lnTo>
                    <a:pt x="17" y="997"/>
                  </a:lnTo>
                  <a:lnTo>
                    <a:pt x="24" y="1034"/>
                  </a:lnTo>
                  <a:lnTo>
                    <a:pt x="33" y="1071"/>
                  </a:lnTo>
                  <a:lnTo>
                    <a:pt x="44" y="1107"/>
                  </a:lnTo>
                  <a:lnTo>
                    <a:pt x="54" y="1143"/>
                  </a:lnTo>
                  <a:lnTo>
                    <a:pt x="66" y="1177"/>
                  </a:lnTo>
                  <a:lnTo>
                    <a:pt x="80" y="1211"/>
                  </a:lnTo>
                  <a:lnTo>
                    <a:pt x="94" y="1243"/>
                  </a:lnTo>
                  <a:lnTo>
                    <a:pt x="110" y="1274"/>
                  </a:lnTo>
                  <a:lnTo>
                    <a:pt x="126" y="1304"/>
                  </a:lnTo>
                  <a:lnTo>
                    <a:pt x="145" y="1333"/>
                  </a:lnTo>
                  <a:lnTo>
                    <a:pt x="163" y="1361"/>
                  </a:lnTo>
                  <a:lnTo>
                    <a:pt x="173" y="1374"/>
                  </a:lnTo>
                  <a:lnTo>
                    <a:pt x="182" y="1387"/>
                  </a:lnTo>
                  <a:lnTo>
                    <a:pt x="193" y="1399"/>
                  </a:lnTo>
                  <a:lnTo>
                    <a:pt x="202" y="1413"/>
                  </a:lnTo>
                  <a:lnTo>
                    <a:pt x="212" y="1424"/>
                  </a:lnTo>
                  <a:lnTo>
                    <a:pt x="223" y="1435"/>
                  </a:lnTo>
                  <a:lnTo>
                    <a:pt x="234" y="1447"/>
                  </a:lnTo>
                  <a:lnTo>
                    <a:pt x="246" y="1458"/>
                  </a:lnTo>
                  <a:lnTo>
                    <a:pt x="256" y="1468"/>
                  </a:lnTo>
                  <a:lnTo>
                    <a:pt x="268" y="1479"/>
                  </a:lnTo>
                  <a:lnTo>
                    <a:pt x="279" y="1488"/>
                  </a:lnTo>
                  <a:lnTo>
                    <a:pt x="291" y="1497"/>
                  </a:lnTo>
                  <a:lnTo>
                    <a:pt x="303" y="1507"/>
                  </a:lnTo>
                  <a:lnTo>
                    <a:pt x="315" y="1515"/>
                  </a:lnTo>
                  <a:lnTo>
                    <a:pt x="328" y="1524"/>
                  </a:lnTo>
                  <a:lnTo>
                    <a:pt x="340" y="1531"/>
                  </a:lnTo>
                  <a:lnTo>
                    <a:pt x="352" y="1539"/>
                  </a:lnTo>
                  <a:lnTo>
                    <a:pt x="365" y="1545"/>
                  </a:lnTo>
                  <a:lnTo>
                    <a:pt x="378" y="1552"/>
                  </a:lnTo>
                  <a:lnTo>
                    <a:pt x="392" y="1559"/>
                  </a:lnTo>
                  <a:lnTo>
                    <a:pt x="405" y="1564"/>
                  </a:lnTo>
                  <a:lnTo>
                    <a:pt x="418" y="1569"/>
                  </a:lnTo>
                  <a:lnTo>
                    <a:pt x="432" y="1573"/>
                  </a:lnTo>
                  <a:lnTo>
                    <a:pt x="445" y="1577"/>
                  </a:lnTo>
                  <a:lnTo>
                    <a:pt x="458" y="1581"/>
                  </a:lnTo>
                  <a:lnTo>
                    <a:pt x="473" y="1585"/>
                  </a:lnTo>
                  <a:lnTo>
                    <a:pt x="486" y="1588"/>
                  </a:lnTo>
                  <a:lnTo>
                    <a:pt x="501" y="1589"/>
                  </a:lnTo>
                  <a:lnTo>
                    <a:pt x="514" y="1592"/>
                  </a:lnTo>
                  <a:lnTo>
                    <a:pt x="528" y="1593"/>
                  </a:lnTo>
                  <a:lnTo>
                    <a:pt x="543" y="1593"/>
                  </a:lnTo>
                  <a:lnTo>
                    <a:pt x="558" y="1593"/>
                  </a:lnTo>
                  <a:lnTo>
                    <a:pt x="558" y="1594"/>
                  </a:lnTo>
                </a:path>
              </a:pathLst>
            </a:custGeom>
            <a:grpFill/>
            <a:ln w="3175">
              <a:solidFill>
                <a:srgbClr val="000080"/>
              </a:solidFill>
              <a:round/>
              <a:headEnd/>
              <a:tailEnd/>
            </a:ln>
            <a:extLst/>
          </p:spPr>
          <p:txBody>
            <a:bodyPr/>
            <a:lstStyle/>
            <a:p>
              <a:endParaRPr lang="en-US"/>
            </a:p>
          </p:txBody>
        </p:sp>
        <p:sp>
          <p:nvSpPr>
            <p:cNvPr id="5196" name="Rectangle 33"/>
            <p:cNvSpPr>
              <a:spLocks noChangeArrowheads="1"/>
            </p:cNvSpPr>
            <p:nvPr/>
          </p:nvSpPr>
          <p:spPr bwMode="auto">
            <a:xfrm>
              <a:off x="5044" y="3604"/>
              <a:ext cx="0" cy="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400" dirty="0"/>
            </a:p>
          </p:txBody>
        </p:sp>
      </p:grpSp>
      <p:grpSp>
        <p:nvGrpSpPr>
          <p:cNvPr id="11" name="Group 48"/>
          <p:cNvGrpSpPr>
            <a:grpSpLocks/>
          </p:cNvGrpSpPr>
          <p:nvPr/>
        </p:nvGrpSpPr>
        <p:grpSpPr bwMode="auto">
          <a:xfrm>
            <a:off x="2041525" y="1339849"/>
            <a:ext cx="1265238" cy="336550"/>
            <a:chOff x="1286" y="793"/>
            <a:chExt cx="797" cy="212"/>
          </a:xfrm>
        </p:grpSpPr>
        <p:sp>
          <p:nvSpPr>
            <p:cNvPr id="5180" name="Line 49"/>
            <p:cNvSpPr>
              <a:spLocks noChangeShapeType="1"/>
            </p:cNvSpPr>
            <p:nvPr/>
          </p:nvSpPr>
          <p:spPr bwMode="auto">
            <a:xfrm>
              <a:off x="1286" y="974"/>
              <a:ext cx="743" cy="1"/>
            </a:xfrm>
            <a:prstGeom prst="line">
              <a:avLst/>
            </a:prstGeom>
            <a:noFill/>
            <a:ln w="31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1" name="Freeform 50"/>
            <p:cNvSpPr>
              <a:spLocks/>
            </p:cNvSpPr>
            <p:nvPr/>
          </p:nvSpPr>
          <p:spPr bwMode="auto">
            <a:xfrm>
              <a:off x="2022" y="943"/>
              <a:ext cx="61" cy="62"/>
            </a:xfrm>
            <a:custGeom>
              <a:avLst/>
              <a:gdLst>
                <a:gd name="T0" fmla="*/ 0 w 122"/>
                <a:gd name="T1" fmla="*/ 0 h 124"/>
                <a:gd name="T2" fmla="*/ 1 w 122"/>
                <a:gd name="T3" fmla="*/ 1 h 124"/>
                <a:gd name="T4" fmla="*/ 0 w 122"/>
                <a:gd name="T5" fmla="*/ 1 h 124"/>
                <a:gd name="T6" fmla="*/ 0 w 122"/>
                <a:gd name="T7" fmla="*/ 0 h 124"/>
                <a:gd name="T8" fmla="*/ 0 60000 65536"/>
                <a:gd name="T9" fmla="*/ 0 60000 65536"/>
                <a:gd name="T10" fmla="*/ 0 60000 65536"/>
                <a:gd name="T11" fmla="*/ 0 60000 65536"/>
                <a:gd name="T12" fmla="*/ 0 w 122"/>
                <a:gd name="T13" fmla="*/ 0 h 124"/>
                <a:gd name="T14" fmla="*/ 122 w 122"/>
                <a:gd name="T15" fmla="*/ 124 h 124"/>
              </a:gdLst>
              <a:ahLst/>
              <a:cxnLst>
                <a:cxn ang="T8">
                  <a:pos x="T0" y="T1"/>
                </a:cxn>
                <a:cxn ang="T9">
                  <a:pos x="T2" y="T3"/>
                </a:cxn>
                <a:cxn ang="T10">
                  <a:pos x="T4" y="T5"/>
                </a:cxn>
                <a:cxn ang="T11">
                  <a:pos x="T6" y="T7"/>
                </a:cxn>
              </a:cxnLst>
              <a:rect l="T12" t="T13" r="T14" b="T15"/>
              <a:pathLst>
                <a:path w="122" h="124">
                  <a:moveTo>
                    <a:pt x="0" y="0"/>
                  </a:moveTo>
                  <a:lnTo>
                    <a:pt x="122" y="61"/>
                  </a:lnTo>
                  <a:lnTo>
                    <a:pt x="0" y="124"/>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3" name="Rectangle 52"/>
            <p:cNvSpPr>
              <a:spLocks noChangeArrowheads="1"/>
            </p:cNvSpPr>
            <p:nvPr/>
          </p:nvSpPr>
          <p:spPr bwMode="auto">
            <a:xfrm>
              <a:off x="1344" y="793"/>
              <a:ext cx="6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ar-OM" altLang="en-US" sz="1200" b="1" dirty="0" smtClean="0">
                  <a:solidFill>
                    <a:srgbClr val="000080"/>
                  </a:solidFill>
                </a:rPr>
                <a:t>بدأت في عام 2008</a:t>
              </a:r>
              <a:endParaRPr lang="en-US" altLang="en-US" sz="1200" b="1" dirty="0"/>
            </a:p>
          </p:txBody>
        </p:sp>
      </p:grpSp>
      <p:grpSp>
        <p:nvGrpSpPr>
          <p:cNvPr id="12" name="Group 54"/>
          <p:cNvGrpSpPr>
            <a:grpSpLocks/>
          </p:cNvGrpSpPr>
          <p:nvPr/>
        </p:nvGrpSpPr>
        <p:grpSpPr bwMode="auto">
          <a:xfrm>
            <a:off x="1371600" y="2971800"/>
            <a:ext cx="1771650" cy="1657949"/>
            <a:chOff x="1286" y="2009"/>
            <a:chExt cx="1116" cy="797"/>
          </a:xfrm>
          <a:solidFill>
            <a:srgbClr val="FFFF00"/>
          </a:solidFill>
        </p:grpSpPr>
        <p:sp>
          <p:nvSpPr>
            <p:cNvPr id="5176" name="Freeform 55"/>
            <p:cNvSpPr>
              <a:spLocks/>
            </p:cNvSpPr>
            <p:nvPr/>
          </p:nvSpPr>
          <p:spPr bwMode="auto">
            <a:xfrm>
              <a:off x="1286" y="2009"/>
              <a:ext cx="1116" cy="797"/>
            </a:xfrm>
            <a:custGeom>
              <a:avLst/>
              <a:gdLst>
                <a:gd name="T0" fmla="*/ 0 w 2230"/>
                <a:gd name="T1" fmla="*/ 0 h 1593"/>
                <a:gd name="T2" fmla="*/ 5 w 2230"/>
                <a:gd name="T3" fmla="*/ 3 h 1593"/>
                <a:gd name="T4" fmla="*/ 5 w 2230"/>
                <a:gd name="T5" fmla="*/ 3 h 1593"/>
                <a:gd name="T6" fmla="*/ 5 w 2230"/>
                <a:gd name="T7" fmla="*/ 3 h 1593"/>
                <a:gd name="T8" fmla="*/ 4 w 2230"/>
                <a:gd name="T9" fmla="*/ 3 h 1593"/>
                <a:gd name="T10" fmla="*/ 4 w 2230"/>
                <a:gd name="T11" fmla="*/ 3 h 1593"/>
                <a:gd name="T12" fmla="*/ 4 w 2230"/>
                <a:gd name="T13" fmla="*/ 3 h 1593"/>
                <a:gd name="T14" fmla="*/ 4 w 2230"/>
                <a:gd name="T15" fmla="*/ 3 h 1593"/>
                <a:gd name="T16" fmla="*/ 4 w 2230"/>
                <a:gd name="T17" fmla="*/ 3 h 1593"/>
                <a:gd name="T18" fmla="*/ 4 w 2230"/>
                <a:gd name="T19" fmla="*/ 3 h 1593"/>
                <a:gd name="T20" fmla="*/ 4 w 2230"/>
                <a:gd name="T21" fmla="*/ 3 h 1593"/>
                <a:gd name="T22" fmla="*/ 3 w 2230"/>
                <a:gd name="T23" fmla="*/ 3 h 1593"/>
                <a:gd name="T24" fmla="*/ 3 w 2230"/>
                <a:gd name="T25" fmla="*/ 3 h 1593"/>
                <a:gd name="T26" fmla="*/ 3 w 2230"/>
                <a:gd name="T27" fmla="*/ 3 h 1593"/>
                <a:gd name="T28" fmla="*/ 3 w 2230"/>
                <a:gd name="T29" fmla="*/ 3 h 1593"/>
                <a:gd name="T30" fmla="*/ 3 w 2230"/>
                <a:gd name="T31" fmla="*/ 3 h 1593"/>
                <a:gd name="T32" fmla="*/ 3 w 2230"/>
                <a:gd name="T33" fmla="*/ 3 h 1593"/>
                <a:gd name="T34" fmla="*/ 3 w 2230"/>
                <a:gd name="T35" fmla="*/ 3 h 1593"/>
                <a:gd name="T36" fmla="*/ 3 w 2230"/>
                <a:gd name="T37" fmla="*/ 3 h 1593"/>
                <a:gd name="T38" fmla="*/ 2 w 2230"/>
                <a:gd name="T39" fmla="*/ 3 h 1593"/>
                <a:gd name="T40" fmla="*/ 2 w 2230"/>
                <a:gd name="T41" fmla="*/ 3 h 1593"/>
                <a:gd name="T42" fmla="*/ 2 w 2230"/>
                <a:gd name="T43" fmla="*/ 4 h 1593"/>
                <a:gd name="T44" fmla="*/ 2 w 2230"/>
                <a:gd name="T45" fmla="*/ 4 h 1593"/>
                <a:gd name="T46" fmla="*/ 2 w 2230"/>
                <a:gd name="T47" fmla="*/ 4 h 1593"/>
                <a:gd name="T48" fmla="*/ 2 w 2230"/>
                <a:gd name="T49" fmla="*/ 4 h 1593"/>
                <a:gd name="T50" fmla="*/ 2 w 2230"/>
                <a:gd name="T51" fmla="*/ 4 h 1593"/>
                <a:gd name="T52" fmla="*/ 1 w 2230"/>
                <a:gd name="T53" fmla="*/ 4 h 1593"/>
                <a:gd name="T54" fmla="*/ 1 w 2230"/>
                <a:gd name="T55" fmla="*/ 4 h 1593"/>
                <a:gd name="T56" fmla="*/ 1 w 2230"/>
                <a:gd name="T57" fmla="*/ 4 h 1593"/>
                <a:gd name="T58" fmla="*/ 1 w 2230"/>
                <a:gd name="T59" fmla="*/ 4 h 1593"/>
                <a:gd name="T60" fmla="*/ 1 w 2230"/>
                <a:gd name="T61" fmla="*/ 3 h 1593"/>
                <a:gd name="T62" fmla="*/ 1 w 2230"/>
                <a:gd name="T63" fmla="*/ 3 h 1593"/>
                <a:gd name="T64" fmla="*/ 1 w 2230"/>
                <a:gd name="T65" fmla="*/ 3 h 1593"/>
                <a:gd name="T66" fmla="*/ 0 w 2230"/>
                <a:gd name="T67" fmla="*/ 3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7" name="Freeform 56"/>
            <p:cNvSpPr>
              <a:spLocks/>
            </p:cNvSpPr>
            <p:nvPr/>
          </p:nvSpPr>
          <p:spPr bwMode="auto">
            <a:xfrm>
              <a:off x="1286" y="2009"/>
              <a:ext cx="1116" cy="797"/>
            </a:xfrm>
            <a:custGeom>
              <a:avLst/>
              <a:gdLst>
                <a:gd name="T0" fmla="*/ 0 w 2230"/>
                <a:gd name="T1" fmla="*/ 0 h 1593"/>
                <a:gd name="T2" fmla="*/ 5 w 2230"/>
                <a:gd name="T3" fmla="*/ 3 h 1593"/>
                <a:gd name="T4" fmla="*/ 5 w 2230"/>
                <a:gd name="T5" fmla="*/ 3 h 1593"/>
                <a:gd name="T6" fmla="*/ 5 w 2230"/>
                <a:gd name="T7" fmla="*/ 3 h 1593"/>
                <a:gd name="T8" fmla="*/ 4 w 2230"/>
                <a:gd name="T9" fmla="*/ 3 h 1593"/>
                <a:gd name="T10" fmla="*/ 4 w 2230"/>
                <a:gd name="T11" fmla="*/ 3 h 1593"/>
                <a:gd name="T12" fmla="*/ 4 w 2230"/>
                <a:gd name="T13" fmla="*/ 3 h 1593"/>
                <a:gd name="T14" fmla="*/ 4 w 2230"/>
                <a:gd name="T15" fmla="*/ 3 h 1593"/>
                <a:gd name="T16" fmla="*/ 4 w 2230"/>
                <a:gd name="T17" fmla="*/ 3 h 1593"/>
                <a:gd name="T18" fmla="*/ 4 w 2230"/>
                <a:gd name="T19" fmla="*/ 3 h 1593"/>
                <a:gd name="T20" fmla="*/ 4 w 2230"/>
                <a:gd name="T21" fmla="*/ 3 h 1593"/>
                <a:gd name="T22" fmla="*/ 3 w 2230"/>
                <a:gd name="T23" fmla="*/ 3 h 1593"/>
                <a:gd name="T24" fmla="*/ 3 w 2230"/>
                <a:gd name="T25" fmla="*/ 3 h 1593"/>
                <a:gd name="T26" fmla="*/ 3 w 2230"/>
                <a:gd name="T27" fmla="*/ 3 h 1593"/>
                <a:gd name="T28" fmla="*/ 3 w 2230"/>
                <a:gd name="T29" fmla="*/ 3 h 1593"/>
                <a:gd name="T30" fmla="*/ 3 w 2230"/>
                <a:gd name="T31" fmla="*/ 3 h 1593"/>
                <a:gd name="T32" fmla="*/ 3 w 2230"/>
                <a:gd name="T33" fmla="*/ 3 h 1593"/>
                <a:gd name="T34" fmla="*/ 3 w 2230"/>
                <a:gd name="T35" fmla="*/ 3 h 1593"/>
                <a:gd name="T36" fmla="*/ 3 w 2230"/>
                <a:gd name="T37" fmla="*/ 3 h 1593"/>
                <a:gd name="T38" fmla="*/ 2 w 2230"/>
                <a:gd name="T39" fmla="*/ 3 h 1593"/>
                <a:gd name="T40" fmla="*/ 2 w 2230"/>
                <a:gd name="T41" fmla="*/ 3 h 1593"/>
                <a:gd name="T42" fmla="*/ 2 w 2230"/>
                <a:gd name="T43" fmla="*/ 4 h 1593"/>
                <a:gd name="T44" fmla="*/ 2 w 2230"/>
                <a:gd name="T45" fmla="*/ 4 h 1593"/>
                <a:gd name="T46" fmla="*/ 2 w 2230"/>
                <a:gd name="T47" fmla="*/ 4 h 1593"/>
                <a:gd name="T48" fmla="*/ 2 w 2230"/>
                <a:gd name="T49" fmla="*/ 4 h 1593"/>
                <a:gd name="T50" fmla="*/ 2 w 2230"/>
                <a:gd name="T51" fmla="*/ 4 h 1593"/>
                <a:gd name="T52" fmla="*/ 1 w 2230"/>
                <a:gd name="T53" fmla="*/ 4 h 1593"/>
                <a:gd name="T54" fmla="*/ 1 w 2230"/>
                <a:gd name="T55" fmla="*/ 4 h 1593"/>
                <a:gd name="T56" fmla="*/ 1 w 2230"/>
                <a:gd name="T57" fmla="*/ 4 h 1593"/>
                <a:gd name="T58" fmla="*/ 1 w 2230"/>
                <a:gd name="T59" fmla="*/ 4 h 1593"/>
                <a:gd name="T60" fmla="*/ 1 w 2230"/>
                <a:gd name="T61" fmla="*/ 3 h 1593"/>
                <a:gd name="T62" fmla="*/ 1 w 2230"/>
                <a:gd name="T63" fmla="*/ 3 h 1593"/>
                <a:gd name="T64" fmla="*/ 1 w 2230"/>
                <a:gd name="T65" fmla="*/ 3 h 1593"/>
                <a:gd name="T66" fmla="*/ 0 w 2230"/>
                <a:gd name="T67" fmla="*/ 3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path>
              </a:pathLst>
            </a:custGeom>
            <a:grpFill/>
            <a:ln w="3175">
              <a:solidFill>
                <a:srgbClr val="993300"/>
              </a:solidFill>
              <a:round/>
              <a:headEnd/>
              <a:tailEnd/>
            </a:ln>
            <a:extLst/>
          </p:spPr>
          <p:txBody>
            <a:bodyPr/>
            <a:lstStyle/>
            <a:p>
              <a:endParaRPr lang="en-US"/>
            </a:p>
          </p:txBody>
        </p:sp>
      </p:grpSp>
      <p:sp>
        <p:nvSpPr>
          <p:cNvPr id="5174" name="Line 61"/>
          <p:cNvSpPr>
            <a:spLocks noChangeShapeType="1"/>
          </p:cNvSpPr>
          <p:nvPr/>
        </p:nvSpPr>
        <p:spPr bwMode="auto">
          <a:xfrm flipH="1">
            <a:off x="3304657" y="4287847"/>
            <a:ext cx="1267343" cy="1792"/>
          </a:xfrm>
          <a:prstGeom prst="line">
            <a:avLst/>
          </a:prstGeom>
          <a:noFill/>
          <a:ln w="3175">
            <a:solidFill>
              <a:srgbClr val="000080"/>
            </a:solidFill>
            <a:round/>
            <a:headEnd/>
            <a:tailEnd/>
          </a:ln>
          <a:scene3d>
            <a:camera prst="orthographicFront">
              <a:rot lat="0" lon="300000" rev="0"/>
            </a:camera>
            <a:lightRig rig="threePt" dir="t"/>
          </a:scene3d>
          <a:extLst>
            <a:ext uri="{909E8E84-426E-40DD-AFC4-6F175D3DCCD1}">
              <a14:hiddenFill xmlns:a14="http://schemas.microsoft.com/office/drawing/2010/main">
                <a:noFill/>
              </a14:hiddenFill>
            </a:ext>
          </a:extLst>
        </p:spPr>
        <p:txBody>
          <a:bodyPr/>
          <a:lstStyle/>
          <a:p>
            <a:endParaRPr lang="en-US"/>
          </a:p>
        </p:txBody>
      </p:sp>
      <p:sp>
        <p:nvSpPr>
          <p:cNvPr id="5175" name="Freeform 62"/>
          <p:cNvSpPr>
            <a:spLocks/>
          </p:cNvSpPr>
          <p:nvPr/>
        </p:nvSpPr>
        <p:spPr bwMode="auto">
          <a:xfrm>
            <a:off x="3143250" y="4232294"/>
            <a:ext cx="182330" cy="111106"/>
          </a:xfrm>
          <a:custGeom>
            <a:avLst/>
            <a:gdLst>
              <a:gd name="T0" fmla="*/ 0 w 124"/>
              <a:gd name="T1" fmla="*/ 1 h 124"/>
              <a:gd name="T2" fmla="*/ 0 w 124"/>
              <a:gd name="T3" fmla="*/ 1 h 124"/>
              <a:gd name="T4" fmla="*/ 0 w 124"/>
              <a:gd name="T5" fmla="*/ 0 h 124"/>
              <a:gd name="T6" fmla="*/ 0 w 124"/>
              <a:gd name="T7" fmla="*/ 1 h 124"/>
              <a:gd name="T8" fmla="*/ 0 60000 65536"/>
              <a:gd name="T9" fmla="*/ 0 60000 65536"/>
              <a:gd name="T10" fmla="*/ 0 60000 65536"/>
              <a:gd name="T11" fmla="*/ 0 60000 65536"/>
              <a:gd name="T12" fmla="*/ 0 w 124"/>
              <a:gd name="T13" fmla="*/ 0 h 124"/>
              <a:gd name="T14" fmla="*/ 124 w 124"/>
              <a:gd name="T15" fmla="*/ 124 h 124"/>
            </a:gdLst>
            <a:ahLst/>
            <a:cxnLst>
              <a:cxn ang="T8">
                <a:pos x="T0" y="T1"/>
              </a:cxn>
              <a:cxn ang="T9">
                <a:pos x="T2" y="T3"/>
              </a:cxn>
              <a:cxn ang="T10">
                <a:pos x="T4" y="T5"/>
              </a:cxn>
              <a:cxn ang="T11">
                <a:pos x="T6" y="T7"/>
              </a:cxn>
            </a:cxnLst>
            <a:rect l="T12" t="T13" r="T14" b="T15"/>
            <a:pathLst>
              <a:path w="124" h="124">
                <a:moveTo>
                  <a:pt x="124" y="124"/>
                </a:moveTo>
                <a:lnTo>
                  <a:pt x="0" y="61"/>
                </a:lnTo>
                <a:lnTo>
                  <a:pt x="124" y="0"/>
                </a:lnTo>
                <a:lnTo>
                  <a:pt x="124" y="124"/>
                </a:lnTo>
                <a:close/>
              </a:path>
            </a:pathLst>
          </a:custGeom>
          <a:solidFill>
            <a:srgbClr val="000080"/>
          </a:solidFill>
          <a:ln>
            <a:noFill/>
          </a:ln>
          <a:scene3d>
            <a:camera prst="orthographicFront">
              <a:rot lat="0" lon="300000" rev="0"/>
            </a:camera>
            <a:lightRig rig="threePt" dir="t"/>
          </a:scene3d>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4" name="Group 63"/>
          <p:cNvGrpSpPr>
            <a:grpSpLocks/>
          </p:cNvGrpSpPr>
          <p:nvPr/>
        </p:nvGrpSpPr>
        <p:grpSpPr bwMode="auto">
          <a:xfrm>
            <a:off x="2192336" y="4496398"/>
            <a:ext cx="112712" cy="1646808"/>
            <a:chOff x="2133" y="2523"/>
            <a:chExt cx="71" cy="907"/>
          </a:xfrm>
        </p:grpSpPr>
        <p:sp>
          <p:nvSpPr>
            <p:cNvPr id="5170" name="Rectangle 64"/>
            <p:cNvSpPr>
              <a:spLocks noChangeArrowheads="1"/>
            </p:cNvSpPr>
            <p:nvPr/>
          </p:nvSpPr>
          <p:spPr bwMode="auto">
            <a:xfrm>
              <a:off x="2204" y="3311"/>
              <a:ext cx="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400" dirty="0"/>
            </a:p>
          </p:txBody>
        </p:sp>
        <p:sp>
          <p:nvSpPr>
            <p:cNvPr id="5172" name="Freeform 66"/>
            <p:cNvSpPr>
              <a:spLocks/>
            </p:cNvSpPr>
            <p:nvPr/>
          </p:nvSpPr>
          <p:spPr bwMode="auto">
            <a:xfrm>
              <a:off x="2133" y="2523"/>
              <a:ext cx="61" cy="62"/>
            </a:xfrm>
            <a:custGeom>
              <a:avLst/>
              <a:gdLst>
                <a:gd name="T0" fmla="*/ 0 w 122"/>
                <a:gd name="T1" fmla="*/ 1 h 124"/>
                <a:gd name="T2" fmla="*/ 1 w 122"/>
                <a:gd name="T3" fmla="*/ 0 h 124"/>
                <a:gd name="T4" fmla="*/ 1 w 122"/>
                <a:gd name="T5" fmla="*/ 1 h 124"/>
                <a:gd name="T6" fmla="*/ 0 w 122"/>
                <a:gd name="T7" fmla="*/ 1 h 124"/>
                <a:gd name="T8" fmla="*/ 0 60000 65536"/>
                <a:gd name="T9" fmla="*/ 0 60000 65536"/>
                <a:gd name="T10" fmla="*/ 0 60000 65536"/>
                <a:gd name="T11" fmla="*/ 0 60000 65536"/>
                <a:gd name="T12" fmla="*/ 0 w 122"/>
                <a:gd name="T13" fmla="*/ 0 h 124"/>
                <a:gd name="T14" fmla="*/ 122 w 122"/>
                <a:gd name="T15" fmla="*/ 124 h 124"/>
              </a:gdLst>
              <a:ahLst/>
              <a:cxnLst>
                <a:cxn ang="T8">
                  <a:pos x="T0" y="T1"/>
                </a:cxn>
                <a:cxn ang="T9">
                  <a:pos x="T2" y="T3"/>
                </a:cxn>
                <a:cxn ang="T10">
                  <a:pos x="T4" y="T5"/>
                </a:cxn>
                <a:cxn ang="T11">
                  <a:pos x="T6" y="T7"/>
                </a:cxn>
              </a:cxnLst>
              <a:rect l="T12" t="T13" r="T14" b="T15"/>
              <a:pathLst>
                <a:path w="122" h="124">
                  <a:moveTo>
                    <a:pt x="0" y="124"/>
                  </a:moveTo>
                  <a:lnTo>
                    <a:pt x="61" y="0"/>
                  </a:lnTo>
                  <a:lnTo>
                    <a:pt x="122" y="124"/>
                  </a:lnTo>
                  <a:lnTo>
                    <a:pt x="0"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67"/>
          <p:cNvGrpSpPr>
            <a:grpSpLocks/>
          </p:cNvGrpSpPr>
          <p:nvPr/>
        </p:nvGrpSpPr>
        <p:grpSpPr bwMode="auto">
          <a:xfrm>
            <a:off x="271463" y="1166812"/>
            <a:ext cx="1770062" cy="890588"/>
            <a:chOff x="171" y="575"/>
            <a:chExt cx="1115" cy="797"/>
          </a:xfrm>
        </p:grpSpPr>
        <p:sp>
          <p:nvSpPr>
            <p:cNvPr id="5167" name="Freeform 68"/>
            <p:cNvSpPr>
              <a:spLocks/>
            </p:cNvSpPr>
            <p:nvPr/>
          </p:nvSpPr>
          <p:spPr bwMode="auto">
            <a:xfrm>
              <a:off x="171" y="575"/>
              <a:ext cx="1115" cy="797"/>
            </a:xfrm>
            <a:custGeom>
              <a:avLst/>
              <a:gdLst>
                <a:gd name="T0" fmla="*/ 4 w 2230"/>
                <a:gd name="T1" fmla="*/ 4 h 1593"/>
                <a:gd name="T2" fmla="*/ 4 w 2230"/>
                <a:gd name="T3" fmla="*/ 4 h 1593"/>
                <a:gd name="T4" fmla="*/ 4 w 2230"/>
                <a:gd name="T5" fmla="*/ 4 h 1593"/>
                <a:gd name="T6" fmla="*/ 4 w 2230"/>
                <a:gd name="T7" fmla="*/ 4 h 1593"/>
                <a:gd name="T8" fmla="*/ 4 w 2230"/>
                <a:gd name="T9" fmla="*/ 3 h 1593"/>
                <a:gd name="T10" fmla="*/ 4 w 2230"/>
                <a:gd name="T11" fmla="*/ 3 h 1593"/>
                <a:gd name="T12" fmla="*/ 4 w 2230"/>
                <a:gd name="T13" fmla="*/ 3 h 1593"/>
                <a:gd name="T14" fmla="*/ 4 w 2230"/>
                <a:gd name="T15" fmla="*/ 3 h 1593"/>
                <a:gd name="T16" fmla="*/ 5 w 2230"/>
                <a:gd name="T17" fmla="*/ 3 h 1593"/>
                <a:gd name="T18" fmla="*/ 5 w 2230"/>
                <a:gd name="T19" fmla="*/ 3 h 1593"/>
                <a:gd name="T20" fmla="*/ 5 w 2230"/>
                <a:gd name="T21" fmla="*/ 3 h 1593"/>
                <a:gd name="T22" fmla="*/ 5 w 2230"/>
                <a:gd name="T23" fmla="*/ 2 h 1593"/>
                <a:gd name="T24" fmla="*/ 5 w 2230"/>
                <a:gd name="T25" fmla="*/ 2 h 1593"/>
                <a:gd name="T26" fmla="*/ 5 w 2230"/>
                <a:gd name="T27" fmla="*/ 2 h 1593"/>
                <a:gd name="T28" fmla="*/ 5 w 2230"/>
                <a:gd name="T29" fmla="*/ 2 h 1593"/>
                <a:gd name="T30" fmla="*/ 5 w 2230"/>
                <a:gd name="T31" fmla="*/ 2 h 1593"/>
                <a:gd name="T32" fmla="*/ 5 w 2230"/>
                <a:gd name="T33" fmla="*/ 1 h 1593"/>
                <a:gd name="T34" fmla="*/ 5 w 2230"/>
                <a:gd name="T35" fmla="*/ 1 h 1593"/>
                <a:gd name="T36" fmla="*/ 4 w 2230"/>
                <a:gd name="T37" fmla="*/ 1 h 1593"/>
                <a:gd name="T38" fmla="*/ 4 w 2230"/>
                <a:gd name="T39" fmla="*/ 1 h 1593"/>
                <a:gd name="T40" fmla="*/ 4 w 2230"/>
                <a:gd name="T41" fmla="*/ 1 h 1593"/>
                <a:gd name="T42" fmla="*/ 4 w 2230"/>
                <a:gd name="T43" fmla="*/ 1 h 1593"/>
                <a:gd name="T44" fmla="*/ 4 w 2230"/>
                <a:gd name="T45" fmla="*/ 1 h 1593"/>
                <a:gd name="T46" fmla="*/ 4 w 2230"/>
                <a:gd name="T47" fmla="*/ 1 h 1593"/>
                <a:gd name="T48" fmla="*/ 4 w 2230"/>
                <a:gd name="T49" fmla="*/ 1 h 1593"/>
                <a:gd name="T50" fmla="*/ 4 w 2230"/>
                <a:gd name="T51" fmla="*/ 1 h 1593"/>
                <a:gd name="T52" fmla="*/ 4 w 2230"/>
                <a:gd name="T53" fmla="*/ 0 h 1593"/>
                <a:gd name="T54" fmla="*/ 2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1 w 2230"/>
                <a:gd name="T67" fmla="*/ 1 h 1593"/>
                <a:gd name="T68" fmla="*/ 1 w 2230"/>
                <a:gd name="T69" fmla="*/ 1 h 1593"/>
                <a:gd name="T70" fmla="*/ 1 w 2230"/>
                <a:gd name="T71" fmla="*/ 1 h 1593"/>
                <a:gd name="T72" fmla="*/ 1 w 2230"/>
                <a:gd name="T73" fmla="*/ 1 h 1593"/>
                <a:gd name="T74" fmla="*/ 1 w 2230"/>
                <a:gd name="T75" fmla="*/ 2 h 1593"/>
                <a:gd name="T76" fmla="*/ 1 w 2230"/>
                <a:gd name="T77" fmla="*/ 2 h 1593"/>
                <a:gd name="T78" fmla="*/ 0 w 2230"/>
                <a:gd name="T79" fmla="*/ 2 h 1593"/>
                <a:gd name="T80" fmla="*/ 1 w 2230"/>
                <a:gd name="T81" fmla="*/ 2 h 1593"/>
                <a:gd name="T82" fmla="*/ 1 w 2230"/>
                <a:gd name="T83" fmla="*/ 2 h 1593"/>
                <a:gd name="T84" fmla="*/ 1 w 2230"/>
                <a:gd name="T85" fmla="*/ 3 h 1593"/>
                <a:gd name="T86" fmla="*/ 1 w 2230"/>
                <a:gd name="T87" fmla="*/ 3 h 1593"/>
                <a:gd name="T88" fmla="*/ 1 w 2230"/>
                <a:gd name="T89" fmla="*/ 3 h 1593"/>
                <a:gd name="T90" fmla="*/ 1 w 2230"/>
                <a:gd name="T91" fmla="*/ 3 h 1593"/>
                <a:gd name="T92" fmla="*/ 1 w 2230"/>
                <a:gd name="T93" fmla="*/ 3 h 1593"/>
                <a:gd name="T94" fmla="*/ 1 w 2230"/>
                <a:gd name="T95" fmla="*/ 3 h 1593"/>
                <a:gd name="T96" fmla="*/ 1 w 2230"/>
                <a:gd name="T97" fmla="*/ 3 h 1593"/>
                <a:gd name="T98" fmla="*/ 1 w 2230"/>
                <a:gd name="T99" fmla="*/ 4 h 1593"/>
                <a:gd name="T100" fmla="*/ 1 w 2230"/>
                <a:gd name="T101" fmla="*/ 4 h 1593"/>
                <a:gd name="T102" fmla="*/ 1 w 2230"/>
                <a:gd name="T103" fmla="*/ 4 h 1593"/>
                <a:gd name="T104" fmla="*/ 2 w 2230"/>
                <a:gd name="T105" fmla="*/ 4 h 1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3"/>
                <a:gd name="T161" fmla="*/ 2230 w 2230"/>
                <a:gd name="T162" fmla="*/ 1593 h 1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3">
                  <a:moveTo>
                    <a:pt x="557" y="1593"/>
                  </a:moveTo>
                  <a:lnTo>
                    <a:pt x="1672" y="1593"/>
                  </a:lnTo>
                  <a:lnTo>
                    <a:pt x="1687" y="1593"/>
                  </a:lnTo>
                  <a:lnTo>
                    <a:pt x="1702" y="1592"/>
                  </a:lnTo>
                  <a:lnTo>
                    <a:pt x="1716" y="1592"/>
                  </a:lnTo>
                  <a:lnTo>
                    <a:pt x="1729" y="1589"/>
                  </a:lnTo>
                  <a:lnTo>
                    <a:pt x="1744" y="1586"/>
                  </a:lnTo>
                  <a:lnTo>
                    <a:pt x="1757" y="1584"/>
                  </a:lnTo>
                  <a:lnTo>
                    <a:pt x="1772" y="1581"/>
                  </a:lnTo>
                  <a:lnTo>
                    <a:pt x="1785" y="1577"/>
                  </a:lnTo>
                  <a:lnTo>
                    <a:pt x="1798" y="1573"/>
                  </a:lnTo>
                  <a:lnTo>
                    <a:pt x="1812" y="1568"/>
                  </a:lnTo>
                  <a:lnTo>
                    <a:pt x="1825" y="1564"/>
                  </a:lnTo>
                  <a:lnTo>
                    <a:pt x="1838" y="1557"/>
                  </a:lnTo>
                  <a:lnTo>
                    <a:pt x="1852" y="1552"/>
                  </a:lnTo>
                  <a:lnTo>
                    <a:pt x="1865" y="1545"/>
                  </a:lnTo>
                  <a:lnTo>
                    <a:pt x="1877" y="1539"/>
                  </a:lnTo>
                  <a:lnTo>
                    <a:pt x="1890" y="1531"/>
                  </a:lnTo>
                  <a:lnTo>
                    <a:pt x="1902" y="1523"/>
                  </a:lnTo>
                  <a:lnTo>
                    <a:pt x="1914" y="1515"/>
                  </a:lnTo>
                  <a:lnTo>
                    <a:pt x="1926" y="1507"/>
                  </a:lnTo>
                  <a:lnTo>
                    <a:pt x="1938" y="1497"/>
                  </a:lnTo>
                  <a:lnTo>
                    <a:pt x="1950" y="1488"/>
                  </a:lnTo>
                  <a:lnTo>
                    <a:pt x="1962" y="1477"/>
                  </a:lnTo>
                  <a:lnTo>
                    <a:pt x="1974" y="1468"/>
                  </a:lnTo>
                  <a:lnTo>
                    <a:pt x="1984" y="1458"/>
                  </a:lnTo>
                  <a:lnTo>
                    <a:pt x="1995" y="1447"/>
                  </a:lnTo>
                  <a:lnTo>
                    <a:pt x="2007" y="1435"/>
                  </a:lnTo>
                  <a:lnTo>
                    <a:pt x="2018" y="1423"/>
                  </a:lnTo>
                  <a:lnTo>
                    <a:pt x="2027" y="1411"/>
                  </a:lnTo>
                  <a:lnTo>
                    <a:pt x="2037" y="1399"/>
                  </a:lnTo>
                  <a:lnTo>
                    <a:pt x="2048" y="1386"/>
                  </a:lnTo>
                  <a:lnTo>
                    <a:pt x="2057" y="1374"/>
                  </a:lnTo>
                  <a:lnTo>
                    <a:pt x="2067" y="1361"/>
                  </a:lnTo>
                  <a:lnTo>
                    <a:pt x="2085" y="1333"/>
                  </a:lnTo>
                  <a:lnTo>
                    <a:pt x="2103" y="1303"/>
                  </a:lnTo>
                  <a:lnTo>
                    <a:pt x="2120" y="1273"/>
                  </a:lnTo>
                  <a:lnTo>
                    <a:pt x="2136" y="1242"/>
                  </a:lnTo>
                  <a:lnTo>
                    <a:pt x="2149" y="1209"/>
                  </a:lnTo>
                  <a:lnTo>
                    <a:pt x="2164" y="1176"/>
                  </a:lnTo>
                  <a:lnTo>
                    <a:pt x="2176" y="1141"/>
                  </a:lnTo>
                  <a:lnTo>
                    <a:pt x="2186" y="1107"/>
                  </a:lnTo>
                  <a:lnTo>
                    <a:pt x="2197" y="1071"/>
                  </a:lnTo>
                  <a:lnTo>
                    <a:pt x="2205" y="1034"/>
                  </a:lnTo>
                  <a:lnTo>
                    <a:pt x="2213" y="995"/>
                  </a:lnTo>
                  <a:lnTo>
                    <a:pt x="2219" y="957"/>
                  </a:lnTo>
                  <a:lnTo>
                    <a:pt x="2222" y="937"/>
                  </a:lnTo>
                  <a:lnTo>
                    <a:pt x="2223" y="918"/>
                  </a:lnTo>
                  <a:lnTo>
                    <a:pt x="2226" y="899"/>
                  </a:lnTo>
                  <a:lnTo>
                    <a:pt x="2227" y="879"/>
                  </a:lnTo>
                  <a:lnTo>
                    <a:pt x="2229" y="857"/>
                  </a:lnTo>
                  <a:lnTo>
                    <a:pt x="2230" y="837"/>
                  </a:lnTo>
                  <a:lnTo>
                    <a:pt x="2230" y="818"/>
                  </a:lnTo>
                  <a:lnTo>
                    <a:pt x="2230" y="796"/>
                  </a:lnTo>
                  <a:lnTo>
                    <a:pt x="2230" y="776"/>
                  </a:lnTo>
                  <a:lnTo>
                    <a:pt x="2230" y="755"/>
                  </a:lnTo>
                  <a:lnTo>
                    <a:pt x="2229" y="735"/>
                  </a:lnTo>
                  <a:lnTo>
                    <a:pt x="2227" y="715"/>
                  </a:lnTo>
                  <a:lnTo>
                    <a:pt x="2226" y="695"/>
                  </a:lnTo>
                  <a:lnTo>
                    <a:pt x="2223" y="675"/>
                  </a:lnTo>
                  <a:lnTo>
                    <a:pt x="2222" y="656"/>
                  </a:lnTo>
                  <a:lnTo>
                    <a:pt x="2219" y="636"/>
                  </a:lnTo>
                  <a:lnTo>
                    <a:pt x="2213" y="597"/>
                  </a:lnTo>
                  <a:lnTo>
                    <a:pt x="2205" y="560"/>
                  </a:lnTo>
                  <a:lnTo>
                    <a:pt x="2197" y="523"/>
                  </a:lnTo>
                  <a:lnTo>
                    <a:pt x="2186" y="487"/>
                  </a:lnTo>
                  <a:lnTo>
                    <a:pt x="2176" y="451"/>
                  </a:lnTo>
                  <a:lnTo>
                    <a:pt x="2164" y="417"/>
                  </a:lnTo>
                  <a:lnTo>
                    <a:pt x="2149" y="383"/>
                  </a:lnTo>
                  <a:lnTo>
                    <a:pt x="2136" y="351"/>
                  </a:lnTo>
                  <a:lnTo>
                    <a:pt x="2120" y="320"/>
                  </a:lnTo>
                  <a:lnTo>
                    <a:pt x="2103" y="290"/>
                  </a:lnTo>
                  <a:lnTo>
                    <a:pt x="2085" y="261"/>
                  </a:lnTo>
                  <a:lnTo>
                    <a:pt x="2067" y="233"/>
                  </a:lnTo>
                  <a:lnTo>
                    <a:pt x="2057" y="220"/>
                  </a:lnTo>
                  <a:lnTo>
                    <a:pt x="2048" y="207"/>
                  </a:lnTo>
                  <a:lnTo>
                    <a:pt x="2037" y="195"/>
                  </a:lnTo>
                  <a:lnTo>
                    <a:pt x="2027" y="181"/>
                  </a:lnTo>
                  <a:lnTo>
                    <a:pt x="2018" y="170"/>
                  </a:lnTo>
                  <a:lnTo>
                    <a:pt x="2007" y="158"/>
                  </a:lnTo>
                  <a:lnTo>
                    <a:pt x="1995" y="147"/>
                  </a:lnTo>
                  <a:lnTo>
                    <a:pt x="1984" y="136"/>
                  </a:lnTo>
                  <a:lnTo>
                    <a:pt x="1974" y="126"/>
                  </a:lnTo>
                  <a:lnTo>
                    <a:pt x="1962" y="115"/>
                  </a:lnTo>
                  <a:lnTo>
                    <a:pt x="1950" y="106"/>
                  </a:lnTo>
                  <a:lnTo>
                    <a:pt x="1938" y="97"/>
                  </a:lnTo>
                  <a:lnTo>
                    <a:pt x="1926" y="87"/>
                  </a:lnTo>
                  <a:lnTo>
                    <a:pt x="1914" y="78"/>
                  </a:lnTo>
                  <a:lnTo>
                    <a:pt x="1902" y="70"/>
                  </a:lnTo>
                  <a:lnTo>
                    <a:pt x="1890" y="62"/>
                  </a:lnTo>
                  <a:lnTo>
                    <a:pt x="1877" y="55"/>
                  </a:lnTo>
                  <a:lnTo>
                    <a:pt x="1865" y="49"/>
                  </a:lnTo>
                  <a:lnTo>
                    <a:pt x="1852" y="42"/>
                  </a:lnTo>
                  <a:lnTo>
                    <a:pt x="1838" y="35"/>
                  </a:lnTo>
                  <a:lnTo>
                    <a:pt x="1825" y="30"/>
                  </a:lnTo>
                  <a:lnTo>
                    <a:pt x="1812" y="25"/>
                  </a:lnTo>
                  <a:lnTo>
                    <a:pt x="1798" y="21"/>
                  </a:lnTo>
                  <a:lnTo>
                    <a:pt x="1785" y="16"/>
                  </a:lnTo>
                  <a:lnTo>
                    <a:pt x="1772" y="13"/>
                  </a:lnTo>
                  <a:lnTo>
                    <a:pt x="1757" y="9"/>
                  </a:lnTo>
                  <a:lnTo>
                    <a:pt x="1744" y="6"/>
                  </a:lnTo>
                  <a:lnTo>
                    <a:pt x="1729" y="4"/>
                  </a:lnTo>
                  <a:lnTo>
                    <a:pt x="1715" y="2"/>
                  </a:lnTo>
                  <a:lnTo>
                    <a:pt x="1702" y="1"/>
                  </a:lnTo>
                  <a:lnTo>
                    <a:pt x="1687" y="0"/>
                  </a:lnTo>
                  <a:lnTo>
                    <a:pt x="1672" y="0"/>
                  </a:lnTo>
                  <a:lnTo>
                    <a:pt x="557" y="0"/>
                  </a:lnTo>
                  <a:lnTo>
                    <a:pt x="543" y="0"/>
                  </a:lnTo>
                  <a:lnTo>
                    <a:pt x="529" y="1"/>
                  </a:lnTo>
                  <a:lnTo>
                    <a:pt x="515" y="2"/>
                  </a:lnTo>
                  <a:lnTo>
                    <a:pt x="500" y="4"/>
                  </a:lnTo>
                  <a:lnTo>
                    <a:pt x="487" y="6"/>
                  </a:lnTo>
                  <a:lnTo>
                    <a:pt x="472" y="9"/>
                  </a:lnTo>
                  <a:lnTo>
                    <a:pt x="459" y="13"/>
                  </a:lnTo>
                  <a:lnTo>
                    <a:pt x="446" y="16"/>
                  </a:lnTo>
                  <a:lnTo>
                    <a:pt x="431" y="21"/>
                  </a:lnTo>
                  <a:lnTo>
                    <a:pt x="418" y="25"/>
                  </a:lnTo>
                  <a:lnTo>
                    <a:pt x="404" y="30"/>
                  </a:lnTo>
                  <a:lnTo>
                    <a:pt x="391" y="35"/>
                  </a:lnTo>
                  <a:lnTo>
                    <a:pt x="379" y="42"/>
                  </a:lnTo>
                  <a:lnTo>
                    <a:pt x="366" y="49"/>
                  </a:lnTo>
                  <a:lnTo>
                    <a:pt x="353" y="55"/>
                  </a:lnTo>
                  <a:lnTo>
                    <a:pt x="341" y="62"/>
                  </a:lnTo>
                  <a:lnTo>
                    <a:pt x="327" y="70"/>
                  </a:lnTo>
                  <a:lnTo>
                    <a:pt x="316" y="78"/>
                  </a:lnTo>
                  <a:lnTo>
                    <a:pt x="304" y="87"/>
                  </a:lnTo>
                  <a:lnTo>
                    <a:pt x="292" y="97"/>
                  </a:lnTo>
                  <a:lnTo>
                    <a:pt x="280" y="106"/>
                  </a:lnTo>
                  <a:lnTo>
                    <a:pt x="268" y="115"/>
                  </a:lnTo>
                  <a:lnTo>
                    <a:pt x="257" y="126"/>
                  </a:lnTo>
                  <a:lnTo>
                    <a:pt x="245" y="136"/>
                  </a:lnTo>
                  <a:lnTo>
                    <a:pt x="235" y="147"/>
                  </a:lnTo>
                  <a:lnTo>
                    <a:pt x="224" y="158"/>
                  </a:lnTo>
                  <a:lnTo>
                    <a:pt x="213" y="170"/>
                  </a:lnTo>
                  <a:lnTo>
                    <a:pt x="203" y="181"/>
                  </a:lnTo>
                  <a:lnTo>
                    <a:pt x="192" y="195"/>
                  </a:lnTo>
                  <a:lnTo>
                    <a:pt x="183" y="207"/>
                  </a:lnTo>
                  <a:lnTo>
                    <a:pt x="172" y="220"/>
                  </a:lnTo>
                  <a:lnTo>
                    <a:pt x="163" y="233"/>
                  </a:lnTo>
                  <a:lnTo>
                    <a:pt x="144" y="261"/>
                  </a:lnTo>
                  <a:lnTo>
                    <a:pt x="127" y="290"/>
                  </a:lnTo>
                  <a:lnTo>
                    <a:pt x="111" y="320"/>
                  </a:lnTo>
                  <a:lnTo>
                    <a:pt x="95" y="351"/>
                  </a:lnTo>
                  <a:lnTo>
                    <a:pt x="81" y="383"/>
                  </a:lnTo>
                  <a:lnTo>
                    <a:pt x="67" y="417"/>
                  </a:lnTo>
                  <a:lnTo>
                    <a:pt x="55" y="451"/>
                  </a:lnTo>
                  <a:lnTo>
                    <a:pt x="43" y="487"/>
                  </a:lnTo>
                  <a:lnTo>
                    <a:pt x="34" y="523"/>
                  </a:lnTo>
                  <a:lnTo>
                    <a:pt x="25" y="560"/>
                  </a:lnTo>
                  <a:lnTo>
                    <a:pt x="17" y="597"/>
                  </a:lnTo>
                  <a:lnTo>
                    <a:pt x="11" y="636"/>
                  </a:lnTo>
                  <a:lnTo>
                    <a:pt x="9" y="656"/>
                  </a:lnTo>
                  <a:lnTo>
                    <a:pt x="6" y="675"/>
                  </a:lnTo>
                  <a:lnTo>
                    <a:pt x="5" y="695"/>
                  </a:lnTo>
                  <a:lnTo>
                    <a:pt x="2" y="715"/>
                  </a:lnTo>
                  <a:lnTo>
                    <a:pt x="1" y="735"/>
                  </a:lnTo>
                  <a:lnTo>
                    <a:pt x="1" y="755"/>
                  </a:lnTo>
                  <a:lnTo>
                    <a:pt x="0" y="776"/>
                  </a:lnTo>
                  <a:lnTo>
                    <a:pt x="0" y="796"/>
                  </a:lnTo>
                  <a:lnTo>
                    <a:pt x="0" y="818"/>
                  </a:lnTo>
                  <a:lnTo>
                    <a:pt x="1" y="837"/>
                  </a:lnTo>
                  <a:lnTo>
                    <a:pt x="1" y="857"/>
                  </a:lnTo>
                  <a:lnTo>
                    <a:pt x="2" y="879"/>
                  </a:lnTo>
                  <a:lnTo>
                    <a:pt x="5" y="899"/>
                  </a:lnTo>
                  <a:lnTo>
                    <a:pt x="6" y="918"/>
                  </a:lnTo>
                  <a:lnTo>
                    <a:pt x="9" y="937"/>
                  </a:lnTo>
                  <a:lnTo>
                    <a:pt x="11" y="957"/>
                  </a:lnTo>
                  <a:lnTo>
                    <a:pt x="17" y="995"/>
                  </a:lnTo>
                  <a:lnTo>
                    <a:pt x="25" y="1034"/>
                  </a:lnTo>
                  <a:lnTo>
                    <a:pt x="34" y="1071"/>
                  </a:lnTo>
                  <a:lnTo>
                    <a:pt x="43" y="1107"/>
                  </a:lnTo>
                  <a:lnTo>
                    <a:pt x="55" y="1141"/>
                  </a:lnTo>
                  <a:lnTo>
                    <a:pt x="67" y="1176"/>
                  </a:lnTo>
                  <a:lnTo>
                    <a:pt x="81" y="1209"/>
                  </a:lnTo>
                  <a:lnTo>
                    <a:pt x="95" y="1242"/>
                  </a:lnTo>
                  <a:lnTo>
                    <a:pt x="111" y="1273"/>
                  </a:lnTo>
                  <a:lnTo>
                    <a:pt x="127" y="1303"/>
                  </a:lnTo>
                  <a:lnTo>
                    <a:pt x="144" y="1333"/>
                  </a:lnTo>
                  <a:lnTo>
                    <a:pt x="163" y="1361"/>
                  </a:lnTo>
                  <a:lnTo>
                    <a:pt x="172" y="1374"/>
                  </a:lnTo>
                  <a:lnTo>
                    <a:pt x="183" y="1386"/>
                  </a:lnTo>
                  <a:lnTo>
                    <a:pt x="192" y="1399"/>
                  </a:lnTo>
                  <a:lnTo>
                    <a:pt x="203" y="1411"/>
                  </a:lnTo>
                  <a:lnTo>
                    <a:pt x="213" y="1423"/>
                  </a:lnTo>
                  <a:lnTo>
                    <a:pt x="224" y="1435"/>
                  </a:lnTo>
                  <a:lnTo>
                    <a:pt x="235" y="1447"/>
                  </a:lnTo>
                  <a:lnTo>
                    <a:pt x="245" y="1458"/>
                  </a:lnTo>
                  <a:lnTo>
                    <a:pt x="257" y="1468"/>
                  </a:lnTo>
                  <a:lnTo>
                    <a:pt x="268" y="1477"/>
                  </a:lnTo>
                  <a:lnTo>
                    <a:pt x="280" y="1488"/>
                  </a:lnTo>
                  <a:lnTo>
                    <a:pt x="292" y="1497"/>
                  </a:lnTo>
                  <a:lnTo>
                    <a:pt x="304" y="1507"/>
                  </a:lnTo>
                  <a:lnTo>
                    <a:pt x="316" y="1515"/>
                  </a:lnTo>
                  <a:lnTo>
                    <a:pt x="327" y="1523"/>
                  </a:lnTo>
                  <a:lnTo>
                    <a:pt x="341" y="1531"/>
                  </a:lnTo>
                  <a:lnTo>
                    <a:pt x="353" y="1539"/>
                  </a:lnTo>
                  <a:lnTo>
                    <a:pt x="366" y="1545"/>
                  </a:lnTo>
                  <a:lnTo>
                    <a:pt x="379" y="1552"/>
                  </a:lnTo>
                  <a:lnTo>
                    <a:pt x="391" y="1557"/>
                  </a:lnTo>
                  <a:lnTo>
                    <a:pt x="404" y="1562"/>
                  </a:lnTo>
                  <a:lnTo>
                    <a:pt x="418" y="1568"/>
                  </a:lnTo>
                  <a:lnTo>
                    <a:pt x="431" y="1573"/>
                  </a:lnTo>
                  <a:lnTo>
                    <a:pt x="446" y="1577"/>
                  </a:lnTo>
                  <a:lnTo>
                    <a:pt x="459" y="1581"/>
                  </a:lnTo>
                  <a:lnTo>
                    <a:pt x="472" y="1584"/>
                  </a:lnTo>
                  <a:lnTo>
                    <a:pt x="487" y="1586"/>
                  </a:lnTo>
                  <a:lnTo>
                    <a:pt x="500" y="1589"/>
                  </a:lnTo>
                  <a:lnTo>
                    <a:pt x="515" y="1590"/>
                  </a:lnTo>
                  <a:lnTo>
                    <a:pt x="529" y="1592"/>
                  </a:lnTo>
                  <a:lnTo>
                    <a:pt x="543" y="1593"/>
                  </a:lnTo>
                  <a:lnTo>
                    <a:pt x="557" y="159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69"/>
            <p:cNvSpPr>
              <a:spLocks/>
            </p:cNvSpPr>
            <p:nvPr/>
          </p:nvSpPr>
          <p:spPr bwMode="auto">
            <a:xfrm>
              <a:off x="171" y="575"/>
              <a:ext cx="1115" cy="797"/>
            </a:xfrm>
            <a:custGeom>
              <a:avLst/>
              <a:gdLst>
                <a:gd name="T0" fmla="*/ 4 w 2230"/>
                <a:gd name="T1" fmla="*/ 4 h 1593"/>
                <a:gd name="T2" fmla="*/ 4 w 2230"/>
                <a:gd name="T3" fmla="*/ 4 h 1593"/>
                <a:gd name="T4" fmla="*/ 4 w 2230"/>
                <a:gd name="T5" fmla="*/ 4 h 1593"/>
                <a:gd name="T6" fmla="*/ 4 w 2230"/>
                <a:gd name="T7" fmla="*/ 4 h 1593"/>
                <a:gd name="T8" fmla="*/ 4 w 2230"/>
                <a:gd name="T9" fmla="*/ 3 h 1593"/>
                <a:gd name="T10" fmla="*/ 4 w 2230"/>
                <a:gd name="T11" fmla="*/ 3 h 1593"/>
                <a:gd name="T12" fmla="*/ 4 w 2230"/>
                <a:gd name="T13" fmla="*/ 3 h 1593"/>
                <a:gd name="T14" fmla="*/ 4 w 2230"/>
                <a:gd name="T15" fmla="*/ 3 h 1593"/>
                <a:gd name="T16" fmla="*/ 5 w 2230"/>
                <a:gd name="T17" fmla="*/ 3 h 1593"/>
                <a:gd name="T18" fmla="*/ 5 w 2230"/>
                <a:gd name="T19" fmla="*/ 3 h 1593"/>
                <a:gd name="T20" fmla="*/ 5 w 2230"/>
                <a:gd name="T21" fmla="*/ 3 h 1593"/>
                <a:gd name="T22" fmla="*/ 5 w 2230"/>
                <a:gd name="T23" fmla="*/ 2 h 1593"/>
                <a:gd name="T24" fmla="*/ 5 w 2230"/>
                <a:gd name="T25" fmla="*/ 2 h 1593"/>
                <a:gd name="T26" fmla="*/ 5 w 2230"/>
                <a:gd name="T27" fmla="*/ 2 h 1593"/>
                <a:gd name="T28" fmla="*/ 5 w 2230"/>
                <a:gd name="T29" fmla="*/ 2 h 1593"/>
                <a:gd name="T30" fmla="*/ 5 w 2230"/>
                <a:gd name="T31" fmla="*/ 2 h 1593"/>
                <a:gd name="T32" fmla="*/ 5 w 2230"/>
                <a:gd name="T33" fmla="*/ 1 h 1593"/>
                <a:gd name="T34" fmla="*/ 5 w 2230"/>
                <a:gd name="T35" fmla="*/ 1 h 1593"/>
                <a:gd name="T36" fmla="*/ 4 w 2230"/>
                <a:gd name="T37" fmla="*/ 1 h 1593"/>
                <a:gd name="T38" fmla="*/ 4 w 2230"/>
                <a:gd name="T39" fmla="*/ 1 h 1593"/>
                <a:gd name="T40" fmla="*/ 4 w 2230"/>
                <a:gd name="T41" fmla="*/ 1 h 1593"/>
                <a:gd name="T42" fmla="*/ 4 w 2230"/>
                <a:gd name="T43" fmla="*/ 1 h 1593"/>
                <a:gd name="T44" fmla="*/ 4 w 2230"/>
                <a:gd name="T45" fmla="*/ 1 h 1593"/>
                <a:gd name="T46" fmla="*/ 4 w 2230"/>
                <a:gd name="T47" fmla="*/ 1 h 1593"/>
                <a:gd name="T48" fmla="*/ 4 w 2230"/>
                <a:gd name="T49" fmla="*/ 1 h 1593"/>
                <a:gd name="T50" fmla="*/ 4 w 2230"/>
                <a:gd name="T51" fmla="*/ 1 h 1593"/>
                <a:gd name="T52" fmla="*/ 4 w 2230"/>
                <a:gd name="T53" fmla="*/ 0 h 1593"/>
                <a:gd name="T54" fmla="*/ 2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1 w 2230"/>
                <a:gd name="T67" fmla="*/ 1 h 1593"/>
                <a:gd name="T68" fmla="*/ 1 w 2230"/>
                <a:gd name="T69" fmla="*/ 1 h 1593"/>
                <a:gd name="T70" fmla="*/ 1 w 2230"/>
                <a:gd name="T71" fmla="*/ 1 h 1593"/>
                <a:gd name="T72" fmla="*/ 1 w 2230"/>
                <a:gd name="T73" fmla="*/ 1 h 1593"/>
                <a:gd name="T74" fmla="*/ 1 w 2230"/>
                <a:gd name="T75" fmla="*/ 2 h 1593"/>
                <a:gd name="T76" fmla="*/ 1 w 2230"/>
                <a:gd name="T77" fmla="*/ 2 h 1593"/>
                <a:gd name="T78" fmla="*/ 0 w 2230"/>
                <a:gd name="T79" fmla="*/ 2 h 1593"/>
                <a:gd name="T80" fmla="*/ 1 w 2230"/>
                <a:gd name="T81" fmla="*/ 2 h 1593"/>
                <a:gd name="T82" fmla="*/ 1 w 2230"/>
                <a:gd name="T83" fmla="*/ 2 h 1593"/>
                <a:gd name="T84" fmla="*/ 1 w 2230"/>
                <a:gd name="T85" fmla="*/ 3 h 1593"/>
                <a:gd name="T86" fmla="*/ 1 w 2230"/>
                <a:gd name="T87" fmla="*/ 3 h 1593"/>
                <a:gd name="T88" fmla="*/ 1 w 2230"/>
                <a:gd name="T89" fmla="*/ 3 h 1593"/>
                <a:gd name="T90" fmla="*/ 1 w 2230"/>
                <a:gd name="T91" fmla="*/ 3 h 1593"/>
                <a:gd name="T92" fmla="*/ 1 w 2230"/>
                <a:gd name="T93" fmla="*/ 3 h 1593"/>
                <a:gd name="T94" fmla="*/ 1 w 2230"/>
                <a:gd name="T95" fmla="*/ 3 h 1593"/>
                <a:gd name="T96" fmla="*/ 1 w 2230"/>
                <a:gd name="T97" fmla="*/ 3 h 1593"/>
                <a:gd name="T98" fmla="*/ 1 w 2230"/>
                <a:gd name="T99" fmla="*/ 4 h 1593"/>
                <a:gd name="T100" fmla="*/ 1 w 2230"/>
                <a:gd name="T101" fmla="*/ 4 h 1593"/>
                <a:gd name="T102" fmla="*/ 1 w 2230"/>
                <a:gd name="T103" fmla="*/ 4 h 1593"/>
                <a:gd name="T104" fmla="*/ 2 w 2230"/>
                <a:gd name="T105" fmla="*/ 4 h 1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3"/>
                <a:gd name="T161" fmla="*/ 2230 w 2230"/>
                <a:gd name="T162" fmla="*/ 1593 h 1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3">
                  <a:moveTo>
                    <a:pt x="557" y="1593"/>
                  </a:moveTo>
                  <a:lnTo>
                    <a:pt x="1672" y="1593"/>
                  </a:lnTo>
                  <a:lnTo>
                    <a:pt x="1687" y="1593"/>
                  </a:lnTo>
                  <a:lnTo>
                    <a:pt x="1702" y="1592"/>
                  </a:lnTo>
                  <a:lnTo>
                    <a:pt x="1716" y="1592"/>
                  </a:lnTo>
                  <a:lnTo>
                    <a:pt x="1729" y="1589"/>
                  </a:lnTo>
                  <a:lnTo>
                    <a:pt x="1744" y="1586"/>
                  </a:lnTo>
                  <a:lnTo>
                    <a:pt x="1757" y="1584"/>
                  </a:lnTo>
                  <a:lnTo>
                    <a:pt x="1772" y="1581"/>
                  </a:lnTo>
                  <a:lnTo>
                    <a:pt x="1785" y="1577"/>
                  </a:lnTo>
                  <a:lnTo>
                    <a:pt x="1798" y="1573"/>
                  </a:lnTo>
                  <a:lnTo>
                    <a:pt x="1812" y="1568"/>
                  </a:lnTo>
                  <a:lnTo>
                    <a:pt x="1825" y="1564"/>
                  </a:lnTo>
                  <a:lnTo>
                    <a:pt x="1838" y="1557"/>
                  </a:lnTo>
                  <a:lnTo>
                    <a:pt x="1852" y="1552"/>
                  </a:lnTo>
                  <a:lnTo>
                    <a:pt x="1865" y="1545"/>
                  </a:lnTo>
                  <a:lnTo>
                    <a:pt x="1877" y="1539"/>
                  </a:lnTo>
                  <a:lnTo>
                    <a:pt x="1890" y="1531"/>
                  </a:lnTo>
                  <a:lnTo>
                    <a:pt x="1902" y="1523"/>
                  </a:lnTo>
                  <a:lnTo>
                    <a:pt x="1914" y="1515"/>
                  </a:lnTo>
                  <a:lnTo>
                    <a:pt x="1926" y="1507"/>
                  </a:lnTo>
                  <a:lnTo>
                    <a:pt x="1938" y="1497"/>
                  </a:lnTo>
                  <a:lnTo>
                    <a:pt x="1950" y="1488"/>
                  </a:lnTo>
                  <a:lnTo>
                    <a:pt x="1962" y="1477"/>
                  </a:lnTo>
                  <a:lnTo>
                    <a:pt x="1974" y="1468"/>
                  </a:lnTo>
                  <a:lnTo>
                    <a:pt x="1984" y="1458"/>
                  </a:lnTo>
                  <a:lnTo>
                    <a:pt x="1995" y="1447"/>
                  </a:lnTo>
                  <a:lnTo>
                    <a:pt x="2007" y="1435"/>
                  </a:lnTo>
                  <a:lnTo>
                    <a:pt x="2018" y="1423"/>
                  </a:lnTo>
                  <a:lnTo>
                    <a:pt x="2027" y="1411"/>
                  </a:lnTo>
                  <a:lnTo>
                    <a:pt x="2037" y="1399"/>
                  </a:lnTo>
                  <a:lnTo>
                    <a:pt x="2048" y="1386"/>
                  </a:lnTo>
                  <a:lnTo>
                    <a:pt x="2057" y="1374"/>
                  </a:lnTo>
                  <a:lnTo>
                    <a:pt x="2067" y="1361"/>
                  </a:lnTo>
                  <a:lnTo>
                    <a:pt x="2085" y="1333"/>
                  </a:lnTo>
                  <a:lnTo>
                    <a:pt x="2103" y="1303"/>
                  </a:lnTo>
                  <a:lnTo>
                    <a:pt x="2120" y="1273"/>
                  </a:lnTo>
                  <a:lnTo>
                    <a:pt x="2136" y="1242"/>
                  </a:lnTo>
                  <a:lnTo>
                    <a:pt x="2149" y="1209"/>
                  </a:lnTo>
                  <a:lnTo>
                    <a:pt x="2164" y="1176"/>
                  </a:lnTo>
                  <a:lnTo>
                    <a:pt x="2176" y="1141"/>
                  </a:lnTo>
                  <a:lnTo>
                    <a:pt x="2186" y="1107"/>
                  </a:lnTo>
                  <a:lnTo>
                    <a:pt x="2197" y="1071"/>
                  </a:lnTo>
                  <a:lnTo>
                    <a:pt x="2205" y="1034"/>
                  </a:lnTo>
                  <a:lnTo>
                    <a:pt x="2213" y="995"/>
                  </a:lnTo>
                  <a:lnTo>
                    <a:pt x="2219" y="957"/>
                  </a:lnTo>
                  <a:lnTo>
                    <a:pt x="2222" y="937"/>
                  </a:lnTo>
                  <a:lnTo>
                    <a:pt x="2223" y="918"/>
                  </a:lnTo>
                  <a:lnTo>
                    <a:pt x="2226" y="899"/>
                  </a:lnTo>
                  <a:lnTo>
                    <a:pt x="2227" y="879"/>
                  </a:lnTo>
                  <a:lnTo>
                    <a:pt x="2229" y="857"/>
                  </a:lnTo>
                  <a:lnTo>
                    <a:pt x="2230" y="837"/>
                  </a:lnTo>
                  <a:lnTo>
                    <a:pt x="2230" y="818"/>
                  </a:lnTo>
                  <a:lnTo>
                    <a:pt x="2230" y="796"/>
                  </a:lnTo>
                  <a:lnTo>
                    <a:pt x="2230" y="776"/>
                  </a:lnTo>
                  <a:lnTo>
                    <a:pt x="2230" y="755"/>
                  </a:lnTo>
                  <a:lnTo>
                    <a:pt x="2229" y="735"/>
                  </a:lnTo>
                  <a:lnTo>
                    <a:pt x="2227" y="715"/>
                  </a:lnTo>
                  <a:lnTo>
                    <a:pt x="2226" y="695"/>
                  </a:lnTo>
                  <a:lnTo>
                    <a:pt x="2223" y="675"/>
                  </a:lnTo>
                  <a:lnTo>
                    <a:pt x="2222" y="656"/>
                  </a:lnTo>
                  <a:lnTo>
                    <a:pt x="2219" y="636"/>
                  </a:lnTo>
                  <a:lnTo>
                    <a:pt x="2213" y="597"/>
                  </a:lnTo>
                  <a:lnTo>
                    <a:pt x="2205" y="560"/>
                  </a:lnTo>
                  <a:lnTo>
                    <a:pt x="2197" y="523"/>
                  </a:lnTo>
                  <a:lnTo>
                    <a:pt x="2186" y="487"/>
                  </a:lnTo>
                  <a:lnTo>
                    <a:pt x="2176" y="451"/>
                  </a:lnTo>
                  <a:lnTo>
                    <a:pt x="2164" y="417"/>
                  </a:lnTo>
                  <a:lnTo>
                    <a:pt x="2149" y="383"/>
                  </a:lnTo>
                  <a:lnTo>
                    <a:pt x="2136" y="351"/>
                  </a:lnTo>
                  <a:lnTo>
                    <a:pt x="2120" y="320"/>
                  </a:lnTo>
                  <a:lnTo>
                    <a:pt x="2103" y="290"/>
                  </a:lnTo>
                  <a:lnTo>
                    <a:pt x="2085" y="261"/>
                  </a:lnTo>
                  <a:lnTo>
                    <a:pt x="2067" y="233"/>
                  </a:lnTo>
                  <a:lnTo>
                    <a:pt x="2057" y="220"/>
                  </a:lnTo>
                  <a:lnTo>
                    <a:pt x="2048" y="207"/>
                  </a:lnTo>
                  <a:lnTo>
                    <a:pt x="2037" y="195"/>
                  </a:lnTo>
                  <a:lnTo>
                    <a:pt x="2027" y="181"/>
                  </a:lnTo>
                  <a:lnTo>
                    <a:pt x="2018" y="170"/>
                  </a:lnTo>
                  <a:lnTo>
                    <a:pt x="2007" y="158"/>
                  </a:lnTo>
                  <a:lnTo>
                    <a:pt x="1995" y="147"/>
                  </a:lnTo>
                  <a:lnTo>
                    <a:pt x="1984" y="136"/>
                  </a:lnTo>
                  <a:lnTo>
                    <a:pt x="1974" y="126"/>
                  </a:lnTo>
                  <a:lnTo>
                    <a:pt x="1962" y="115"/>
                  </a:lnTo>
                  <a:lnTo>
                    <a:pt x="1950" y="106"/>
                  </a:lnTo>
                  <a:lnTo>
                    <a:pt x="1938" y="97"/>
                  </a:lnTo>
                  <a:lnTo>
                    <a:pt x="1926" y="87"/>
                  </a:lnTo>
                  <a:lnTo>
                    <a:pt x="1914" y="78"/>
                  </a:lnTo>
                  <a:lnTo>
                    <a:pt x="1902" y="70"/>
                  </a:lnTo>
                  <a:lnTo>
                    <a:pt x="1890" y="62"/>
                  </a:lnTo>
                  <a:lnTo>
                    <a:pt x="1877" y="55"/>
                  </a:lnTo>
                  <a:lnTo>
                    <a:pt x="1865" y="49"/>
                  </a:lnTo>
                  <a:lnTo>
                    <a:pt x="1852" y="42"/>
                  </a:lnTo>
                  <a:lnTo>
                    <a:pt x="1838" y="35"/>
                  </a:lnTo>
                  <a:lnTo>
                    <a:pt x="1825" y="30"/>
                  </a:lnTo>
                  <a:lnTo>
                    <a:pt x="1812" y="25"/>
                  </a:lnTo>
                  <a:lnTo>
                    <a:pt x="1798" y="21"/>
                  </a:lnTo>
                  <a:lnTo>
                    <a:pt x="1785" y="16"/>
                  </a:lnTo>
                  <a:lnTo>
                    <a:pt x="1772" y="13"/>
                  </a:lnTo>
                  <a:lnTo>
                    <a:pt x="1757" y="9"/>
                  </a:lnTo>
                  <a:lnTo>
                    <a:pt x="1744" y="6"/>
                  </a:lnTo>
                  <a:lnTo>
                    <a:pt x="1729" y="4"/>
                  </a:lnTo>
                  <a:lnTo>
                    <a:pt x="1715" y="2"/>
                  </a:lnTo>
                  <a:lnTo>
                    <a:pt x="1702" y="1"/>
                  </a:lnTo>
                  <a:lnTo>
                    <a:pt x="1687" y="0"/>
                  </a:lnTo>
                  <a:lnTo>
                    <a:pt x="1672" y="0"/>
                  </a:lnTo>
                  <a:lnTo>
                    <a:pt x="557" y="0"/>
                  </a:lnTo>
                  <a:lnTo>
                    <a:pt x="543" y="0"/>
                  </a:lnTo>
                  <a:lnTo>
                    <a:pt x="529" y="1"/>
                  </a:lnTo>
                  <a:lnTo>
                    <a:pt x="515" y="2"/>
                  </a:lnTo>
                  <a:lnTo>
                    <a:pt x="500" y="4"/>
                  </a:lnTo>
                  <a:lnTo>
                    <a:pt x="487" y="6"/>
                  </a:lnTo>
                  <a:lnTo>
                    <a:pt x="472" y="9"/>
                  </a:lnTo>
                  <a:lnTo>
                    <a:pt x="459" y="13"/>
                  </a:lnTo>
                  <a:lnTo>
                    <a:pt x="446" y="16"/>
                  </a:lnTo>
                  <a:lnTo>
                    <a:pt x="431" y="21"/>
                  </a:lnTo>
                  <a:lnTo>
                    <a:pt x="418" y="25"/>
                  </a:lnTo>
                  <a:lnTo>
                    <a:pt x="404" y="30"/>
                  </a:lnTo>
                  <a:lnTo>
                    <a:pt x="391" y="35"/>
                  </a:lnTo>
                  <a:lnTo>
                    <a:pt x="379" y="42"/>
                  </a:lnTo>
                  <a:lnTo>
                    <a:pt x="366" y="49"/>
                  </a:lnTo>
                  <a:lnTo>
                    <a:pt x="353" y="55"/>
                  </a:lnTo>
                  <a:lnTo>
                    <a:pt x="341" y="62"/>
                  </a:lnTo>
                  <a:lnTo>
                    <a:pt x="327" y="70"/>
                  </a:lnTo>
                  <a:lnTo>
                    <a:pt x="316" y="78"/>
                  </a:lnTo>
                  <a:lnTo>
                    <a:pt x="304" y="87"/>
                  </a:lnTo>
                  <a:lnTo>
                    <a:pt x="292" y="97"/>
                  </a:lnTo>
                  <a:lnTo>
                    <a:pt x="280" y="106"/>
                  </a:lnTo>
                  <a:lnTo>
                    <a:pt x="268" y="115"/>
                  </a:lnTo>
                  <a:lnTo>
                    <a:pt x="257" y="126"/>
                  </a:lnTo>
                  <a:lnTo>
                    <a:pt x="245" y="136"/>
                  </a:lnTo>
                  <a:lnTo>
                    <a:pt x="235" y="147"/>
                  </a:lnTo>
                  <a:lnTo>
                    <a:pt x="224" y="158"/>
                  </a:lnTo>
                  <a:lnTo>
                    <a:pt x="213" y="170"/>
                  </a:lnTo>
                  <a:lnTo>
                    <a:pt x="203" y="181"/>
                  </a:lnTo>
                  <a:lnTo>
                    <a:pt x="192" y="195"/>
                  </a:lnTo>
                  <a:lnTo>
                    <a:pt x="183" y="207"/>
                  </a:lnTo>
                  <a:lnTo>
                    <a:pt x="172" y="220"/>
                  </a:lnTo>
                  <a:lnTo>
                    <a:pt x="163" y="233"/>
                  </a:lnTo>
                  <a:lnTo>
                    <a:pt x="144" y="261"/>
                  </a:lnTo>
                  <a:lnTo>
                    <a:pt x="127" y="290"/>
                  </a:lnTo>
                  <a:lnTo>
                    <a:pt x="111" y="320"/>
                  </a:lnTo>
                  <a:lnTo>
                    <a:pt x="95" y="351"/>
                  </a:lnTo>
                  <a:lnTo>
                    <a:pt x="81" y="383"/>
                  </a:lnTo>
                  <a:lnTo>
                    <a:pt x="67" y="417"/>
                  </a:lnTo>
                  <a:lnTo>
                    <a:pt x="55" y="451"/>
                  </a:lnTo>
                  <a:lnTo>
                    <a:pt x="43" y="487"/>
                  </a:lnTo>
                  <a:lnTo>
                    <a:pt x="34" y="523"/>
                  </a:lnTo>
                  <a:lnTo>
                    <a:pt x="25" y="560"/>
                  </a:lnTo>
                  <a:lnTo>
                    <a:pt x="17" y="597"/>
                  </a:lnTo>
                  <a:lnTo>
                    <a:pt x="11" y="636"/>
                  </a:lnTo>
                  <a:lnTo>
                    <a:pt x="9" y="656"/>
                  </a:lnTo>
                  <a:lnTo>
                    <a:pt x="6" y="675"/>
                  </a:lnTo>
                  <a:lnTo>
                    <a:pt x="5" y="695"/>
                  </a:lnTo>
                  <a:lnTo>
                    <a:pt x="2" y="715"/>
                  </a:lnTo>
                  <a:lnTo>
                    <a:pt x="1" y="735"/>
                  </a:lnTo>
                  <a:lnTo>
                    <a:pt x="1" y="755"/>
                  </a:lnTo>
                  <a:lnTo>
                    <a:pt x="0" y="776"/>
                  </a:lnTo>
                  <a:lnTo>
                    <a:pt x="0" y="796"/>
                  </a:lnTo>
                  <a:lnTo>
                    <a:pt x="0" y="818"/>
                  </a:lnTo>
                  <a:lnTo>
                    <a:pt x="1" y="837"/>
                  </a:lnTo>
                  <a:lnTo>
                    <a:pt x="1" y="857"/>
                  </a:lnTo>
                  <a:lnTo>
                    <a:pt x="2" y="879"/>
                  </a:lnTo>
                  <a:lnTo>
                    <a:pt x="5" y="899"/>
                  </a:lnTo>
                  <a:lnTo>
                    <a:pt x="6" y="918"/>
                  </a:lnTo>
                  <a:lnTo>
                    <a:pt x="9" y="937"/>
                  </a:lnTo>
                  <a:lnTo>
                    <a:pt x="11" y="957"/>
                  </a:lnTo>
                  <a:lnTo>
                    <a:pt x="17" y="995"/>
                  </a:lnTo>
                  <a:lnTo>
                    <a:pt x="25" y="1034"/>
                  </a:lnTo>
                  <a:lnTo>
                    <a:pt x="34" y="1071"/>
                  </a:lnTo>
                  <a:lnTo>
                    <a:pt x="43" y="1107"/>
                  </a:lnTo>
                  <a:lnTo>
                    <a:pt x="55" y="1141"/>
                  </a:lnTo>
                  <a:lnTo>
                    <a:pt x="67" y="1176"/>
                  </a:lnTo>
                  <a:lnTo>
                    <a:pt x="81" y="1209"/>
                  </a:lnTo>
                  <a:lnTo>
                    <a:pt x="95" y="1242"/>
                  </a:lnTo>
                  <a:lnTo>
                    <a:pt x="111" y="1273"/>
                  </a:lnTo>
                  <a:lnTo>
                    <a:pt x="127" y="1303"/>
                  </a:lnTo>
                  <a:lnTo>
                    <a:pt x="144" y="1333"/>
                  </a:lnTo>
                  <a:lnTo>
                    <a:pt x="163" y="1361"/>
                  </a:lnTo>
                  <a:lnTo>
                    <a:pt x="172" y="1374"/>
                  </a:lnTo>
                  <a:lnTo>
                    <a:pt x="183" y="1386"/>
                  </a:lnTo>
                  <a:lnTo>
                    <a:pt x="192" y="1399"/>
                  </a:lnTo>
                  <a:lnTo>
                    <a:pt x="203" y="1411"/>
                  </a:lnTo>
                  <a:lnTo>
                    <a:pt x="213" y="1423"/>
                  </a:lnTo>
                  <a:lnTo>
                    <a:pt x="224" y="1435"/>
                  </a:lnTo>
                  <a:lnTo>
                    <a:pt x="235" y="1447"/>
                  </a:lnTo>
                  <a:lnTo>
                    <a:pt x="245" y="1458"/>
                  </a:lnTo>
                  <a:lnTo>
                    <a:pt x="257" y="1468"/>
                  </a:lnTo>
                  <a:lnTo>
                    <a:pt x="268" y="1477"/>
                  </a:lnTo>
                  <a:lnTo>
                    <a:pt x="280" y="1488"/>
                  </a:lnTo>
                  <a:lnTo>
                    <a:pt x="292" y="1497"/>
                  </a:lnTo>
                  <a:lnTo>
                    <a:pt x="304" y="1507"/>
                  </a:lnTo>
                  <a:lnTo>
                    <a:pt x="316" y="1515"/>
                  </a:lnTo>
                  <a:lnTo>
                    <a:pt x="327" y="1523"/>
                  </a:lnTo>
                  <a:lnTo>
                    <a:pt x="341" y="1531"/>
                  </a:lnTo>
                  <a:lnTo>
                    <a:pt x="353" y="1539"/>
                  </a:lnTo>
                  <a:lnTo>
                    <a:pt x="366" y="1545"/>
                  </a:lnTo>
                  <a:lnTo>
                    <a:pt x="379" y="1552"/>
                  </a:lnTo>
                  <a:lnTo>
                    <a:pt x="391" y="1557"/>
                  </a:lnTo>
                  <a:lnTo>
                    <a:pt x="404" y="1562"/>
                  </a:lnTo>
                  <a:lnTo>
                    <a:pt x="418" y="1568"/>
                  </a:lnTo>
                  <a:lnTo>
                    <a:pt x="431" y="1573"/>
                  </a:lnTo>
                  <a:lnTo>
                    <a:pt x="446" y="1577"/>
                  </a:lnTo>
                  <a:lnTo>
                    <a:pt x="459" y="1581"/>
                  </a:lnTo>
                  <a:lnTo>
                    <a:pt x="472" y="1584"/>
                  </a:lnTo>
                  <a:lnTo>
                    <a:pt x="487" y="1586"/>
                  </a:lnTo>
                  <a:lnTo>
                    <a:pt x="500" y="1589"/>
                  </a:lnTo>
                  <a:lnTo>
                    <a:pt x="515" y="1590"/>
                  </a:lnTo>
                  <a:lnTo>
                    <a:pt x="529" y="1592"/>
                  </a:lnTo>
                  <a:lnTo>
                    <a:pt x="543" y="1593"/>
                  </a:lnTo>
                  <a:lnTo>
                    <a:pt x="557" y="15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9" name="Rectangle 70"/>
            <p:cNvSpPr>
              <a:spLocks noChangeArrowheads="1"/>
            </p:cNvSpPr>
            <p:nvPr/>
          </p:nvSpPr>
          <p:spPr bwMode="auto">
            <a:xfrm>
              <a:off x="288" y="826"/>
              <a:ext cx="93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ar-OM" altLang="en-US" sz="1800" b="1" dirty="0" smtClean="0">
                  <a:solidFill>
                    <a:srgbClr val="000000"/>
                  </a:solidFill>
                </a:rPr>
                <a:t>الترخيص المؤسسي</a:t>
              </a:r>
            </a:p>
            <a:p>
              <a:pPr eaLnBrk="1" hangingPunct="1">
                <a:spcBef>
                  <a:spcPct val="0"/>
                </a:spcBef>
                <a:buFontTx/>
                <a:buNone/>
              </a:pPr>
              <a:r>
                <a:rPr lang="en-US" altLang="en-US" sz="1200" b="1" dirty="0" smtClean="0">
                  <a:solidFill>
                    <a:schemeClr val="accent2"/>
                  </a:solidFill>
                </a:rPr>
                <a:t>    HEI </a:t>
              </a:r>
              <a:r>
                <a:rPr lang="en-US" altLang="en-US" sz="1200" b="1" dirty="0">
                  <a:solidFill>
                    <a:schemeClr val="accent2"/>
                  </a:solidFill>
                </a:rPr>
                <a:t>Licensure</a:t>
              </a:r>
              <a:endParaRPr lang="en-US" altLang="en-US" sz="1200" dirty="0">
                <a:solidFill>
                  <a:schemeClr val="accent2"/>
                </a:solidFill>
              </a:endParaRPr>
            </a:p>
          </p:txBody>
        </p:sp>
      </p:grpSp>
      <p:grpSp>
        <p:nvGrpSpPr>
          <p:cNvPr id="18" name="Group 89"/>
          <p:cNvGrpSpPr>
            <a:grpSpLocks/>
          </p:cNvGrpSpPr>
          <p:nvPr/>
        </p:nvGrpSpPr>
        <p:grpSpPr bwMode="auto">
          <a:xfrm>
            <a:off x="4902197" y="4454525"/>
            <a:ext cx="98425" cy="1011238"/>
            <a:chOff x="3088" y="2806"/>
            <a:chExt cx="62" cy="637"/>
          </a:xfrm>
        </p:grpSpPr>
        <p:sp>
          <p:nvSpPr>
            <p:cNvPr id="5149" name="Line 91"/>
            <p:cNvSpPr>
              <a:spLocks noChangeShapeType="1"/>
            </p:cNvSpPr>
            <p:nvPr/>
          </p:nvSpPr>
          <p:spPr bwMode="auto">
            <a:xfrm>
              <a:off x="3119" y="2806"/>
              <a:ext cx="1" cy="584"/>
            </a:xfrm>
            <a:prstGeom prst="line">
              <a:avLst/>
            </a:prstGeom>
            <a:noFill/>
            <a:ln w="31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0" name="Freeform 92"/>
            <p:cNvSpPr>
              <a:spLocks/>
            </p:cNvSpPr>
            <p:nvPr/>
          </p:nvSpPr>
          <p:spPr bwMode="auto">
            <a:xfrm>
              <a:off x="3088" y="3382"/>
              <a:ext cx="62" cy="61"/>
            </a:xfrm>
            <a:custGeom>
              <a:avLst/>
              <a:gdLst>
                <a:gd name="T0" fmla="*/ 1 w 124"/>
                <a:gd name="T1" fmla="*/ 0 h 122"/>
                <a:gd name="T2" fmla="*/ 1 w 124"/>
                <a:gd name="T3" fmla="*/ 1 h 122"/>
                <a:gd name="T4" fmla="*/ 0 w 124"/>
                <a:gd name="T5" fmla="*/ 0 h 122"/>
                <a:gd name="T6" fmla="*/ 1 w 124"/>
                <a:gd name="T7" fmla="*/ 0 h 122"/>
                <a:gd name="T8" fmla="*/ 0 60000 65536"/>
                <a:gd name="T9" fmla="*/ 0 60000 65536"/>
                <a:gd name="T10" fmla="*/ 0 60000 65536"/>
                <a:gd name="T11" fmla="*/ 0 60000 65536"/>
                <a:gd name="T12" fmla="*/ 0 w 124"/>
                <a:gd name="T13" fmla="*/ 0 h 122"/>
                <a:gd name="T14" fmla="*/ 124 w 124"/>
                <a:gd name="T15" fmla="*/ 122 h 122"/>
              </a:gdLst>
              <a:ahLst/>
              <a:cxnLst>
                <a:cxn ang="T8">
                  <a:pos x="T0" y="T1"/>
                </a:cxn>
                <a:cxn ang="T9">
                  <a:pos x="T2" y="T3"/>
                </a:cxn>
                <a:cxn ang="T10">
                  <a:pos x="T4" y="T5"/>
                </a:cxn>
                <a:cxn ang="T11">
                  <a:pos x="T6" y="T7"/>
                </a:cxn>
              </a:cxnLst>
              <a:rect l="T12" t="T13" r="T14" b="T15"/>
              <a:pathLst>
                <a:path w="124" h="122">
                  <a:moveTo>
                    <a:pt x="124" y="0"/>
                  </a:moveTo>
                  <a:lnTo>
                    <a:pt x="61" y="122"/>
                  </a:lnTo>
                  <a:lnTo>
                    <a:pt x="0" y="0"/>
                  </a:lnTo>
                  <a:lnTo>
                    <a:pt x="1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44" name="Line 99"/>
          <p:cNvSpPr>
            <a:spLocks noChangeShapeType="1"/>
          </p:cNvSpPr>
          <p:nvPr/>
        </p:nvSpPr>
        <p:spPr bwMode="auto">
          <a:xfrm flipV="1">
            <a:off x="4194175" y="4964113"/>
            <a:ext cx="0" cy="4794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5" name="Line 100"/>
          <p:cNvSpPr>
            <a:spLocks noChangeShapeType="1"/>
          </p:cNvSpPr>
          <p:nvPr/>
        </p:nvSpPr>
        <p:spPr bwMode="auto">
          <a:xfrm>
            <a:off x="4194175" y="4964113"/>
            <a:ext cx="668338"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7" name="Line 102"/>
          <p:cNvSpPr>
            <a:spLocks noChangeShapeType="1"/>
          </p:cNvSpPr>
          <p:nvPr/>
        </p:nvSpPr>
        <p:spPr bwMode="auto">
          <a:xfrm flipV="1">
            <a:off x="5065713" y="6169025"/>
            <a:ext cx="2036762"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9" name="Group 59"/>
          <p:cNvGrpSpPr>
            <a:grpSpLocks/>
          </p:cNvGrpSpPr>
          <p:nvPr/>
        </p:nvGrpSpPr>
        <p:grpSpPr bwMode="auto">
          <a:xfrm rot="10800000">
            <a:off x="3151189" y="3073399"/>
            <a:ext cx="1420811" cy="127000"/>
            <a:chOff x="2402" y="2377"/>
            <a:chExt cx="478" cy="62"/>
          </a:xfrm>
          <a:solidFill>
            <a:schemeClr val="tx1"/>
          </a:solidFill>
          <a:scene3d>
            <a:camera prst="orthographicFront">
              <a:rot lat="0" lon="21594000" rev="0"/>
            </a:camera>
            <a:lightRig rig="threePt" dir="t"/>
          </a:scene3d>
        </p:grpSpPr>
        <p:sp>
          <p:nvSpPr>
            <p:cNvPr id="99" name="Line 61"/>
            <p:cNvSpPr>
              <a:spLocks noChangeShapeType="1"/>
            </p:cNvSpPr>
            <p:nvPr/>
          </p:nvSpPr>
          <p:spPr bwMode="auto">
            <a:xfrm flipH="1">
              <a:off x="2456" y="2408"/>
              <a:ext cx="424" cy="1"/>
            </a:xfrm>
            <a:prstGeom prst="line">
              <a:avLst/>
            </a:prstGeom>
            <a:grpFill/>
            <a:ln w="3175">
              <a:solidFill>
                <a:srgbClr val="000080"/>
              </a:solidFill>
              <a:round/>
              <a:headEnd/>
              <a:tailEnd/>
            </a:ln>
            <a:extLst/>
          </p:spPr>
          <p:txBody>
            <a:bodyPr/>
            <a:lstStyle/>
            <a:p>
              <a:endParaRPr lang="en-US"/>
            </a:p>
          </p:txBody>
        </p:sp>
        <p:sp>
          <p:nvSpPr>
            <p:cNvPr id="100" name="Freeform 62"/>
            <p:cNvSpPr>
              <a:spLocks/>
            </p:cNvSpPr>
            <p:nvPr/>
          </p:nvSpPr>
          <p:spPr bwMode="auto">
            <a:xfrm>
              <a:off x="2402" y="2377"/>
              <a:ext cx="61" cy="62"/>
            </a:xfrm>
            <a:custGeom>
              <a:avLst/>
              <a:gdLst>
                <a:gd name="T0" fmla="*/ 0 w 124"/>
                <a:gd name="T1" fmla="*/ 1 h 124"/>
                <a:gd name="T2" fmla="*/ 0 w 124"/>
                <a:gd name="T3" fmla="*/ 1 h 124"/>
                <a:gd name="T4" fmla="*/ 0 w 124"/>
                <a:gd name="T5" fmla="*/ 0 h 124"/>
                <a:gd name="T6" fmla="*/ 0 w 124"/>
                <a:gd name="T7" fmla="*/ 1 h 124"/>
                <a:gd name="T8" fmla="*/ 0 60000 65536"/>
                <a:gd name="T9" fmla="*/ 0 60000 65536"/>
                <a:gd name="T10" fmla="*/ 0 60000 65536"/>
                <a:gd name="T11" fmla="*/ 0 60000 65536"/>
                <a:gd name="T12" fmla="*/ 0 w 124"/>
                <a:gd name="T13" fmla="*/ 0 h 124"/>
                <a:gd name="T14" fmla="*/ 124 w 124"/>
                <a:gd name="T15" fmla="*/ 124 h 124"/>
              </a:gdLst>
              <a:ahLst/>
              <a:cxnLst>
                <a:cxn ang="T8">
                  <a:pos x="T0" y="T1"/>
                </a:cxn>
                <a:cxn ang="T9">
                  <a:pos x="T2" y="T3"/>
                </a:cxn>
                <a:cxn ang="T10">
                  <a:pos x="T4" y="T5"/>
                </a:cxn>
                <a:cxn ang="T11">
                  <a:pos x="T6" y="T7"/>
                </a:cxn>
              </a:cxnLst>
              <a:rect l="T12" t="T13" r="T14" b="T15"/>
              <a:pathLst>
                <a:path w="124" h="124">
                  <a:moveTo>
                    <a:pt x="124" y="124"/>
                  </a:moveTo>
                  <a:lnTo>
                    <a:pt x="0" y="61"/>
                  </a:lnTo>
                  <a:lnTo>
                    <a:pt x="124" y="0"/>
                  </a:lnTo>
                  <a:lnTo>
                    <a:pt x="124"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20" name="Straight Connector 19"/>
          <p:cNvCxnSpPr/>
          <p:nvPr/>
        </p:nvCxnSpPr>
        <p:spPr>
          <a:xfrm flipH="1">
            <a:off x="2228847" y="6172200"/>
            <a:ext cx="10779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28057" y="4608970"/>
            <a:ext cx="790" cy="1563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4"/>
          <p:cNvSpPr>
            <a:spLocks noChangeArrowheads="1"/>
          </p:cNvSpPr>
          <p:nvPr/>
        </p:nvSpPr>
        <p:spPr bwMode="auto">
          <a:xfrm>
            <a:off x="3293269" y="920750"/>
            <a:ext cx="1735931" cy="1265238"/>
          </a:xfrm>
          <a:prstGeom prst="rect">
            <a:avLst/>
          </a:prstGeom>
          <a:solidFill>
            <a:schemeClr val="accent1"/>
          </a:solidFill>
          <a:ln w="9525">
            <a:noFill/>
            <a:miter lim="800000"/>
            <a:headEnd/>
            <a:tailEnd/>
          </a:ln>
        </p:spPr>
        <p:txBody>
          <a:bodyPr/>
          <a:lstStyle/>
          <a:p>
            <a:pPr algn="ctr" rtl="0"/>
            <a:r>
              <a:rPr lang="ar-OM" sz="1600" b="1" dirty="0" smtClean="0">
                <a:solidFill>
                  <a:srgbClr val="FF0000"/>
                </a:solidFill>
              </a:rPr>
              <a:t>المرحلة </a:t>
            </a:r>
            <a:r>
              <a:rPr lang="ar-OM" sz="1600" b="1" dirty="0">
                <a:solidFill>
                  <a:srgbClr val="FF0000"/>
                </a:solidFill>
              </a:rPr>
              <a:t>الأولى من الاعتماد المؤسسي: تدقيق الجودة </a:t>
            </a:r>
          </a:p>
          <a:p>
            <a:pPr algn="ctr" rtl="0"/>
            <a:r>
              <a:rPr lang="en-US" sz="1200" b="1" dirty="0" smtClean="0"/>
              <a:t>HEI </a:t>
            </a:r>
            <a:r>
              <a:rPr lang="en-US" sz="1200" b="1" dirty="0"/>
              <a:t>Accreditation </a:t>
            </a:r>
            <a:r>
              <a:rPr lang="en-US" sz="1200" b="1" dirty="0" smtClean="0"/>
              <a:t>Stage1: </a:t>
            </a:r>
            <a:r>
              <a:rPr lang="en-US" sz="1200" b="1" dirty="0"/>
              <a:t>Quality Audit</a:t>
            </a:r>
            <a:endParaRPr lang="en-GB" sz="1200" b="1" dirty="0"/>
          </a:p>
        </p:txBody>
      </p:sp>
      <p:sp>
        <p:nvSpPr>
          <p:cNvPr id="103" name="Rectangle 60"/>
          <p:cNvSpPr>
            <a:spLocks noChangeArrowheads="1"/>
          </p:cNvSpPr>
          <p:nvPr/>
        </p:nvSpPr>
        <p:spPr bwMode="auto">
          <a:xfrm>
            <a:off x="3389080" y="4402723"/>
            <a:ext cx="954320" cy="184666"/>
          </a:xfrm>
          <a:prstGeom prst="rect">
            <a:avLst/>
          </a:prstGeom>
          <a:noFill/>
          <a:ln w="9525">
            <a:noFill/>
            <a:miter lim="800000"/>
            <a:headEnd/>
            <a:tailEnd/>
          </a:ln>
        </p:spPr>
        <p:txBody>
          <a:bodyPr wrap="square" lIns="0" tIns="0" rIns="0" bIns="0">
            <a:spAutoFit/>
          </a:bodyPr>
          <a:lstStyle/>
          <a:p>
            <a:pPr algn="ctr" rtl="0"/>
            <a:r>
              <a:rPr lang="en-US" sz="1100" dirty="0">
                <a:solidFill>
                  <a:srgbClr val="000000"/>
                </a:solidFill>
              </a:rPr>
              <a:t>  </a:t>
            </a:r>
            <a:r>
              <a:rPr lang="ar-OM" sz="1200" b="1" dirty="0" smtClean="0">
                <a:solidFill>
                  <a:srgbClr val="000000"/>
                </a:solidFill>
              </a:rPr>
              <a:t>استيفاء </a:t>
            </a:r>
            <a:r>
              <a:rPr lang="ar-OM" sz="1200" b="1" dirty="0">
                <a:solidFill>
                  <a:srgbClr val="000000"/>
                </a:solidFill>
              </a:rPr>
              <a:t>المعايير</a:t>
            </a:r>
            <a:r>
              <a:rPr lang="ar-OM" sz="1200" dirty="0">
                <a:solidFill>
                  <a:srgbClr val="000000"/>
                </a:solidFill>
              </a:rPr>
              <a:t> </a:t>
            </a:r>
          </a:p>
        </p:txBody>
      </p:sp>
      <p:sp>
        <p:nvSpPr>
          <p:cNvPr id="21" name="Rectangle 20"/>
          <p:cNvSpPr/>
          <p:nvPr/>
        </p:nvSpPr>
        <p:spPr>
          <a:xfrm>
            <a:off x="4659312" y="2982724"/>
            <a:ext cx="1682751" cy="1384995"/>
          </a:xfrm>
          <a:prstGeom prst="rect">
            <a:avLst/>
          </a:prstGeom>
        </p:spPr>
        <p:txBody>
          <a:bodyPr wrap="square">
            <a:spAutoFit/>
          </a:bodyPr>
          <a:lstStyle/>
          <a:p>
            <a:pPr algn="ctr" rtl="1"/>
            <a:r>
              <a:rPr lang="ar-OM" sz="1600" b="1" dirty="0">
                <a:solidFill>
                  <a:schemeClr val="bg1"/>
                </a:solidFill>
              </a:rPr>
              <a:t>المرحلة الثانية من الاعتماد المؤسسي: التقويم </a:t>
            </a:r>
            <a:r>
              <a:rPr lang="ar-OM" sz="1600" b="1" dirty="0" smtClean="0">
                <a:solidFill>
                  <a:schemeClr val="bg1"/>
                </a:solidFill>
              </a:rPr>
              <a:t>مقابل المعايير</a:t>
            </a:r>
            <a:endParaRPr lang="ar-OM" sz="1600" b="1" dirty="0">
              <a:solidFill>
                <a:schemeClr val="bg1"/>
              </a:solidFill>
            </a:endParaRPr>
          </a:p>
          <a:p>
            <a:pPr algn="ctr"/>
            <a:r>
              <a:rPr lang="en-US" sz="1200" b="1" dirty="0">
                <a:solidFill>
                  <a:schemeClr val="bg1">
                    <a:lumMod val="95000"/>
                  </a:schemeClr>
                </a:solidFill>
              </a:rPr>
              <a:t>HEI Accreditation </a:t>
            </a:r>
            <a:r>
              <a:rPr lang="en-US" sz="1200" b="1" dirty="0" smtClean="0">
                <a:solidFill>
                  <a:schemeClr val="bg1">
                    <a:lumMod val="95000"/>
                  </a:schemeClr>
                </a:solidFill>
              </a:rPr>
              <a:t>Stage2: </a:t>
            </a:r>
            <a:r>
              <a:rPr lang="en-US" sz="1200" b="1" dirty="0">
                <a:solidFill>
                  <a:schemeClr val="bg1">
                    <a:lumMod val="95000"/>
                  </a:schemeClr>
                </a:solidFill>
              </a:rPr>
              <a:t>Standards Assessment</a:t>
            </a:r>
            <a:endParaRPr lang="en-GB" sz="1200" b="1" dirty="0">
              <a:solidFill>
                <a:schemeClr val="bg1">
                  <a:lumMod val="95000"/>
                </a:schemeClr>
              </a:solidFill>
            </a:endParaRPr>
          </a:p>
        </p:txBody>
      </p:sp>
      <p:sp>
        <p:nvSpPr>
          <p:cNvPr id="108" name="Rectangle 60"/>
          <p:cNvSpPr>
            <a:spLocks noChangeArrowheads="1"/>
          </p:cNvSpPr>
          <p:nvPr/>
        </p:nvSpPr>
        <p:spPr bwMode="auto">
          <a:xfrm>
            <a:off x="2209800" y="6292334"/>
            <a:ext cx="954320" cy="184666"/>
          </a:xfrm>
          <a:prstGeom prst="rect">
            <a:avLst/>
          </a:prstGeom>
          <a:noFill/>
          <a:ln w="9525">
            <a:noFill/>
            <a:miter lim="800000"/>
            <a:headEnd/>
            <a:tailEnd/>
          </a:ln>
        </p:spPr>
        <p:txBody>
          <a:bodyPr wrap="square" lIns="0" tIns="0" rIns="0" bIns="0">
            <a:spAutoFit/>
          </a:bodyPr>
          <a:lstStyle/>
          <a:p>
            <a:pPr algn="ctr" rtl="0"/>
            <a:r>
              <a:rPr lang="en-US" sz="1100" dirty="0">
                <a:solidFill>
                  <a:srgbClr val="000000"/>
                </a:solidFill>
              </a:rPr>
              <a:t>  </a:t>
            </a:r>
            <a:r>
              <a:rPr lang="ar-OM" sz="1200" b="1" dirty="0" smtClean="0">
                <a:solidFill>
                  <a:srgbClr val="000000"/>
                </a:solidFill>
              </a:rPr>
              <a:t>استيفاء </a:t>
            </a:r>
            <a:r>
              <a:rPr lang="ar-OM" sz="1200" b="1" dirty="0">
                <a:solidFill>
                  <a:srgbClr val="000000"/>
                </a:solidFill>
              </a:rPr>
              <a:t>المعايير</a:t>
            </a:r>
            <a:r>
              <a:rPr lang="ar-OM" sz="1200" dirty="0">
                <a:solidFill>
                  <a:srgbClr val="000000"/>
                </a:solidFill>
              </a:rPr>
              <a:t> </a:t>
            </a:r>
          </a:p>
        </p:txBody>
      </p:sp>
      <p:sp>
        <p:nvSpPr>
          <p:cNvPr id="22" name="Rectangle 21"/>
          <p:cNvSpPr/>
          <p:nvPr/>
        </p:nvSpPr>
        <p:spPr>
          <a:xfrm>
            <a:off x="3377213" y="2847201"/>
            <a:ext cx="889987" cy="276999"/>
          </a:xfrm>
          <a:prstGeom prst="rect">
            <a:avLst/>
          </a:prstGeom>
        </p:spPr>
        <p:txBody>
          <a:bodyPr wrap="none">
            <a:spAutoFit/>
          </a:bodyPr>
          <a:lstStyle/>
          <a:p>
            <a:r>
              <a:rPr lang="ar-OM" sz="1200" b="1" dirty="0" smtClean="0"/>
              <a:t>خمس </a:t>
            </a:r>
            <a:r>
              <a:rPr lang="ar-OM" sz="1200" b="1" dirty="0"/>
              <a:t>سنوات </a:t>
            </a:r>
            <a:endParaRPr lang="en-US" sz="1200" b="1" dirty="0"/>
          </a:p>
        </p:txBody>
      </p:sp>
      <p:sp>
        <p:nvSpPr>
          <p:cNvPr id="23" name="Rectangle 22"/>
          <p:cNvSpPr/>
          <p:nvPr/>
        </p:nvSpPr>
        <p:spPr>
          <a:xfrm>
            <a:off x="4777581" y="4535269"/>
            <a:ext cx="1394619" cy="646331"/>
          </a:xfrm>
          <a:prstGeom prst="rect">
            <a:avLst/>
          </a:prstGeom>
        </p:spPr>
        <p:txBody>
          <a:bodyPr wrap="square">
            <a:spAutoFit/>
          </a:bodyPr>
          <a:lstStyle/>
          <a:p>
            <a:pPr algn="r" rtl="1"/>
            <a:r>
              <a:rPr lang="ar-OM" sz="1200" b="1" dirty="0" smtClean="0"/>
              <a:t>عدم استيفاء </a:t>
            </a:r>
            <a:r>
              <a:rPr lang="ar-OM" sz="1200" b="1" dirty="0"/>
              <a:t>المعايير، </a:t>
            </a:r>
            <a:r>
              <a:rPr lang="ar-OM" sz="1200" b="1" dirty="0" smtClean="0"/>
              <a:t>الوضع</a:t>
            </a:r>
            <a:r>
              <a:rPr lang="ar-OM" sz="1200" b="1" dirty="0" smtClean="0">
                <a:solidFill>
                  <a:schemeClr val="bg1"/>
                </a:solidFill>
              </a:rPr>
              <a:t> </a:t>
            </a:r>
            <a:r>
              <a:rPr lang="ar-OM" sz="1200" b="1" dirty="0"/>
              <a:t>تحت </a:t>
            </a:r>
            <a:r>
              <a:rPr lang="ar-OM" sz="1200" b="1" dirty="0" smtClean="0"/>
              <a:t>الملاحظة لعام واحد على الأكثر</a:t>
            </a:r>
            <a:endParaRPr lang="en-US" sz="1200" b="1" dirty="0"/>
          </a:p>
        </p:txBody>
      </p:sp>
      <p:sp>
        <p:nvSpPr>
          <p:cNvPr id="109" name="Rectangle 108"/>
          <p:cNvSpPr/>
          <p:nvPr/>
        </p:nvSpPr>
        <p:spPr>
          <a:xfrm>
            <a:off x="2743200" y="4948535"/>
            <a:ext cx="1394619" cy="461665"/>
          </a:xfrm>
          <a:prstGeom prst="rect">
            <a:avLst/>
          </a:prstGeom>
        </p:spPr>
        <p:txBody>
          <a:bodyPr wrap="square">
            <a:spAutoFit/>
          </a:bodyPr>
          <a:lstStyle/>
          <a:p>
            <a:pPr algn="r" rtl="1"/>
            <a:r>
              <a:rPr lang="ar-OM" sz="1200" b="1" dirty="0" smtClean="0"/>
              <a:t>عدم استيفاء </a:t>
            </a:r>
            <a:r>
              <a:rPr lang="ar-OM" sz="1200" b="1" dirty="0"/>
              <a:t>المعايير، </a:t>
            </a:r>
            <a:r>
              <a:rPr lang="ar-OM" sz="1200" b="1" dirty="0" smtClean="0"/>
              <a:t>ولكن هناك تقدم جيد</a:t>
            </a:r>
            <a:endParaRPr lang="en-US" sz="1200" b="1" dirty="0"/>
          </a:p>
        </p:txBody>
      </p:sp>
      <p:graphicFrame>
        <p:nvGraphicFramePr>
          <p:cNvPr id="24" name="Object 23"/>
          <p:cNvGraphicFramePr>
            <a:graphicFrameLocks noChangeAspect="1"/>
          </p:cNvGraphicFramePr>
          <p:nvPr>
            <p:extLst>
              <p:ext uri="{D42A27DB-BD31-4B8C-83A1-F6EECF244321}">
                <p14:modId xmlns:p14="http://schemas.microsoft.com/office/powerpoint/2010/main" val="1524054222"/>
              </p:ext>
            </p:extLst>
          </p:nvPr>
        </p:nvGraphicFramePr>
        <p:xfrm>
          <a:off x="5299075" y="6232525"/>
          <a:ext cx="1406525" cy="320675"/>
        </p:xfrm>
        <a:graphic>
          <a:graphicData uri="http://schemas.openxmlformats.org/presentationml/2006/ole">
            <mc:AlternateContent xmlns:mc="http://schemas.openxmlformats.org/markup-compatibility/2006">
              <mc:Choice xmlns:v="urn:schemas-microsoft-com:vml" Requires="v">
                <p:oleObj spid="_x0000_s50267" name="Visio" r:id="rId4" imgW="1532724" imgH="389784" progId="Visio.Drawing.11">
                  <p:embed/>
                </p:oleObj>
              </mc:Choice>
              <mc:Fallback>
                <p:oleObj name="Visio" r:id="rId4" imgW="1532724" imgH="38978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075" y="6232525"/>
                        <a:ext cx="14065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0" name="Group 79"/>
          <p:cNvGrpSpPr>
            <a:grpSpLocks/>
          </p:cNvGrpSpPr>
          <p:nvPr/>
        </p:nvGrpSpPr>
        <p:grpSpPr bwMode="auto">
          <a:xfrm>
            <a:off x="228600" y="4606925"/>
            <a:ext cx="1012825" cy="2098675"/>
            <a:chOff x="171" y="2918"/>
            <a:chExt cx="638" cy="1322"/>
          </a:xfrm>
        </p:grpSpPr>
        <p:sp>
          <p:nvSpPr>
            <p:cNvPr id="111" name="Rectangle 80"/>
            <p:cNvSpPr>
              <a:spLocks noChangeArrowheads="1"/>
            </p:cNvSpPr>
            <p:nvPr/>
          </p:nvSpPr>
          <p:spPr bwMode="auto">
            <a:xfrm>
              <a:off x="171" y="3515"/>
              <a:ext cx="638" cy="319"/>
            </a:xfrm>
            <a:prstGeom prst="rect">
              <a:avLst/>
            </a:prstGeom>
            <a:solidFill>
              <a:srgbClr val="FFFFFF"/>
            </a:solidFill>
            <a:ln w="9525">
              <a:noFill/>
              <a:miter lim="800000"/>
              <a:headEnd/>
              <a:tailEnd/>
            </a:ln>
          </p:spPr>
          <p:txBody>
            <a:bodyPr anchor="ctr" anchorCtr="1"/>
            <a:lstStyle/>
            <a:p>
              <a:pPr algn="l" rtl="0"/>
              <a:r>
                <a:rPr lang="ar-OM" sz="1400" dirty="0" smtClean="0"/>
                <a:t>عملية / إجراء</a:t>
              </a:r>
              <a:r>
                <a:rPr lang="ar-OM" sz="1400" dirty="0" smtClean="0">
                  <a:solidFill>
                    <a:schemeClr val="bg1"/>
                  </a:solidFill>
                </a:rPr>
                <a:t> </a:t>
              </a:r>
              <a:endParaRPr lang="en-US" sz="1400" dirty="0">
                <a:solidFill>
                  <a:schemeClr val="bg1"/>
                </a:solidFill>
              </a:endParaRPr>
            </a:p>
          </p:txBody>
        </p:sp>
        <p:sp>
          <p:nvSpPr>
            <p:cNvPr id="112" name="Rectangle 81"/>
            <p:cNvSpPr>
              <a:spLocks noChangeArrowheads="1"/>
            </p:cNvSpPr>
            <p:nvPr/>
          </p:nvSpPr>
          <p:spPr bwMode="auto">
            <a:xfrm>
              <a:off x="171" y="3515"/>
              <a:ext cx="638" cy="319"/>
            </a:xfrm>
            <a:prstGeom prst="rect">
              <a:avLst/>
            </a:prstGeom>
            <a:noFill/>
            <a:ln w="3175">
              <a:solidFill>
                <a:srgbClr val="000000"/>
              </a:solidFill>
              <a:miter lim="800000"/>
              <a:headEnd/>
              <a:tailEnd/>
            </a:ln>
          </p:spPr>
          <p:txBody>
            <a:bodyPr/>
            <a:lstStyle/>
            <a:p>
              <a:pPr algn="l" rtl="0"/>
              <a:endParaRPr lang="en-GB">
                <a:solidFill>
                  <a:schemeClr val="bg1"/>
                </a:solidFill>
              </a:endParaRPr>
            </a:p>
          </p:txBody>
        </p:sp>
        <p:sp>
          <p:nvSpPr>
            <p:cNvPr id="113" name="Freeform 82"/>
            <p:cNvSpPr>
              <a:spLocks/>
            </p:cNvSpPr>
            <p:nvPr/>
          </p:nvSpPr>
          <p:spPr bwMode="auto">
            <a:xfrm>
              <a:off x="171" y="3109"/>
              <a:ext cx="638" cy="319"/>
            </a:xfrm>
            <a:custGeom>
              <a:avLst/>
              <a:gdLst>
                <a:gd name="T0" fmla="*/ 1 w 1274"/>
                <a:gd name="T1" fmla="*/ 1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0 h 637"/>
                <a:gd name="T44" fmla="*/ 1 w 1274"/>
                <a:gd name="T45" fmla="*/ 0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1 w 1274"/>
                <a:gd name="T67" fmla="*/ 1 h 637"/>
                <a:gd name="T68" fmla="*/ 1 w 1274"/>
                <a:gd name="T69" fmla="*/ 1 h 637"/>
                <a:gd name="T70" fmla="*/ 1 w 1274"/>
                <a:gd name="T71" fmla="*/ 1 h 637"/>
                <a:gd name="T72" fmla="*/ 1 w 1274"/>
                <a:gd name="T73" fmla="*/ 1 h 637"/>
                <a:gd name="T74" fmla="*/ 1 w 1274"/>
                <a:gd name="T75" fmla="*/ 1 h 637"/>
                <a:gd name="T76" fmla="*/ 1 w 1274"/>
                <a:gd name="T77" fmla="*/ 1 h 637"/>
                <a:gd name="T78" fmla="*/ 1 w 1274"/>
                <a:gd name="T79" fmla="*/ 1 h 637"/>
                <a:gd name="T80" fmla="*/ 1 w 1274"/>
                <a:gd name="T81" fmla="*/ 1 h 637"/>
                <a:gd name="T82" fmla="*/ 1 w 1274"/>
                <a:gd name="T83" fmla="*/ 1 h 637"/>
                <a:gd name="T84" fmla="*/ 1 w 1274"/>
                <a:gd name="T85" fmla="*/ 1 h 637"/>
                <a:gd name="T86" fmla="*/ 1 w 1274"/>
                <a:gd name="T87" fmla="*/ 1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4"/>
                <a:gd name="T133" fmla="*/ 0 h 637"/>
                <a:gd name="T134" fmla="*/ 1274 w 1274"/>
                <a:gd name="T135" fmla="*/ 637 h 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4" h="637">
                  <a:moveTo>
                    <a:pt x="318" y="637"/>
                  </a:moveTo>
                  <a:lnTo>
                    <a:pt x="955" y="637"/>
                  </a:lnTo>
                  <a:lnTo>
                    <a:pt x="973" y="637"/>
                  </a:lnTo>
                  <a:lnTo>
                    <a:pt x="989" y="636"/>
                  </a:lnTo>
                  <a:lnTo>
                    <a:pt x="1005" y="634"/>
                  </a:lnTo>
                  <a:lnTo>
                    <a:pt x="1020" y="630"/>
                  </a:lnTo>
                  <a:lnTo>
                    <a:pt x="1035" y="628"/>
                  </a:lnTo>
                  <a:lnTo>
                    <a:pt x="1051" y="622"/>
                  </a:lnTo>
                  <a:lnTo>
                    <a:pt x="1066" y="618"/>
                  </a:lnTo>
                  <a:lnTo>
                    <a:pt x="1080" y="612"/>
                  </a:lnTo>
                  <a:lnTo>
                    <a:pt x="1094" y="607"/>
                  </a:lnTo>
                  <a:lnTo>
                    <a:pt x="1108" y="599"/>
                  </a:lnTo>
                  <a:lnTo>
                    <a:pt x="1121" y="592"/>
                  </a:lnTo>
                  <a:lnTo>
                    <a:pt x="1133" y="583"/>
                  </a:lnTo>
                  <a:lnTo>
                    <a:pt x="1147" y="575"/>
                  </a:lnTo>
                  <a:lnTo>
                    <a:pt x="1159" y="564"/>
                  </a:lnTo>
                  <a:lnTo>
                    <a:pt x="1171" y="555"/>
                  </a:lnTo>
                  <a:lnTo>
                    <a:pt x="1181" y="544"/>
                  </a:lnTo>
                  <a:lnTo>
                    <a:pt x="1192" y="533"/>
                  </a:lnTo>
                  <a:lnTo>
                    <a:pt x="1201" y="522"/>
                  </a:lnTo>
                  <a:lnTo>
                    <a:pt x="1212" y="510"/>
                  </a:lnTo>
                  <a:lnTo>
                    <a:pt x="1220" y="496"/>
                  </a:lnTo>
                  <a:lnTo>
                    <a:pt x="1229" y="484"/>
                  </a:lnTo>
                  <a:lnTo>
                    <a:pt x="1236" y="471"/>
                  </a:lnTo>
                  <a:lnTo>
                    <a:pt x="1244" y="456"/>
                  </a:lnTo>
                  <a:lnTo>
                    <a:pt x="1249" y="443"/>
                  </a:lnTo>
                  <a:lnTo>
                    <a:pt x="1255" y="429"/>
                  </a:lnTo>
                  <a:lnTo>
                    <a:pt x="1259" y="414"/>
                  </a:lnTo>
                  <a:lnTo>
                    <a:pt x="1265" y="398"/>
                  </a:lnTo>
                  <a:lnTo>
                    <a:pt x="1267" y="383"/>
                  </a:lnTo>
                  <a:lnTo>
                    <a:pt x="1271" y="368"/>
                  </a:lnTo>
                  <a:lnTo>
                    <a:pt x="1273" y="352"/>
                  </a:lnTo>
                  <a:lnTo>
                    <a:pt x="1274" y="336"/>
                  </a:lnTo>
                  <a:lnTo>
                    <a:pt x="1274" y="318"/>
                  </a:lnTo>
                  <a:lnTo>
                    <a:pt x="1274" y="302"/>
                  </a:lnTo>
                  <a:lnTo>
                    <a:pt x="1273" y="287"/>
                  </a:lnTo>
                  <a:lnTo>
                    <a:pt x="1271" y="271"/>
                  </a:lnTo>
                  <a:lnTo>
                    <a:pt x="1267" y="255"/>
                  </a:lnTo>
                  <a:lnTo>
                    <a:pt x="1265" y="239"/>
                  </a:lnTo>
                  <a:lnTo>
                    <a:pt x="1259" y="224"/>
                  </a:lnTo>
                  <a:lnTo>
                    <a:pt x="1255" y="209"/>
                  </a:lnTo>
                  <a:lnTo>
                    <a:pt x="1249" y="195"/>
                  </a:lnTo>
                  <a:lnTo>
                    <a:pt x="1244" y="180"/>
                  </a:lnTo>
                  <a:lnTo>
                    <a:pt x="1236" y="167"/>
                  </a:lnTo>
                  <a:lnTo>
                    <a:pt x="1229" y="154"/>
                  </a:lnTo>
                  <a:lnTo>
                    <a:pt x="1220" y="140"/>
                  </a:lnTo>
                  <a:lnTo>
                    <a:pt x="1212" y="128"/>
                  </a:lnTo>
                  <a:lnTo>
                    <a:pt x="1201" y="117"/>
                  </a:lnTo>
                  <a:lnTo>
                    <a:pt x="1192" y="105"/>
                  </a:lnTo>
                  <a:lnTo>
                    <a:pt x="1181" y="94"/>
                  </a:lnTo>
                  <a:lnTo>
                    <a:pt x="1171" y="83"/>
                  </a:lnTo>
                  <a:lnTo>
                    <a:pt x="1159" y="73"/>
                  </a:lnTo>
                  <a:lnTo>
                    <a:pt x="1147" y="63"/>
                  </a:lnTo>
                  <a:lnTo>
                    <a:pt x="1133" y="54"/>
                  </a:lnTo>
                  <a:lnTo>
                    <a:pt x="1121" y="46"/>
                  </a:lnTo>
                  <a:lnTo>
                    <a:pt x="1108" y="38"/>
                  </a:lnTo>
                  <a:lnTo>
                    <a:pt x="1094" y="32"/>
                  </a:lnTo>
                  <a:lnTo>
                    <a:pt x="1080" y="25"/>
                  </a:lnTo>
                  <a:lnTo>
                    <a:pt x="1066" y="20"/>
                  </a:lnTo>
                  <a:lnTo>
                    <a:pt x="1051" y="14"/>
                  </a:lnTo>
                  <a:lnTo>
                    <a:pt x="1035" y="10"/>
                  </a:lnTo>
                  <a:lnTo>
                    <a:pt x="1020" y="6"/>
                  </a:lnTo>
                  <a:lnTo>
                    <a:pt x="1005" y="4"/>
                  </a:lnTo>
                  <a:lnTo>
                    <a:pt x="989" y="2"/>
                  </a:lnTo>
                  <a:lnTo>
                    <a:pt x="973" y="1"/>
                  </a:lnTo>
                  <a:lnTo>
                    <a:pt x="955" y="0"/>
                  </a:lnTo>
                  <a:lnTo>
                    <a:pt x="318" y="0"/>
                  </a:lnTo>
                  <a:lnTo>
                    <a:pt x="302" y="1"/>
                  </a:lnTo>
                  <a:lnTo>
                    <a:pt x="286" y="2"/>
                  </a:lnTo>
                  <a:lnTo>
                    <a:pt x="270" y="4"/>
                  </a:lnTo>
                  <a:lnTo>
                    <a:pt x="254" y="6"/>
                  </a:lnTo>
                  <a:lnTo>
                    <a:pt x="239" y="10"/>
                  </a:lnTo>
                  <a:lnTo>
                    <a:pt x="224" y="14"/>
                  </a:lnTo>
                  <a:lnTo>
                    <a:pt x="209" y="20"/>
                  </a:lnTo>
                  <a:lnTo>
                    <a:pt x="195" y="25"/>
                  </a:lnTo>
                  <a:lnTo>
                    <a:pt x="180" y="32"/>
                  </a:lnTo>
                  <a:lnTo>
                    <a:pt x="167" y="38"/>
                  </a:lnTo>
                  <a:lnTo>
                    <a:pt x="154" y="46"/>
                  </a:lnTo>
                  <a:lnTo>
                    <a:pt x="140" y="54"/>
                  </a:lnTo>
                  <a:lnTo>
                    <a:pt x="128" y="63"/>
                  </a:lnTo>
                  <a:lnTo>
                    <a:pt x="116" y="73"/>
                  </a:lnTo>
                  <a:lnTo>
                    <a:pt x="104" y="83"/>
                  </a:lnTo>
                  <a:lnTo>
                    <a:pt x="94" y="94"/>
                  </a:lnTo>
                  <a:lnTo>
                    <a:pt x="83" y="105"/>
                  </a:lnTo>
                  <a:lnTo>
                    <a:pt x="73" y="117"/>
                  </a:lnTo>
                  <a:lnTo>
                    <a:pt x="63" y="128"/>
                  </a:lnTo>
                  <a:lnTo>
                    <a:pt x="54" y="140"/>
                  </a:lnTo>
                  <a:lnTo>
                    <a:pt x="46" y="154"/>
                  </a:lnTo>
                  <a:lnTo>
                    <a:pt x="38" y="167"/>
                  </a:lnTo>
                  <a:lnTo>
                    <a:pt x="31" y="180"/>
                  </a:lnTo>
                  <a:lnTo>
                    <a:pt x="25" y="195"/>
                  </a:lnTo>
                  <a:lnTo>
                    <a:pt x="19" y="209"/>
                  </a:lnTo>
                  <a:lnTo>
                    <a:pt x="14" y="224"/>
                  </a:lnTo>
                  <a:lnTo>
                    <a:pt x="10" y="239"/>
                  </a:lnTo>
                  <a:lnTo>
                    <a:pt x="6" y="255"/>
                  </a:lnTo>
                  <a:lnTo>
                    <a:pt x="4" y="271"/>
                  </a:lnTo>
                  <a:lnTo>
                    <a:pt x="2" y="287"/>
                  </a:lnTo>
                  <a:lnTo>
                    <a:pt x="1" y="302"/>
                  </a:lnTo>
                  <a:lnTo>
                    <a:pt x="0" y="318"/>
                  </a:lnTo>
                  <a:lnTo>
                    <a:pt x="1" y="336"/>
                  </a:lnTo>
                  <a:lnTo>
                    <a:pt x="2" y="352"/>
                  </a:lnTo>
                  <a:lnTo>
                    <a:pt x="4" y="368"/>
                  </a:lnTo>
                  <a:lnTo>
                    <a:pt x="6" y="383"/>
                  </a:lnTo>
                  <a:lnTo>
                    <a:pt x="10" y="398"/>
                  </a:lnTo>
                  <a:lnTo>
                    <a:pt x="14" y="414"/>
                  </a:lnTo>
                  <a:lnTo>
                    <a:pt x="19" y="429"/>
                  </a:lnTo>
                  <a:lnTo>
                    <a:pt x="25" y="443"/>
                  </a:lnTo>
                  <a:lnTo>
                    <a:pt x="31" y="456"/>
                  </a:lnTo>
                  <a:lnTo>
                    <a:pt x="38" y="471"/>
                  </a:lnTo>
                  <a:lnTo>
                    <a:pt x="46" y="484"/>
                  </a:lnTo>
                  <a:lnTo>
                    <a:pt x="54" y="496"/>
                  </a:lnTo>
                  <a:lnTo>
                    <a:pt x="63" y="510"/>
                  </a:lnTo>
                  <a:lnTo>
                    <a:pt x="73" y="522"/>
                  </a:lnTo>
                  <a:lnTo>
                    <a:pt x="83" y="533"/>
                  </a:lnTo>
                  <a:lnTo>
                    <a:pt x="94" y="544"/>
                  </a:lnTo>
                  <a:lnTo>
                    <a:pt x="104" y="555"/>
                  </a:lnTo>
                  <a:lnTo>
                    <a:pt x="116" y="564"/>
                  </a:lnTo>
                  <a:lnTo>
                    <a:pt x="128" y="575"/>
                  </a:lnTo>
                  <a:lnTo>
                    <a:pt x="140" y="583"/>
                  </a:lnTo>
                  <a:lnTo>
                    <a:pt x="154" y="592"/>
                  </a:lnTo>
                  <a:lnTo>
                    <a:pt x="167" y="599"/>
                  </a:lnTo>
                  <a:lnTo>
                    <a:pt x="180" y="607"/>
                  </a:lnTo>
                  <a:lnTo>
                    <a:pt x="195" y="612"/>
                  </a:lnTo>
                  <a:lnTo>
                    <a:pt x="209" y="618"/>
                  </a:lnTo>
                  <a:lnTo>
                    <a:pt x="224" y="622"/>
                  </a:lnTo>
                  <a:lnTo>
                    <a:pt x="239" y="628"/>
                  </a:lnTo>
                  <a:lnTo>
                    <a:pt x="254" y="630"/>
                  </a:lnTo>
                  <a:lnTo>
                    <a:pt x="270" y="634"/>
                  </a:lnTo>
                  <a:lnTo>
                    <a:pt x="286" y="636"/>
                  </a:lnTo>
                  <a:lnTo>
                    <a:pt x="302" y="637"/>
                  </a:lnTo>
                  <a:lnTo>
                    <a:pt x="318" y="637"/>
                  </a:lnTo>
                  <a:close/>
                </a:path>
              </a:pathLst>
            </a:custGeom>
            <a:solidFill>
              <a:srgbClr val="FFFFFF"/>
            </a:solidFill>
            <a:ln w="9525">
              <a:noFill/>
              <a:round/>
              <a:headEnd/>
              <a:tailEnd/>
            </a:ln>
          </p:spPr>
          <p:txBody>
            <a:bodyPr/>
            <a:lstStyle/>
            <a:p>
              <a:endParaRPr lang="ar-OM">
                <a:solidFill>
                  <a:schemeClr val="bg1"/>
                </a:solidFill>
              </a:endParaRPr>
            </a:p>
          </p:txBody>
        </p:sp>
        <p:sp>
          <p:nvSpPr>
            <p:cNvPr id="114" name="Freeform 83"/>
            <p:cNvSpPr>
              <a:spLocks/>
            </p:cNvSpPr>
            <p:nvPr/>
          </p:nvSpPr>
          <p:spPr bwMode="auto">
            <a:xfrm>
              <a:off x="171" y="3109"/>
              <a:ext cx="638" cy="319"/>
            </a:xfrm>
            <a:custGeom>
              <a:avLst/>
              <a:gdLst>
                <a:gd name="T0" fmla="*/ 1 w 1274"/>
                <a:gd name="T1" fmla="*/ 1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0 h 637"/>
                <a:gd name="T44" fmla="*/ 1 w 1274"/>
                <a:gd name="T45" fmla="*/ 0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1 w 1274"/>
                <a:gd name="T67" fmla="*/ 1 h 637"/>
                <a:gd name="T68" fmla="*/ 1 w 1274"/>
                <a:gd name="T69" fmla="*/ 1 h 637"/>
                <a:gd name="T70" fmla="*/ 1 w 1274"/>
                <a:gd name="T71" fmla="*/ 1 h 637"/>
                <a:gd name="T72" fmla="*/ 1 w 1274"/>
                <a:gd name="T73" fmla="*/ 1 h 637"/>
                <a:gd name="T74" fmla="*/ 1 w 1274"/>
                <a:gd name="T75" fmla="*/ 1 h 637"/>
                <a:gd name="T76" fmla="*/ 1 w 1274"/>
                <a:gd name="T77" fmla="*/ 1 h 637"/>
                <a:gd name="T78" fmla="*/ 1 w 1274"/>
                <a:gd name="T79" fmla="*/ 1 h 637"/>
                <a:gd name="T80" fmla="*/ 1 w 1274"/>
                <a:gd name="T81" fmla="*/ 1 h 637"/>
                <a:gd name="T82" fmla="*/ 1 w 1274"/>
                <a:gd name="T83" fmla="*/ 1 h 637"/>
                <a:gd name="T84" fmla="*/ 1 w 1274"/>
                <a:gd name="T85" fmla="*/ 1 h 637"/>
                <a:gd name="T86" fmla="*/ 1 w 1274"/>
                <a:gd name="T87" fmla="*/ 1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4"/>
                <a:gd name="T133" fmla="*/ 0 h 637"/>
                <a:gd name="T134" fmla="*/ 1274 w 1274"/>
                <a:gd name="T135" fmla="*/ 637 h 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4" h="637">
                  <a:moveTo>
                    <a:pt x="318" y="637"/>
                  </a:moveTo>
                  <a:lnTo>
                    <a:pt x="955" y="637"/>
                  </a:lnTo>
                  <a:lnTo>
                    <a:pt x="973" y="637"/>
                  </a:lnTo>
                  <a:lnTo>
                    <a:pt x="989" y="636"/>
                  </a:lnTo>
                  <a:lnTo>
                    <a:pt x="1005" y="634"/>
                  </a:lnTo>
                  <a:lnTo>
                    <a:pt x="1020" y="630"/>
                  </a:lnTo>
                  <a:lnTo>
                    <a:pt x="1035" y="628"/>
                  </a:lnTo>
                  <a:lnTo>
                    <a:pt x="1051" y="622"/>
                  </a:lnTo>
                  <a:lnTo>
                    <a:pt x="1066" y="618"/>
                  </a:lnTo>
                  <a:lnTo>
                    <a:pt x="1080" y="612"/>
                  </a:lnTo>
                  <a:lnTo>
                    <a:pt x="1094" y="607"/>
                  </a:lnTo>
                  <a:lnTo>
                    <a:pt x="1108" y="599"/>
                  </a:lnTo>
                  <a:lnTo>
                    <a:pt x="1121" y="592"/>
                  </a:lnTo>
                  <a:lnTo>
                    <a:pt x="1133" y="583"/>
                  </a:lnTo>
                  <a:lnTo>
                    <a:pt x="1147" y="575"/>
                  </a:lnTo>
                  <a:lnTo>
                    <a:pt x="1159" y="564"/>
                  </a:lnTo>
                  <a:lnTo>
                    <a:pt x="1171" y="555"/>
                  </a:lnTo>
                  <a:lnTo>
                    <a:pt x="1181" y="544"/>
                  </a:lnTo>
                  <a:lnTo>
                    <a:pt x="1192" y="533"/>
                  </a:lnTo>
                  <a:lnTo>
                    <a:pt x="1201" y="522"/>
                  </a:lnTo>
                  <a:lnTo>
                    <a:pt x="1212" y="510"/>
                  </a:lnTo>
                  <a:lnTo>
                    <a:pt x="1220" y="496"/>
                  </a:lnTo>
                  <a:lnTo>
                    <a:pt x="1229" y="484"/>
                  </a:lnTo>
                  <a:lnTo>
                    <a:pt x="1236" y="471"/>
                  </a:lnTo>
                  <a:lnTo>
                    <a:pt x="1244" y="456"/>
                  </a:lnTo>
                  <a:lnTo>
                    <a:pt x="1249" y="443"/>
                  </a:lnTo>
                  <a:lnTo>
                    <a:pt x="1255" y="429"/>
                  </a:lnTo>
                  <a:lnTo>
                    <a:pt x="1259" y="414"/>
                  </a:lnTo>
                  <a:lnTo>
                    <a:pt x="1265" y="398"/>
                  </a:lnTo>
                  <a:lnTo>
                    <a:pt x="1267" y="383"/>
                  </a:lnTo>
                  <a:lnTo>
                    <a:pt x="1271" y="368"/>
                  </a:lnTo>
                  <a:lnTo>
                    <a:pt x="1273" y="352"/>
                  </a:lnTo>
                  <a:lnTo>
                    <a:pt x="1274" y="336"/>
                  </a:lnTo>
                  <a:lnTo>
                    <a:pt x="1274" y="318"/>
                  </a:lnTo>
                  <a:lnTo>
                    <a:pt x="1274" y="302"/>
                  </a:lnTo>
                  <a:lnTo>
                    <a:pt x="1273" y="287"/>
                  </a:lnTo>
                  <a:lnTo>
                    <a:pt x="1271" y="271"/>
                  </a:lnTo>
                  <a:lnTo>
                    <a:pt x="1267" y="255"/>
                  </a:lnTo>
                  <a:lnTo>
                    <a:pt x="1265" y="239"/>
                  </a:lnTo>
                  <a:lnTo>
                    <a:pt x="1259" y="224"/>
                  </a:lnTo>
                  <a:lnTo>
                    <a:pt x="1255" y="209"/>
                  </a:lnTo>
                  <a:lnTo>
                    <a:pt x="1249" y="195"/>
                  </a:lnTo>
                  <a:lnTo>
                    <a:pt x="1244" y="180"/>
                  </a:lnTo>
                  <a:lnTo>
                    <a:pt x="1236" y="167"/>
                  </a:lnTo>
                  <a:lnTo>
                    <a:pt x="1229" y="154"/>
                  </a:lnTo>
                  <a:lnTo>
                    <a:pt x="1220" y="140"/>
                  </a:lnTo>
                  <a:lnTo>
                    <a:pt x="1212" y="128"/>
                  </a:lnTo>
                  <a:lnTo>
                    <a:pt x="1201" y="117"/>
                  </a:lnTo>
                  <a:lnTo>
                    <a:pt x="1192" y="105"/>
                  </a:lnTo>
                  <a:lnTo>
                    <a:pt x="1181" y="94"/>
                  </a:lnTo>
                  <a:lnTo>
                    <a:pt x="1171" y="83"/>
                  </a:lnTo>
                  <a:lnTo>
                    <a:pt x="1159" y="73"/>
                  </a:lnTo>
                  <a:lnTo>
                    <a:pt x="1147" y="63"/>
                  </a:lnTo>
                  <a:lnTo>
                    <a:pt x="1133" y="54"/>
                  </a:lnTo>
                  <a:lnTo>
                    <a:pt x="1121" y="46"/>
                  </a:lnTo>
                  <a:lnTo>
                    <a:pt x="1108" y="38"/>
                  </a:lnTo>
                  <a:lnTo>
                    <a:pt x="1094" y="32"/>
                  </a:lnTo>
                  <a:lnTo>
                    <a:pt x="1080" y="25"/>
                  </a:lnTo>
                  <a:lnTo>
                    <a:pt x="1066" y="20"/>
                  </a:lnTo>
                  <a:lnTo>
                    <a:pt x="1051" y="14"/>
                  </a:lnTo>
                  <a:lnTo>
                    <a:pt x="1035" y="10"/>
                  </a:lnTo>
                  <a:lnTo>
                    <a:pt x="1020" y="6"/>
                  </a:lnTo>
                  <a:lnTo>
                    <a:pt x="1005" y="4"/>
                  </a:lnTo>
                  <a:lnTo>
                    <a:pt x="989" y="2"/>
                  </a:lnTo>
                  <a:lnTo>
                    <a:pt x="973" y="1"/>
                  </a:lnTo>
                  <a:lnTo>
                    <a:pt x="955" y="0"/>
                  </a:lnTo>
                  <a:lnTo>
                    <a:pt x="318" y="0"/>
                  </a:lnTo>
                  <a:lnTo>
                    <a:pt x="302" y="1"/>
                  </a:lnTo>
                  <a:lnTo>
                    <a:pt x="286" y="2"/>
                  </a:lnTo>
                  <a:lnTo>
                    <a:pt x="270" y="4"/>
                  </a:lnTo>
                  <a:lnTo>
                    <a:pt x="254" y="6"/>
                  </a:lnTo>
                  <a:lnTo>
                    <a:pt x="239" y="10"/>
                  </a:lnTo>
                  <a:lnTo>
                    <a:pt x="224" y="14"/>
                  </a:lnTo>
                  <a:lnTo>
                    <a:pt x="209" y="20"/>
                  </a:lnTo>
                  <a:lnTo>
                    <a:pt x="195" y="25"/>
                  </a:lnTo>
                  <a:lnTo>
                    <a:pt x="180" y="32"/>
                  </a:lnTo>
                  <a:lnTo>
                    <a:pt x="167" y="38"/>
                  </a:lnTo>
                  <a:lnTo>
                    <a:pt x="154" y="46"/>
                  </a:lnTo>
                  <a:lnTo>
                    <a:pt x="140" y="54"/>
                  </a:lnTo>
                  <a:lnTo>
                    <a:pt x="128" y="63"/>
                  </a:lnTo>
                  <a:lnTo>
                    <a:pt x="116" y="73"/>
                  </a:lnTo>
                  <a:lnTo>
                    <a:pt x="104" y="83"/>
                  </a:lnTo>
                  <a:lnTo>
                    <a:pt x="94" y="94"/>
                  </a:lnTo>
                  <a:lnTo>
                    <a:pt x="83" y="105"/>
                  </a:lnTo>
                  <a:lnTo>
                    <a:pt x="73" y="117"/>
                  </a:lnTo>
                  <a:lnTo>
                    <a:pt x="63" y="128"/>
                  </a:lnTo>
                  <a:lnTo>
                    <a:pt x="54" y="140"/>
                  </a:lnTo>
                  <a:lnTo>
                    <a:pt x="46" y="154"/>
                  </a:lnTo>
                  <a:lnTo>
                    <a:pt x="38" y="167"/>
                  </a:lnTo>
                  <a:lnTo>
                    <a:pt x="31" y="180"/>
                  </a:lnTo>
                  <a:lnTo>
                    <a:pt x="25" y="195"/>
                  </a:lnTo>
                  <a:lnTo>
                    <a:pt x="19" y="209"/>
                  </a:lnTo>
                  <a:lnTo>
                    <a:pt x="14" y="224"/>
                  </a:lnTo>
                  <a:lnTo>
                    <a:pt x="10" y="239"/>
                  </a:lnTo>
                  <a:lnTo>
                    <a:pt x="6" y="255"/>
                  </a:lnTo>
                  <a:lnTo>
                    <a:pt x="4" y="271"/>
                  </a:lnTo>
                  <a:lnTo>
                    <a:pt x="2" y="287"/>
                  </a:lnTo>
                  <a:lnTo>
                    <a:pt x="1" y="302"/>
                  </a:lnTo>
                  <a:lnTo>
                    <a:pt x="0" y="318"/>
                  </a:lnTo>
                  <a:lnTo>
                    <a:pt x="1" y="336"/>
                  </a:lnTo>
                  <a:lnTo>
                    <a:pt x="2" y="352"/>
                  </a:lnTo>
                  <a:lnTo>
                    <a:pt x="4" y="368"/>
                  </a:lnTo>
                  <a:lnTo>
                    <a:pt x="6" y="383"/>
                  </a:lnTo>
                  <a:lnTo>
                    <a:pt x="10" y="398"/>
                  </a:lnTo>
                  <a:lnTo>
                    <a:pt x="14" y="414"/>
                  </a:lnTo>
                  <a:lnTo>
                    <a:pt x="19" y="429"/>
                  </a:lnTo>
                  <a:lnTo>
                    <a:pt x="25" y="443"/>
                  </a:lnTo>
                  <a:lnTo>
                    <a:pt x="31" y="456"/>
                  </a:lnTo>
                  <a:lnTo>
                    <a:pt x="38" y="471"/>
                  </a:lnTo>
                  <a:lnTo>
                    <a:pt x="46" y="484"/>
                  </a:lnTo>
                  <a:lnTo>
                    <a:pt x="54" y="496"/>
                  </a:lnTo>
                  <a:lnTo>
                    <a:pt x="63" y="510"/>
                  </a:lnTo>
                  <a:lnTo>
                    <a:pt x="73" y="522"/>
                  </a:lnTo>
                  <a:lnTo>
                    <a:pt x="83" y="533"/>
                  </a:lnTo>
                  <a:lnTo>
                    <a:pt x="94" y="544"/>
                  </a:lnTo>
                  <a:lnTo>
                    <a:pt x="104" y="555"/>
                  </a:lnTo>
                  <a:lnTo>
                    <a:pt x="116" y="564"/>
                  </a:lnTo>
                  <a:lnTo>
                    <a:pt x="128" y="575"/>
                  </a:lnTo>
                  <a:lnTo>
                    <a:pt x="140" y="583"/>
                  </a:lnTo>
                  <a:lnTo>
                    <a:pt x="154" y="592"/>
                  </a:lnTo>
                  <a:lnTo>
                    <a:pt x="167" y="599"/>
                  </a:lnTo>
                  <a:lnTo>
                    <a:pt x="180" y="607"/>
                  </a:lnTo>
                  <a:lnTo>
                    <a:pt x="195" y="612"/>
                  </a:lnTo>
                  <a:lnTo>
                    <a:pt x="209" y="618"/>
                  </a:lnTo>
                  <a:lnTo>
                    <a:pt x="224" y="622"/>
                  </a:lnTo>
                  <a:lnTo>
                    <a:pt x="239" y="628"/>
                  </a:lnTo>
                  <a:lnTo>
                    <a:pt x="254" y="630"/>
                  </a:lnTo>
                  <a:lnTo>
                    <a:pt x="270" y="634"/>
                  </a:lnTo>
                  <a:lnTo>
                    <a:pt x="286" y="636"/>
                  </a:lnTo>
                  <a:lnTo>
                    <a:pt x="302" y="637"/>
                  </a:lnTo>
                  <a:lnTo>
                    <a:pt x="318" y="637"/>
                  </a:lnTo>
                </a:path>
              </a:pathLst>
            </a:custGeom>
            <a:noFill/>
            <a:ln w="3175">
              <a:solidFill>
                <a:srgbClr val="000000"/>
              </a:solidFill>
              <a:round/>
              <a:headEnd/>
              <a:tailEnd/>
            </a:ln>
          </p:spPr>
          <p:txBody>
            <a:bodyPr/>
            <a:lstStyle/>
            <a:p>
              <a:endParaRPr lang="ar-OM">
                <a:solidFill>
                  <a:schemeClr val="bg1"/>
                </a:solidFill>
              </a:endParaRPr>
            </a:p>
          </p:txBody>
        </p:sp>
        <p:sp>
          <p:nvSpPr>
            <p:cNvPr id="115" name="Freeform 84"/>
            <p:cNvSpPr>
              <a:spLocks/>
            </p:cNvSpPr>
            <p:nvPr/>
          </p:nvSpPr>
          <p:spPr bwMode="auto">
            <a:xfrm>
              <a:off x="171" y="3921"/>
              <a:ext cx="638" cy="319"/>
            </a:xfrm>
            <a:custGeom>
              <a:avLst/>
              <a:gdLst>
                <a:gd name="T0" fmla="*/ 0 w 1274"/>
                <a:gd name="T1" fmla="*/ 0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1 h 637"/>
                <a:gd name="T44" fmla="*/ 1 w 1274"/>
                <a:gd name="T45" fmla="*/ 1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0 w 1274"/>
                <a:gd name="T67" fmla="*/ 1 h 6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4"/>
                <a:gd name="T103" fmla="*/ 0 h 637"/>
                <a:gd name="T104" fmla="*/ 1274 w 1274"/>
                <a:gd name="T105" fmla="*/ 637 h 6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4" h="637">
                  <a:moveTo>
                    <a:pt x="0" y="557"/>
                  </a:moveTo>
                  <a:lnTo>
                    <a:pt x="0" y="0"/>
                  </a:lnTo>
                  <a:lnTo>
                    <a:pt x="1274" y="0"/>
                  </a:lnTo>
                  <a:lnTo>
                    <a:pt x="1274" y="557"/>
                  </a:lnTo>
                  <a:lnTo>
                    <a:pt x="1255" y="548"/>
                  </a:lnTo>
                  <a:lnTo>
                    <a:pt x="1237" y="539"/>
                  </a:lnTo>
                  <a:lnTo>
                    <a:pt x="1217" y="531"/>
                  </a:lnTo>
                  <a:lnTo>
                    <a:pt x="1198" y="523"/>
                  </a:lnTo>
                  <a:lnTo>
                    <a:pt x="1178" y="516"/>
                  </a:lnTo>
                  <a:lnTo>
                    <a:pt x="1159" y="510"/>
                  </a:lnTo>
                  <a:lnTo>
                    <a:pt x="1139" y="503"/>
                  </a:lnTo>
                  <a:lnTo>
                    <a:pt x="1119" y="498"/>
                  </a:lnTo>
                  <a:lnTo>
                    <a:pt x="1099" y="494"/>
                  </a:lnTo>
                  <a:lnTo>
                    <a:pt x="1079" y="490"/>
                  </a:lnTo>
                  <a:lnTo>
                    <a:pt x="1058" y="486"/>
                  </a:lnTo>
                  <a:lnTo>
                    <a:pt x="1038" y="483"/>
                  </a:lnTo>
                  <a:lnTo>
                    <a:pt x="1018" y="480"/>
                  </a:lnTo>
                  <a:lnTo>
                    <a:pt x="997" y="479"/>
                  </a:lnTo>
                  <a:lnTo>
                    <a:pt x="977" y="479"/>
                  </a:lnTo>
                  <a:lnTo>
                    <a:pt x="955" y="478"/>
                  </a:lnTo>
                  <a:lnTo>
                    <a:pt x="936" y="479"/>
                  </a:lnTo>
                  <a:lnTo>
                    <a:pt x="914" y="479"/>
                  </a:lnTo>
                  <a:lnTo>
                    <a:pt x="894" y="480"/>
                  </a:lnTo>
                  <a:lnTo>
                    <a:pt x="874" y="483"/>
                  </a:lnTo>
                  <a:lnTo>
                    <a:pt x="853" y="486"/>
                  </a:lnTo>
                  <a:lnTo>
                    <a:pt x="833" y="490"/>
                  </a:lnTo>
                  <a:lnTo>
                    <a:pt x="813" y="494"/>
                  </a:lnTo>
                  <a:lnTo>
                    <a:pt x="792" y="498"/>
                  </a:lnTo>
                  <a:lnTo>
                    <a:pt x="772" y="503"/>
                  </a:lnTo>
                  <a:lnTo>
                    <a:pt x="752" y="510"/>
                  </a:lnTo>
                  <a:lnTo>
                    <a:pt x="734" y="516"/>
                  </a:lnTo>
                  <a:lnTo>
                    <a:pt x="714" y="523"/>
                  </a:lnTo>
                  <a:lnTo>
                    <a:pt x="694" y="531"/>
                  </a:lnTo>
                  <a:lnTo>
                    <a:pt x="675" y="539"/>
                  </a:lnTo>
                  <a:lnTo>
                    <a:pt x="655" y="548"/>
                  </a:lnTo>
                  <a:lnTo>
                    <a:pt x="637" y="557"/>
                  </a:lnTo>
                  <a:lnTo>
                    <a:pt x="618" y="568"/>
                  </a:lnTo>
                  <a:lnTo>
                    <a:pt x="600" y="576"/>
                  </a:lnTo>
                  <a:lnTo>
                    <a:pt x="580" y="585"/>
                  </a:lnTo>
                  <a:lnTo>
                    <a:pt x="561" y="593"/>
                  </a:lnTo>
                  <a:lnTo>
                    <a:pt x="541" y="600"/>
                  </a:lnTo>
                  <a:lnTo>
                    <a:pt x="521" y="607"/>
                  </a:lnTo>
                  <a:lnTo>
                    <a:pt x="501" y="612"/>
                  </a:lnTo>
                  <a:lnTo>
                    <a:pt x="481" y="617"/>
                  </a:lnTo>
                  <a:lnTo>
                    <a:pt x="462" y="622"/>
                  </a:lnTo>
                  <a:lnTo>
                    <a:pt x="442" y="626"/>
                  </a:lnTo>
                  <a:lnTo>
                    <a:pt x="420" y="629"/>
                  </a:lnTo>
                  <a:lnTo>
                    <a:pt x="400" y="633"/>
                  </a:lnTo>
                  <a:lnTo>
                    <a:pt x="381" y="634"/>
                  </a:lnTo>
                  <a:lnTo>
                    <a:pt x="359" y="636"/>
                  </a:lnTo>
                  <a:lnTo>
                    <a:pt x="339" y="637"/>
                  </a:lnTo>
                  <a:lnTo>
                    <a:pt x="318" y="637"/>
                  </a:lnTo>
                  <a:lnTo>
                    <a:pt x="298" y="637"/>
                  </a:lnTo>
                  <a:lnTo>
                    <a:pt x="277" y="636"/>
                  </a:lnTo>
                  <a:lnTo>
                    <a:pt x="257" y="634"/>
                  </a:lnTo>
                  <a:lnTo>
                    <a:pt x="237" y="633"/>
                  </a:lnTo>
                  <a:lnTo>
                    <a:pt x="216" y="629"/>
                  </a:lnTo>
                  <a:lnTo>
                    <a:pt x="196" y="626"/>
                  </a:lnTo>
                  <a:lnTo>
                    <a:pt x="176" y="622"/>
                  </a:lnTo>
                  <a:lnTo>
                    <a:pt x="155" y="617"/>
                  </a:lnTo>
                  <a:lnTo>
                    <a:pt x="135" y="612"/>
                  </a:lnTo>
                  <a:lnTo>
                    <a:pt x="115" y="607"/>
                  </a:lnTo>
                  <a:lnTo>
                    <a:pt x="96" y="600"/>
                  </a:lnTo>
                  <a:lnTo>
                    <a:pt x="77" y="593"/>
                  </a:lnTo>
                  <a:lnTo>
                    <a:pt x="57" y="585"/>
                  </a:lnTo>
                  <a:lnTo>
                    <a:pt x="38" y="576"/>
                  </a:lnTo>
                  <a:lnTo>
                    <a:pt x="18" y="568"/>
                  </a:lnTo>
                  <a:lnTo>
                    <a:pt x="0" y="557"/>
                  </a:lnTo>
                  <a:close/>
                </a:path>
              </a:pathLst>
            </a:custGeom>
            <a:solidFill>
              <a:srgbClr val="FFFFFF"/>
            </a:solidFill>
            <a:ln w="9525">
              <a:noFill/>
              <a:round/>
              <a:headEnd/>
              <a:tailEnd/>
            </a:ln>
          </p:spPr>
          <p:txBody>
            <a:bodyPr/>
            <a:lstStyle/>
            <a:p>
              <a:endParaRPr lang="ar-OM">
                <a:solidFill>
                  <a:schemeClr val="bg1"/>
                </a:solidFill>
              </a:endParaRPr>
            </a:p>
          </p:txBody>
        </p:sp>
        <p:sp>
          <p:nvSpPr>
            <p:cNvPr id="116" name="Freeform 85"/>
            <p:cNvSpPr>
              <a:spLocks/>
            </p:cNvSpPr>
            <p:nvPr/>
          </p:nvSpPr>
          <p:spPr bwMode="auto">
            <a:xfrm>
              <a:off x="171" y="3921"/>
              <a:ext cx="638" cy="319"/>
            </a:xfrm>
            <a:custGeom>
              <a:avLst/>
              <a:gdLst>
                <a:gd name="T0" fmla="*/ 0 w 1274"/>
                <a:gd name="T1" fmla="*/ 0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1 h 637"/>
                <a:gd name="T44" fmla="*/ 1 w 1274"/>
                <a:gd name="T45" fmla="*/ 1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0 w 1274"/>
                <a:gd name="T67" fmla="*/ 1 h 6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4"/>
                <a:gd name="T103" fmla="*/ 0 h 637"/>
                <a:gd name="T104" fmla="*/ 1274 w 1274"/>
                <a:gd name="T105" fmla="*/ 637 h 6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4" h="637">
                  <a:moveTo>
                    <a:pt x="0" y="557"/>
                  </a:moveTo>
                  <a:lnTo>
                    <a:pt x="0" y="0"/>
                  </a:lnTo>
                  <a:lnTo>
                    <a:pt x="1274" y="0"/>
                  </a:lnTo>
                  <a:lnTo>
                    <a:pt x="1274" y="557"/>
                  </a:lnTo>
                  <a:lnTo>
                    <a:pt x="1255" y="548"/>
                  </a:lnTo>
                  <a:lnTo>
                    <a:pt x="1237" y="539"/>
                  </a:lnTo>
                  <a:lnTo>
                    <a:pt x="1217" y="531"/>
                  </a:lnTo>
                  <a:lnTo>
                    <a:pt x="1198" y="523"/>
                  </a:lnTo>
                  <a:lnTo>
                    <a:pt x="1178" y="516"/>
                  </a:lnTo>
                  <a:lnTo>
                    <a:pt x="1159" y="510"/>
                  </a:lnTo>
                  <a:lnTo>
                    <a:pt x="1139" y="503"/>
                  </a:lnTo>
                  <a:lnTo>
                    <a:pt x="1119" y="498"/>
                  </a:lnTo>
                  <a:lnTo>
                    <a:pt x="1099" y="494"/>
                  </a:lnTo>
                  <a:lnTo>
                    <a:pt x="1079" y="490"/>
                  </a:lnTo>
                  <a:lnTo>
                    <a:pt x="1058" y="486"/>
                  </a:lnTo>
                  <a:lnTo>
                    <a:pt x="1038" y="483"/>
                  </a:lnTo>
                  <a:lnTo>
                    <a:pt x="1018" y="480"/>
                  </a:lnTo>
                  <a:lnTo>
                    <a:pt x="997" y="479"/>
                  </a:lnTo>
                  <a:lnTo>
                    <a:pt x="977" y="479"/>
                  </a:lnTo>
                  <a:lnTo>
                    <a:pt x="955" y="478"/>
                  </a:lnTo>
                  <a:lnTo>
                    <a:pt x="936" y="479"/>
                  </a:lnTo>
                  <a:lnTo>
                    <a:pt x="914" y="479"/>
                  </a:lnTo>
                  <a:lnTo>
                    <a:pt x="894" y="480"/>
                  </a:lnTo>
                  <a:lnTo>
                    <a:pt x="874" y="483"/>
                  </a:lnTo>
                  <a:lnTo>
                    <a:pt x="853" y="486"/>
                  </a:lnTo>
                  <a:lnTo>
                    <a:pt x="833" y="490"/>
                  </a:lnTo>
                  <a:lnTo>
                    <a:pt x="813" y="494"/>
                  </a:lnTo>
                  <a:lnTo>
                    <a:pt x="792" y="498"/>
                  </a:lnTo>
                  <a:lnTo>
                    <a:pt x="772" y="503"/>
                  </a:lnTo>
                  <a:lnTo>
                    <a:pt x="752" y="510"/>
                  </a:lnTo>
                  <a:lnTo>
                    <a:pt x="734" y="516"/>
                  </a:lnTo>
                  <a:lnTo>
                    <a:pt x="714" y="523"/>
                  </a:lnTo>
                  <a:lnTo>
                    <a:pt x="694" y="531"/>
                  </a:lnTo>
                  <a:lnTo>
                    <a:pt x="675" y="539"/>
                  </a:lnTo>
                  <a:lnTo>
                    <a:pt x="655" y="548"/>
                  </a:lnTo>
                  <a:lnTo>
                    <a:pt x="637" y="557"/>
                  </a:lnTo>
                  <a:lnTo>
                    <a:pt x="618" y="568"/>
                  </a:lnTo>
                  <a:lnTo>
                    <a:pt x="600" y="576"/>
                  </a:lnTo>
                  <a:lnTo>
                    <a:pt x="580" y="585"/>
                  </a:lnTo>
                  <a:lnTo>
                    <a:pt x="561" y="593"/>
                  </a:lnTo>
                  <a:lnTo>
                    <a:pt x="541" y="600"/>
                  </a:lnTo>
                  <a:lnTo>
                    <a:pt x="521" y="607"/>
                  </a:lnTo>
                  <a:lnTo>
                    <a:pt x="501" y="612"/>
                  </a:lnTo>
                  <a:lnTo>
                    <a:pt x="481" y="617"/>
                  </a:lnTo>
                  <a:lnTo>
                    <a:pt x="462" y="622"/>
                  </a:lnTo>
                  <a:lnTo>
                    <a:pt x="442" y="626"/>
                  </a:lnTo>
                  <a:lnTo>
                    <a:pt x="420" y="629"/>
                  </a:lnTo>
                  <a:lnTo>
                    <a:pt x="400" y="633"/>
                  </a:lnTo>
                  <a:lnTo>
                    <a:pt x="381" y="634"/>
                  </a:lnTo>
                  <a:lnTo>
                    <a:pt x="359" y="636"/>
                  </a:lnTo>
                  <a:lnTo>
                    <a:pt x="339" y="637"/>
                  </a:lnTo>
                  <a:lnTo>
                    <a:pt x="318" y="637"/>
                  </a:lnTo>
                  <a:lnTo>
                    <a:pt x="298" y="637"/>
                  </a:lnTo>
                  <a:lnTo>
                    <a:pt x="277" y="636"/>
                  </a:lnTo>
                  <a:lnTo>
                    <a:pt x="257" y="634"/>
                  </a:lnTo>
                  <a:lnTo>
                    <a:pt x="237" y="633"/>
                  </a:lnTo>
                  <a:lnTo>
                    <a:pt x="216" y="629"/>
                  </a:lnTo>
                  <a:lnTo>
                    <a:pt x="196" y="626"/>
                  </a:lnTo>
                  <a:lnTo>
                    <a:pt x="176" y="622"/>
                  </a:lnTo>
                  <a:lnTo>
                    <a:pt x="155" y="617"/>
                  </a:lnTo>
                  <a:lnTo>
                    <a:pt x="135" y="612"/>
                  </a:lnTo>
                  <a:lnTo>
                    <a:pt x="115" y="607"/>
                  </a:lnTo>
                  <a:lnTo>
                    <a:pt x="96" y="600"/>
                  </a:lnTo>
                  <a:lnTo>
                    <a:pt x="77" y="593"/>
                  </a:lnTo>
                  <a:lnTo>
                    <a:pt x="57" y="585"/>
                  </a:lnTo>
                  <a:lnTo>
                    <a:pt x="38" y="576"/>
                  </a:lnTo>
                  <a:lnTo>
                    <a:pt x="18" y="568"/>
                  </a:lnTo>
                  <a:lnTo>
                    <a:pt x="0" y="557"/>
                  </a:lnTo>
                </a:path>
              </a:pathLst>
            </a:custGeom>
            <a:noFill/>
            <a:ln w="3175">
              <a:solidFill>
                <a:srgbClr val="000000"/>
              </a:solidFill>
              <a:round/>
              <a:headEnd/>
              <a:tailEnd/>
            </a:ln>
          </p:spPr>
          <p:txBody>
            <a:bodyPr/>
            <a:lstStyle/>
            <a:p>
              <a:endParaRPr lang="ar-OM">
                <a:solidFill>
                  <a:schemeClr val="bg1"/>
                </a:solidFill>
              </a:endParaRPr>
            </a:p>
          </p:txBody>
        </p:sp>
        <p:sp>
          <p:nvSpPr>
            <p:cNvPr id="117" name="Text Box 86"/>
            <p:cNvSpPr txBox="1">
              <a:spLocks noChangeArrowheads="1"/>
            </p:cNvSpPr>
            <p:nvPr/>
          </p:nvSpPr>
          <p:spPr bwMode="auto">
            <a:xfrm>
              <a:off x="200" y="3950"/>
              <a:ext cx="582" cy="194"/>
            </a:xfrm>
            <a:prstGeom prst="rect">
              <a:avLst/>
            </a:prstGeom>
            <a:noFill/>
            <a:ln w="9525">
              <a:noFill/>
              <a:miter lim="800000"/>
              <a:headEnd/>
              <a:tailEnd/>
            </a:ln>
          </p:spPr>
          <p:txBody>
            <a:bodyPr wrap="none">
              <a:spAutoFit/>
            </a:bodyPr>
            <a:lstStyle/>
            <a:p>
              <a:pPr algn="ctr" rtl="1"/>
              <a:r>
                <a:rPr lang="ar-OM" sz="1400" dirty="0" smtClean="0"/>
                <a:t>وثيقة / مستند</a:t>
              </a:r>
              <a:endParaRPr lang="en-US" sz="1400" dirty="0"/>
            </a:p>
          </p:txBody>
        </p:sp>
        <p:sp>
          <p:nvSpPr>
            <p:cNvPr id="118" name="Text Box 87"/>
            <p:cNvSpPr txBox="1">
              <a:spLocks noChangeArrowheads="1"/>
            </p:cNvSpPr>
            <p:nvPr/>
          </p:nvSpPr>
          <p:spPr bwMode="auto">
            <a:xfrm>
              <a:off x="237" y="3172"/>
              <a:ext cx="505" cy="194"/>
            </a:xfrm>
            <a:prstGeom prst="rect">
              <a:avLst/>
            </a:prstGeom>
            <a:noFill/>
            <a:ln w="9525">
              <a:noFill/>
              <a:miter lim="800000"/>
              <a:headEnd/>
              <a:tailEnd/>
            </a:ln>
          </p:spPr>
          <p:txBody>
            <a:bodyPr wrap="none">
              <a:spAutoFit/>
            </a:bodyPr>
            <a:lstStyle/>
            <a:p>
              <a:pPr algn="ctr" rtl="0"/>
              <a:r>
                <a:rPr lang="ar-OM" sz="1400" dirty="0"/>
                <a:t>بداية/ نهاية</a:t>
              </a:r>
              <a:endParaRPr lang="en-US" sz="1400" dirty="0"/>
            </a:p>
          </p:txBody>
        </p:sp>
        <p:sp>
          <p:nvSpPr>
            <p:cNvPr id="119" name="Text Box 88"/>
            <p:cNvSpPr txBox="1">
              <a:spLocks noChangeArrowheads="1"/>
            </p:cNvSpPr>
            <p:nvPr/>
          </p:nvSpPr>
          <p:spPr bwMode="auto">
            <a:xfrm>
              <a:off x="330" y="2918"/>
              <a:ext cx="321" cy="194"/>
            </a:xfrm>
            <a:prstGeom prst="rect">
              <a:avLst/>
            </a:prstGeom>
            <a:noFill/>
            <a:ln w="9525">
              <a:noFill/>
              <a:miter lim="800000"/>
              <a:headEnd/>
              <a:tailEnd/>
            </a:ln>
          </p:spPr>
          <p:txBody>
            <a:bodyPr wrap="none">
              <a:spAutoFit/>
            </a:bodyPr>
            <a:lstStyle/>
            <a:p>
              <a:pPr algn="ctr" rtl="0"/>
              <a:r>
                <a:rPr lang="ar-OM" sz="1400" b="1">
                  <a:solidFill>
                    <a:schemeClr val="bg1"/>
                  </a:solidFill>
                </a:rPr>
                <a:t>مفتاح</a:t>
              </a:r>
              <a:endParaRPr lang="en-US" sz="1400" b="1">
                <a:solidFill>
                  <a:schemeClr val="bg1"/>
                </a:solidFill>
              </a:endParaRPr>
            </a:p>
          </p:txBody>
        </p:sp>
      </p:grpSp>
      <p:grpSp>
        <p:nvGrpSpPr>
          <p:cNvPr id="120" name="Group 119"/>
          <p:cNvGrpSpPr/>
          <p:nvPr/>
        </p:nvGrpSpPr>
        <p:grpSpPr>
          <a:xfrm>
            <a:off x="7620000" y="152400"/>
            <a:ext cx="1549400" cy="1197769"/>
            <a:chOff x="7610475" y="533400"/>
            <a:chExt cx="1676400" cy="1262063"/>
          </a:xfrm>
        </p:grpSpPr>
        <p:pic>
          <p:nvPicPr>
            <p:cNvPr id="121"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sp>
          <p:nvSpPr>
            <p:cNvPr id="122"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algn="ctr">
                <a:lnSpc>
                  <a:spcPts val="600"/>
                </a:lnSpc>
                <a:spcBef>
                  <a:spcPct val="50000"/>
                </a:spcBef>
                <a:defRPr/>
              </a:pPr>
              <a:r>
                <a:rPr lang="ar-OM" sz="1600" b="1" dirty="0">
                  <a:effectLst>
                    <a:outerShdw blurRad="38100" dist="38100" dir="2700000" algn="tl">
                      <a:srgbClr val="C0C0C0"/>
                    </a:outerShdw>
                  </a:effectLst>
                  <a:latin typeface="Arial" charset="0"/>
                  <a:cs typeface="Arial" charset="0"/>
                </a:rPr>
                <a:t>الهيئة العمانية </a:t>
              </a:r>
            </a:p>
            <a:p>
              <a:pPr algn="ctr">
                <a:lnSpc>
                  <a:spcPts val="600"/>
                </a:lnSpc>
                <a:spcBef>
                  <a:spcPct val="50000"/>
                </a:spcBef>
                <a:defRPr/>
              </a:pPr>
              <a:r>
                <a:rPr lang="ar-OM" sz="1600" b="1" dirty="0">
                  <a:effectLst>
                    <a:outerShdw blurRad="38100" dist="38100" dir="2700000" algn="tl">
                      <a:srgbClr val="C0C0C0"/>
                    </a:outerShdw>
                  </a:effectLst>
                  <a:latin typeface="Arial" charset="0"/>
                  <a:cs typeface="Arial" charset="0"/>
                </a:rPr>
                <a:t>للاعتماد الأكاديمي</a:t>
              </a:r>
              <a:endParaRPr lang="en-GB" sz="1600" b="1" dirty="0">
                <a:effectLst>
                  <a:outerShdw blurRad="38100" dist="38100" dir="2700000" algn="tl">
                    <a:srgbClr val="C0C0C0"/>
                  </a:outerShdw>
                </a:effectLst>
                <a:latin typeface="Arial" charset="0"/>
                <a:cs typeface="Arial" charset="0"/>
              </a:endParaRPr>
            </a:p>
          </p:txBody>
        </p:sp>
      </p:grpSp>
      <p:sp>
        <p:nvSpPr>
          <p:cNvPr id="25" name="Rectangle 24"/>
          <p:cNvSpPr/>
          <p:nvPr/>
        </p:nvSpPr>
        <p:spPr>
          <a:xfrm>
            <a:off x="1371600" y="3090446"/>
            <a:ext cx="1752600" cy="1015663"/>
          </a:xfrm>
          <a:prstGeom prst="rect">
            <a:avLst/>
          </a:prstGeom>
        </p:spPr>
        <p:txBody>
          <a:bodyPr wrap="square">
            <a:spAutoFit/>
          </a:bodyPr>
          <a:lstStyle/>
          <a:p>
            <a:pPr algn="ctr" rtl="1"/>
            <a:r>
              <a:rPr lang="ar-OM" sz="1600" b="1" dirty="0"/>
              <a:t>شهادة الاعتماد المؤسسي </a:t>
            </a:r>
          </a:p>
          <a:p>
            <a:pPr algn="ctr"/>
            <a:r>
              <a:rPr lang="en-US" sz="1400" b="1" dirty="0">
                <a:solidFill>
                  <a:srgbClr val="993300"/>
                </a:solidFill>
              </a:rPr>
              <a:t>HEI Accreditation Certificate</a:t>
            </a:r>
          </a:p>
        </p:txBody>
      </p:sp>
      <p:sp>
        <p:nvSpPr>
          <p:cNvPr id="26" name="Rectangle 25"/>
          <p:cNvSpPr/>
          <p:nvPr/>
        </p:nvSpPr>
        <p:spPr>
          <a:xfrm>
            <a:off x="7038976" y="5921514"/>
            <a:ext cx="1876424" cy="707886"/>
          </a:xfrm>
          <a:prstGeom prst="rect">
            <a:avLst/>
          </a:prstGeom>
        </p:spPr>
        <p:txBody>
          <a:bodyPr wrap="square">
            <a:spAutoFit/>
          </a:bodyPr>
          <a:lstStyle/>
          <a:p>
            <a:pPr algn="ctr" rtl="1"/>
            <a:r>
              <a:rPr lang="en-US" sz="1400" b="1" dirty="0">
                <a:solidFill>
                  <a:srgbClr val="000080"/>
                </a:solidFill>
              </a:rPr>
              <a:t> </a:t>
            </a:r>
            <a:r>
              <a:rPr lang="ar-OM" sz="1600" b="1" dirty="0"/>
              <a:t>إنهاء</a:t>
            </a:r>
            <a:r>
              <a:rPr lang="ar-OM" sz="1600" b="1" dirty="0">
                <a:solidFill>
                  <a:schemeClr val="bg1"/>
                </a:solidFill>
              </a:rPr>
              <a:t> </a:t>
            </a:r>
            <a:r>
              <a:rPr lang="ar-OM" sz="1600" b="1" dirty="0"/>
              <a:t>الاعتماد</a:t>
            </a:r>
            <a:r>
              <a:rPr lang="ar-OM" sz="1600" b="1" dirty="0">
                <a:solidFill>
                  <a:schemeClr val="bg1"/>
                </a:solidFill>
              </a:rPr>
              <a:t> </a:t>
            </a:r>
            <a:r>
              <a:rPr lang="ar-OM" sz="1600" b="1" dirty="0"/>
              <a:t>المؤسسي</a:t>
            </a:r>
          </a:p>
          <a:p>
            <a:pPr algn="ctr"/>
            <a:r>
              <a:rPr lang="en-US" sz="1200" b="1" dirty="0">
                <a:solidFill>
                  <a:schemeClr val="accent2"/>
                </a:solidFill>
              </a:rPr>
              <a:t>HEI Accreditation Terminated</a:t>
            </a:r>
            <a:r>
              <a:rPr lang="ar-OM" sz="1200" b="1" dirty="0">
                <a:solidFill>
                  <a:schemeClr val="accent2"/>
                </a:solidFill>
              </a:rPr>
              <a:t> </a:t>
            </a:r>
            <a:endParaRPr lang="en-US" sz="1200" b="1" dirty="0">
              <a:solidFill>
                <a:schemeClr val="accent2"/>
              </a:solidFill>
            </a:endParaRPr>
          </a:p>
        </p:txBody>
      </p:sp>
      <p:sp>
        <p:nvSpPr>
          <p:cNvPr id="27" name="Rectangle 26"/>
          <p:cNvSpPr/>
          <p:nvPr/>
        </p:nvSpPr>
        <p:spPr>
          <a:xfrm>
            <a:off x="3581400" y="5553472"/>
            <a:ext cx="1281114" cy="1200329"/>
          </a:xfrm>
          <a:prstGeom prst="rect">
            <a:avLst/>
          </a:prstGeom>
        </p:spPr>
        <p:txBody>
          <a:bodyPr wrap="square">
            <a:spAutoFit/>
          </a:bodyPr>
          <a:lstStyle/>
          <a:p>
            <a:pPr algn="ctr"/>
            <a:r>
              <a:rPr lang="ar-OM" sz="1600" b="1" dirty="0">
                <a:solidFill>
                  <a:schemeClr val="bg1"/>
                </a:solidFill>
              </a:rPr>
              <a:t>إعادة عملية </a:t>
            </a:r>
            <a:r>
              <a:rPr lang="ar-OM" sz="1600" b="1" dirty="0" smtClean="0">
                <a:solidFill>
                  <a:schemeClr val="bg1"/>
                </a:solidFill>
              </a:rPr>
              <a:t>التقويم مقابل المعايير</a:t>
            </a:r>
            <a:endParaRPr lang="en-US" sz="1600" b="1" dirty="0">
              <a:solidFill>
                <a:schemeClr val="bg1"/>
              </a:solidFill>
            </a:endParaRPr>
          </a:p>
          <a:p>
            <a:pPr algn="ctr"/>
            <a:r>
              <a:rPr lang="en-US" sz="1200" b="1" dirty="0">
                <a:solidFill>
                  <a:schemeClr val="bg1">
                    <a:lumMod val="95000"/>
                  </a:schemeClr>
                </a:solidFill>
              </a:rPr>
              <a:t>HEI Standards reassessment</a:t>
            </a:r>
            <a:endParaRPr lang="en-GB" sz="1200" b="1" dirty="0">
              <a:solidFill>
                <a:schemeClr val="bg1">
                  <a:lumMod val="95000"/>
                </a:schemeClr>
              </a:solidFill>
            </a:endParaRPr>
          </a:p>
        </p:txBody>
      </p:sp>
    </p:spTree>
    <p:extLst>
      <p:ext uri="{BB962C8B-B14F-4D97-AF65-F5344CB8AC3E}">
        <p14:creationId xmlns:p14="http://schemas.microsoft.com/office/powerpoint/2010/main" val="975125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2067"/>
                                        </p:tgtEl>
                                        <p:attrNameLst>
                                          <p:attrName>style.visibility</p:attrName>
                                        </p:attrNameLst>
                                      </p:cBhvr>
                                      <p:to>
                                        <p:strVal val="visible"/>
                                      </p:to>
                                    </p:set>
                                    <p:anim calcmode="lin" valueType="num">
                                      <p:cBhvr>
                                        <p:cTn id="7" dur="2000" fill="hold"/>
                                        <p:tgtEl>
                                          <p:spTgt spid="472067"/>
                                        </p:tgtEl>
                                        <p:attrNameLst>
                                          <p:attrName>ppt_w</p:attrName>
                                        </p:attrNameLst>
                                      </p:cBhvr>
                                      <p:tavLst>
                                        <p:tav tm="0">
                                          <p:val>
                                            <p:fltVal val="0"/>
                                          </p:val>
                                        </p:tav>
                                        <p:tav tm="100000">
                                          <p:val>
                                            <p:strVal val="#ppt_w"/>
                                          </p:val>
                                        </p:tav>
                                      </p:tavLst>
                                    </p:anim>
                                    <p:anim calcmode="lin" valueType="num">
                                      <p:cBhvr>
                                        <p:cTn id="8" dur="2000" fill="hold"/>
                                        <p:tgtEl>
                                          <p:spTgt spid="472067"/>
                                        </p:tgtEl>
                                        <p:attrNameLst>
                                          <p:attrName>ppt_h</p:attrName>
                                        </p:attrNameLst>
                                      </p:cBhvr>
                                      <p:tavLst>
                                        <p:tav tm="0">
                                          <p:val>
                                            <p:fltVal val="0"/>
                                          </p:val>
                                        </p:tav>
                                        <p:tav tm="100000">
                                          <p:val>
                                            <p:strVal val="#ppt_h"/>
                                          </p:val>
                                        </p:tav>
                                      </p:tavLst>
                                    </p:anim>
                                    <p:animEffect transition="in" filter="fade">
                                      <p:cBhvr>
                                        <p:cTn id="9" dur="2000"/>
                                        <p:tgtEl>
                                          <p:spTgt spid="472067"/>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4720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animBg="1"/>
      <p:bldP spid="47206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b="1" dirty="0">
                <a:solidFill>
                  <a:schemeClr val="tx1"/>
                </a:solidFill>
                <a:effectLst>
                  <a:outerShdw blurRad="38100" dist="38100" dir="2700000" algn="tl">
                    <a:srgbClr val="000000">
                      <a:alpha val="43137"/>
                    </a:srgbClr>
                  </a:outerShdw>
                </a:effectLst>
              </a:rPr>
              <a:t>Institutional Standards </a:t>
            </a:r>
            <a:br>
              <a:rPr lang="en-US" sz="3600" b="1" dirty="0">
                <a:solidFill>
                  <a:schemeClr val="tx1"/>
                </a:solidFill>
                <a:effectLst>
                  <a:outerShdw blurRad="38100" dist="38100" dir="2700000" algn="tl">
                    <a:srgbClr val="000000">
                      <a:alpha val="43137"/>
                    </a:srgbClr>
                  </a:outerShdw>
                </a:effectLst>
              </a:rPr>
            </a:br>
            <a:r>
              <a:rPr lang="en-US" sz="3600" b="1" dirty="0">
                <a:solidFill>
                  <a:schemeClr val="tx1"/>
                </a:solidFill>
                <a:effectLst>
                  <a:outerShdw blurRad="38100" dist="38100" dir="2700000" algn="tl">
                    <a:srgbClr val="000000">
                      <a:alpha val="43137"/>
                    </a:srgbClr>
                  </a:outerShdw>
                </a:effectLst>
              </a:rPr>
              <a:t>Assessment Manual (ISAM)</a:t>
            </a:r>
            <a:endParaRPr lang="en-US" sz="3600" dirty="0">
              <a:solidFill>
                <a:schemeClr val="tx1"/>
              </a:solidFill>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4648200" y="1524000"/>
            <a:ext cx="4191000" cy="4572000"/>
          </a:xfrm>
        </p:spPr>
        <p:txBody>
          <a:bodyPr/>
          <a:lstStyle/>
          <a:p>
            <a:r>
              <a:rPr lang="en-US" dirty="0" smtClean="0"/>
              <a:t>The final version of the ISAM was approved by the OAAA Board and published on the OAAA website in January 2016</a:t>
            </a:r>
          </a:p>
          <a:p>
            <a:r>
              <a:rPr lang="en-US" dirty="0" smtClean="0"/>
              <a:t>The ISAM includes all standards and criteria and the approach to ISA decision-making</a:t>
            </a:r>
          </a:p>
          <a:p>
            <a:r>
              <a:rPr lang="en-US" dirty="0" smtClean="0"/>
              <a:t>The ISAM details each step of the ISA process</a:t>
            </a:r>
            <a:endParaRPr lang="en-US" dirty="0"/>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1295400"/>
            <a:ext cx="3657600" cy="5267802"/>
          </a:xfrm>
          <a:prstGeom prst="rect">
            <a:avLst/>
          </a:prstGeom>
          <a:noFill/>
          <a:ln w="9525">
            <a:noFill/>
            <a:miter lim="800000"/>
            <a:headEnd/>
            <a:tailEnd/>
          </a:ln>
          <a:effectLst/>
          <a:extLst>
            <a:ext uri="{909E8E84-426E-40DD-AFC4-6F175D3DCCD1}">
              <a14:hiddenFill xmlns:a14="http://schemas.microsoft.com/office/drawing/2010/main">
                <a:solidFill>
                  <a:srgbClr val="4F81BD"/>
                </a:solidFill>
              </a14:hiddenFill>
            </a:ext>
          </a:extLst>
        </p:spPr>
      </p:pic>
    </p:spTree>
    <p:extLst>
      <p:ext uri="{BB962C8B-B14F-4D97-AF65-F5344CB8AC3E}">
        <p14:creationId xmlns:p14="http://schemas.microsoft.com/office/powerpoint/2010/main" val="29609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89B59ED2-F1A6-4C53-81A0-50544953D6A6}" type="slidenum">
              <a:rPr lang="ar-SA" sz="1400">
                <a:solidFill>
                  <a:srgbClr val="000000"/>
                </a:solidFill>
              </a:rPr>
              <a:pPr algn="r"/>
              <a:t>35</a:t>
            </a:fld>
            <a:endParaRPr lang="en-US" sz="1400">
              <a:solidFill>
                <a:srgbClr val="000000"/>
              </a:solidFill>
            </a:endParaRPr>
          </a:p>
        </p:txBody>
      </p:sp>
      <p:pic>
        <p:nvPicPr>
          <p:cNvPr id="17411"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17415" name="Rectangle 3"/>
          <p:cNvSpPr>
            <a:spLocks noChangeArrowheads="1"/>
          </p:cNvSpPr>
          <p:nvPr/>
        </p:nvSpPr>
        <p:spPr bwMode="auto">
          <a:xfrm>
            <a:off x="1201560" y="1828799"/>
            <a:ext cx="7561440" cy="4114801"/>
          </a:xfrm>
          <a:prstGeom prst="rect">
            <a:avLst/>
          </a:prstGeom>
          <a:solidFill>
            <a:schemeClr val="accent6">
              <a:lumMod val="20000"/>
              <a:lumOff val="80000"/>
            </a:schemeClr>
          </a:solidFill>
          <a:ln w="9525">
            <a:solidFill>
              <a:schemeClr val="tx1"/>
            </a:solidFill>
            <a:miter lim="800000"/>
            <a:headEnd/>
            <a:tailEnd/>
          </a:ln>
          <a:scene3d>
            <a:camera prst="orthographicFront"/>
            <a:lightRig rig="threePt" dir="t"/>
          </a:scene3d>
          <a:sp3d>
            <a:bevelT/>
          </a:sp3d>
        </p:spPr>
        <p:txBody>
          <a:bodyPr/>
          <a:lstStyle/>
          <a:p>
            <a:pPr marL="63500" indent="-63500" algn="justLow" rtl="1">
              <a:lnSpc>
                <a:spcPct val="95000"/>
              </a:lnSpc>
              <a:spcAft>
                <a:spcPct val="50000"/>
              </a:spcAft>
            </a:pPr>
            <a:r>
              <a:rPr lang="en-US" b="1" dirty="0">
                <a:solidFill>
                  <a:srgbClr val="000000"/>
                </a:solidFill>
              </a:rPr>
              <a:t>	</a:t>
            </a:r>
            <a:r>
              <a:rPr lang="ar-OM" sz="3600" b="1" dirty="0">
                <a:solidFill>
                  <a:srgbClr val="525252"/>
                </a:solidFill>
                <a:latin typeface="Tahoma"/>
              </a:rPr>
              <a:t>تقديم الدعم لقطاع التعليم العالي في سلطنة عُمان، وتشجيعه على استيفاء المعايير الدولية؛ وإعداد الإطار الوطني للمؤهلات وتطويره، وتأسيس نظاِمٍ - مُحكَم وشفّاف - لاعتماد مؤسسات التعليم العالي والبرامج الأكاديمية يوفر معلومات موثوقة، للرأي العام، والجهات الأخرى ذات العلاقة، حول جودة التعليم العالي في سلطنة عُمان</a:t>
            </a:r>
            <a:endParaRPr lang="en-US" sz="3600" b="1" dirty="0">
              <a:solidFill>
                <a:srgbClr val="000000"/>
              </a:solidFill>
            </a:endParaRPr>
          </a:p>
        </p:txBody>
      </p:sp>
      <p:sp>
        <p:nvSpPr>
          <p:cNvPr id="11" name="Text Box 8"/>
          <p:cNvSpPr txBox="1">
            <a:spLocks noChangeArrowheads="1"/>
          </p:cNvSpPr>
          <p:nvPr/>
        </p:nvSpPr>
        <p:spPr bwMode="auto">
          <a:xfrm>
            <a:off x="-76200" y="1004887"/>
            <a:ext cx="1676400" cy="366713"/>
          </a:xfrm>
          <a:prstGeom prst="rect">
            <a:avLst/>
          </a:prstGeom>
          <a:noFill/>
          <a:ln w="9525">
            <a:noFill/>
            <a:miter lim="800000"/>
            <a:headEnd/>
            <a:tailEnd/>
          </a:ln>
          <a:effectLst/>
        </p:spPr>
        <p:txBody>
          <a:bodyPr>
            <a:spAutoFit/>
          </a:bodyPr>
          <a:lstStyle/>
          <a:p>
            <a:pPr algn="ctr" fontAlgn="auto">
              <a:lnSpc>
                <a:spcPts val="600"/>
              </a:lnSpc>
              <a:spcBef>
                <a:spcPct val="50000"/>
              </a:spcBef>
              <a:spcAft>
                <a:spcPts val="0"/>
              </a:spcAft>
              <a:defRPr/>
            </a:pPr>
            <a:r>
              <a:rPr lang="ar-OM" sz="1600" b="1" kern="0" dirty="0">
                <a:solidFill>
                  <a:prstClr val="black"/>
                </a:solidFill>
                <a:effectLst>
                  <a:outerShdw blurRad="38100" dist="38100" dir="2700000" algn="tl">
                    <a:srgbClr val="C0C0C0"/>
                  </a:outerShdw>
                </a:effectLst>
              </a:rPr>
              <a:t>الهيئة العمانية </a:t>
            </a:r>
          </a:p>
          <a:p>
            <a:pPr algn="ctr" fontAlgn="auto">
              <a:lnSpc>
                <a:spcPts val="600"/>
              </a:lnSpc>
              <a:spcBef>
                <a:spcPct val="50000"/>
              </a:spcBef>
              <a:spcAft>
                <a:spcPts val="0"/>
              </a:spcAft>
              <a:defRPr/>
            </a:pPr>
            <a:r>
              <a:rPr lang="ar-OM" sz="1600" b="1" kern="0" dirty="0">
                <a:solidFill>
                  <a:prstClr val="black"/>
                </a:solidFill>
                <a:effectLst>
                  <a:outerShdw blurRad="38100" dist="38100" dir="2700000" algn="tl">
                    <a:srgbClr val="C0C0C0"/>
                  </a:outerShdw>
                </a:effectLst>
              </a:rPr>
              <a:t>للاعتماد الأكاديمي</a:t>
            </a:r>
            <a:endParaRPr lang="en-GB" sz="1600" b="1" kern="0" dirty="0">
              <a:solidFill>
                <a:prstClr val="black"/>
              </a:solidFill>
              <a:effectLst>
                <a:outerShdw blurRad="38100" dist="38100" dir="2700000" algn="tl">
                  <a:srgbClr val="C0C0C0"/>
                </a:outerShdw>
              </a:effectLst>
            </a:endParaRPr>
          </a:p>
        </p:txBody>
      </p:sp>
      <p:grpSp>
        <p:nvGrpSpPr>
          <p:cNvPr id="12" name="Group 11"/>
          <p:cNvGrpSpPr/>
          <p:nvPr/>
        </p:nvGrpSpPr>
        <p:grpSpPr>
          <a:xfrm>
            <a:off x="-76200" y="109537"/>
            <a:ext cx="1676400" cy="1262063"/>
            <a:chOff x="7610475" y="533400"/>
            <a:chExt cx="1676400" cy="1262063"/>
          </a:xfrm>
        </p:grpSpPr>
        <p:sp>
          <p:nvSpPr>
            <p:cNvPr id="13"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algn="ctr" fontAlgn="auto">
                <a:lnSpc>
                  <a:spcPts val="600"/>
                </a:lnSpc>
                <a:spcBef>
                  <a:spcPct val="50000"/>
                </a:spcBef>
                <a:spcAft>
                  <a:spcPts val="0"/>
                </a:spcAft>
                <a:defRPr/>
              </a:pPr>
              <a:r>
                <a:rPr lang="ar-OM" sz="1600" b="1" kern="0" dirty="0">
                  <a:solidFill>
                    <a:prstClr val="black"/>
                  </a:solidFill>
                  <a:effectLst>
                    <a:outerShdw blurRad="38100" dist="38100" dir="2700000" algn="tl">
                      <a:srgbClr val="C0C0C0"/>
                    </a:outerShdw>
                  </a:effectLst>
                </a:rPr>
                <a:t>الهيئة العمانية </a:t>
              </a:r>
            </a:p>
            <a:p>
              <a:pPr algn="ctr" fontAlgn="auto">
                <a:lnSpc>
                  <a:spcPts val="600"/>
                </a:lnSpc>
                <a:spcBef>
                  <a:spcPct val="50000"/>
                </a:spcBef>
                <a:spcAft>
                  <a:spcPts val="0"/>
                </a:spcAft>
                <a:defRPr/>
              </a:pPr>
              <a:r>
                <a:rPr lang="ar-OM" sz="1600" b="1" kern="0" dirty="0">
                  <a:solidFill>
                    <a:prstClr val="black"/>
                  </a:solidFill>
                  <a:effectLst>
                    <a:outerShdw blurRad="38100" dist="38100" dir="2700000" algn="tl">
                      <a:srgbClr val="C0C0C0"/>
                    </a:outerShdw>
                  </a:effectLst>
                </a:rPr>
                <a:t>للاعتماد الأكاديمي</a:t>
              </a:r>
              <a:endParaRPr lang="en-GB" sz="1600" b="1" kern="0" dirty="0">
                <a:solidFill>
                  <a:prstClr val="black"/>
                </a:solidFill>
                <a:effectLst>
                  <a:outerShdw blurRad="38100" dist="38100" dir="2700000" algn="tl">
                    <a:srgbClr val="C0C0C0"/>
                  </a:outerShdw>
                </a:effectLst>
              </a:endParaRPr>
            </a:p>
          </p:txBody>
        </p:sp>
        <p:pic>
          <p:nvPicPr>
            <p:cNvPr id="1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grpSp>
      <p:sp>
        <p:nvSpPr>
          <p:cNvPr id="2" name="Rectangle 1"/>
          <p:cNvSpPr/>
          <p:nvPr/>
        </p:nvSpPr>
        <p:spPr>
          <a:xfrm>
            <a:off x="3742197" y="788414"/>
            <a:ext cx="2480167" cy="735586"/>
          </a:xfrm>
          <a:prstGeom prst="rect">
            <a:avLst/>
          </a:prstGeom>
        </p:spPr>
        <p:txBody>
          <a:bodyPr wrap="none">
            <a:spAutoFit/>
          </a:bodyPr>
          <a:lstStyle/>
          <a:p>
            <a:pPr marL="63500" lvl="0" indent="-63500" algn="ctr">
              <a:lnSpc>
                <a:spcPct val="95000"/>
              </a:lnSpc>
              <a:spcAft>
                <a:spcPts val="600"/>
              </a:spcAft>
            </a:pPr>
            <a:r>
              <a:rPr lang="ar-OM" sz="4400" b="1" dirty="0">
                <a:solidFill>
                  <a:srgbClr val="C00000"/>
                </a:solidFill>
              </a:rPr>
              <a:t>رسالة الهيئة</a:t>
            </a:r>
            <a:endParaRPr lang="en-US" sz="4400" b="1" dirty="0">
              <a:solidFill>
                <a:srgbClr val="C00000"/>
              </a:solidFill>
            </a:endParaRPr>
          </a:p>
        </p:txBody>
      </p:sp>
      <p:pic>
        <p:nvPicPr>
          <p:cNvPr id="5120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4400" y="3276600"/>
            <a:ext cx="787717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89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1202"/>
                                        </p:tgtEl>
                                        <p:attrNameLst>
                                          <p:attrName>style.visibility</p:attrName>
                                        </p:attrNameLst>
                                      </p:cBhvr>
                                      <p:to>
                                        <p:strVal val="visible"/>
                                      </p:to>
                                    </p:set>
                                    <p:animEffect transition="in" filter="fade">
                                      <p:cBhvr>
                                        <p:cTn id="11" dur="1000"/>
                                        <p:tgtEl>
                                          <p:spTgt spid="51202"/>
                                        </p:tgtEl>
                                      </p:cBhvr>
                                    </p:animEffect>
                                    <p:anim calcmode="lin" valueType="num">
                                      <p:cBhvr>
                                        <p:cTn id="12" dur="1000" fill="hold"/>
                                        <p:tgtEl>
                                          <p:spTgt spid="51202"/>
                                        </p:tgtEl>
                                        <p:attrNameLst>
                                          <p:attrName>ppt_x</p:attrName>
                                        </p:attrNameLst>
                                      </p:cBhvr>
                                      <p:tavLst>
                                        <p:tav tm="0">
                                          <p:val>
                                            <p:strVal val="#ppt_x"/>
                                          </p:val>
                                        </p:tav>
                                        <p:tav tm="100000">
                                          <p:val>
                                            <p:strVal val="#ppt_x"/>
                                          </p:val>
                                        </p:tav>
                                      </p:tavLst>
                                    </p:anim>
                                    <p:anim calcmode="lin" valueType="num">
                                      <p:cBhvr>
                                        <p:cTn id="13"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89B59ED2-F1A6-4C53-81A0-50544953D6A6}" type="slidenum">
              <a:rPr lang="ar-SA" sz="1400"/>
              <a:pPr algn="r"/>
              <a:t>36</a:t>
            </a:fld>
            <a:endParaRPr lang="en-US" sz="1400"/>
          </a:p>
        </p:txBody>
      </p:sp>
      <p:pic>
        <p:nvPicPr>
          <p:cNvPr id="17411"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grpSp>
        <p:nvGrpSpPr>
          <p:cNvPr id="2" name="Group 7"/>
          <p:cNvGrpSpPr>
            <a:grpSpLocks/>
          </p:cNvGrpSpPr>
          <p:nvPr/>
        </p:nvGrpSpPr>
        <p:grpSpPr bwMode="auto">
          <a:xfrm>
            <a:off x="261938" y="0"/>
            <a:ext cx="1090612" cy="1117600"/>
            <a:chOff x="342900" y="112712"/>
            <a:chExt cx="1090613" cy="1117144"/>
          </a:xfrm>
        </p:grpSpPr>
        <p:pic>
          <p:nvPicPr>
            <p:cNvPr id="1741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11" name="Rectangle 3"/>
          <p:cNvSpPr>
            <a:spLocks noChangeArrowheads="1"/>
          </p:cNvSpPr>
          <p:nvPr/>
        </p:nvSpPr>
        <p:spPr bwMode="auto">
          <a:xfrm>
            <a:off x="685800" y="1828800"/>
            <a:ext cx="7899400" cy="4267200"/>
          </a:xfrm>
          <a:prstGeom prst="rect">
            <a:avLst/>
          </a:prstGeom>
          <a:solidFill>
            <a:schemeClr val="accent6">
              <a:lumMod val="20000"/>
              <a:lumOff val="80000"/>
            </a:schemeClr>
          </a:solidFill>
          <a:ln w="9525">
            <a:solidFill>
              <a:schemeClr val="tx1"/>
            </a:solidFill>
            <a:miter lim="800000"/>
            <a:headEnd/>
            <a:tailEnd/>
          </a:ln>
          <a:scene3d>
            <a:camera prst="orthographicFront"/>
            <a:lightRig rig="threePt" dir="t"/>
          </a:scene3d>
          <a:sp3d>
            <a:bevelT/>
          </a:sp3d>
        </p:spPr>
        <p:txBody>
          <a:bodyPr/>
          <a:lstStyle/>
          <a:p>
            <a:pPr marL="63500" indent="-63500" algn="ctr">
              <a:lnSpc>
                <a:spcPct val="95000"/>
              </a:lnSpc>
              <a:spcAft>
                <a:spcPct val="50000"/>
              </a:spcAft>
            </a:pPr>
            <a:r>
              <a:rPr lang="en-US" sz="2800" b="1" dirty="0"/>
              <a:t>	To encourage and support the Omani higher education sector in meeting international standards; to maintain the national qualifications framework; and, through a transparent rigorous system of institutional and program accreditation, provide reliable information to the public and other stakeholders on the quality of higher education in Oman.</a:t>
            </a:r>
            <a:r>
              <a:rPr lang="en-US" sz="2800" dirty="0"/>
              <a:t> </a:t>
            </a:r>
          </a:p>
        </p:txBody>
      </p:sp>
      <p:sp>
        <p:nvSpPr>
          <p:cNvPr id="12" name="Oval 11"/>
          <p:cNvSpPr/>
          <p:nvPr/>
        </p:nvSpPr>
        <p:spPr>
          <a:xfrm rot="21171816">
            <a:off x="793447" y="3807788"/>
            <a:ext cx="7874408" cy="222402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85224" y="829169"/>
            <a:ext cx="3373552" cy="618631"/>
          </a:xfrm>
          <a:prstGeom prst="rect">
            <a:avLst/>
          </a:prstGeom>
        </p:spPr>
        <p:txBody>
          <a:bodyPr wrap="none">
            <a:spAutoFit/>
          </a:bodyPr>
          <a:lstStyle/>
          <a:p>
            <a:pPr marL="63500" lvl="0" indent="-63500" algn="ctr">
              <a:lnSpc>
                <a:spcPct val="95000"/>
              </a:lnSpc>
              <a:spcAft>
                <a:spcPct val="50000"/>
              </a:spcAft>
            </a:pPr>
            <a:r>
              <a:rPr lang="en-US" sz="3600" b="1" dirty="0">
                <a:solidFill>
                  <a:srgbClr val="C00000"/>
                </a:solidFill>
              </a:rPr>
              <a:t>OAAA Mission</a:t>
            </a:r>
          </a:p>
        </p:txBody>
      </p:sp>
    </p:spTree>
    <p:extLst>
      <p:ext uri="{BB962C8B-B14F-4D97-AF65-F5344CB8AC3E}">
        <p14:creationId xmlns:p14="http://schemas.microsoft.com/office/powerpoint/2010/main" val="16603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a:solidFill>
                <a:srgbClr val="000000"/>
              </a:solidFill>
            </a:endParaRPr>
          </a:p>
          <a:p>
            <a:pPr lvl="1" algn="just">
              <a:lnSpc>
                <a:spcPct val="95000"/>
              </a:lnSpc>
              <a:spcAft>
                <a:spcPts val="600"/>
              </a:spcAft>
            </a:pPr>
            <a:r>
              <a:rPr lang="en-US" sz="2600" dirty="0" smtClean="0">
                <a:solidFill>
                  <a:srgbClr val="000000"/>
                </a:solidFill>
              </a:rPr>
              <a:t>	        	</a:t>
            </a:r>
            <a:endParaRPr lang="en-US" sz="2600" dirty="0">
              <a:solidFill>
                <a:srgbClr val="000000"/>
              </a:solidFill>
            </a:endParaRPr>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0000"/>
                  </a:solidFill>
                  <a:effectLst>
                    <a:outerShdw blurRad="38100" dist="38100" dir="2700000" algn="tl">
                      <a:srgbClr val="C0C0C0"/>
                    </a:outerShdw>
                  </a:effectLst>
                </a:rPr>
                <a:t>OAAA</a:t>
              </a:r>
              <a:endParaRPr lang="en-GB" sz="2000" dirty="0">
                <a:solidFill>
                  <a:srgbClr val="000000"/>
                </a:solidFill>
                <a:effectLst>
                  <a:outerShdw blurRad="38100" dist="38100" dir="2700000" algn="tl">
                    <a:srgbClr val="C0C0C0"/>
                  </a:outerShdw>
                </a:effectLst>
              </a:endParaRPr>
            </a:p>
          </p:txBody>
        </p:sp>
      </p:grpSp>
      <p:sp>
        <p:nvSpPr>
          <p:cNvPr id="9" name="Text Box 2"/>
          <p:cNvSpPr txBox="1">
            <a:spLocks noChangeArrowheads="1"/>
          </p:cNvSpPr>
          <p:nvPr/>
        </p:nvSpPr>
        <p:spPr bwMode="auto">
          <a:xfrm>
            <a:off x="526256" y="742950"/>
            <a:ext cx="8472488" cy="769441"/>
          </a:xfrm>
          <a:prstGeom prst="rect">
            <a:avLst/>
          </a:prstGeom>
          <a:noFill/>
          <a:ln w="9525">
            <a:noFill/>
            <a:miter lim="800000"/>
            <a:headEnd/>
            <a:tailEnd/>
          </a:ln>
        </p:spPr>
        <p:txBody>
          <a:bodyPr>
            <a:spAutoFit/>
          </a:bodyPr>
          <a:lstStyle/>
          <a:p>
            <a:pPr algn="ctr">
              <a:defRPr/>
            </a:pPr>
            <a:r>
              <a:rPr lang="ar-OM" sz="4400" b="1" dirty="0" smtClean="0">
                <a:solidFill>
                  <a:srgbClr val="C00000"/>
                </a:solidFill>
                <a:effectLst>
                  <a:outerShdw blurRad="38100" dist="38100" dir="2700000" algn="tl">
                    <a:srgbClr val="C0C0C0"/>
                  </a:outerShdw>
                </a:effectLst>
              </a:rPr>
              <a:t>من هم المعنيون بأنشطة الهيئة؟</a:t>
            </a:r>
            <a:endParaRPr lang="en-US" sz="4400" b="1" dirty="0">
              <a:solidFill>
                <a:srgbClr val="C00000"/>
              </a:solidFill>
              <a:effectLst>
                <a:outerShdw blurRad="38100" dist="38100" dir="2700000" algn="tl">
                  <a:srgbClr val="C0C0C0"/>
                </a:outerShdw>
              </a:effectLst>
            </a:endParaRPr>
          </a:p>
        </p:txBody>
      </p:sp>
      <p:sp>
        <p:nvSpPr>
          <p:cNvPr id="2" name="Rectangle 1"/>
          <p:cNvSpPr/>
          <p:nvPr/>
        </p:nvSpPr>
        <p:spPr>
          <a:xfrm>
            <a:off x="1676400" y="1981200"/>
            <a:ext cx="6329362" cy="3810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3600" b="1" dirty="0" smtClean="0"/>
              <a:t>جميع </a:t>
            </a:r>
            <a:r>
              <a:rPr lang="ar-OM" sz="3600" b="1" dirty="0"/>
              <a:t>الجهات والأفراد ممن لهم اهتمام أو أدوار تتعلق بجودة التعليم العالي، أو المستفيدون من الخدمات التي تقدمها الهيئة العمانية للاعتماد الأكاديمي، أو أصحاب العلاقة والمهتمون بأنشطتها وخدماتها</a:t>
            </a:r>
            <a:endParaRPr lang="en-US" sz="3600" b="1" dirty="0">
              <a:solidFill>
                <a:srgbClr val="FFFFFF"/>
              </a:solidFill>
            </a:endParaRPr>
          </a:p>
        </p:txBody>
      </p:sp>
      <p:sp>
        <p:nvSpPr>
          <p:cNvPr id="11" name="TextBox 10"/>
          <p:cNvSpPr txBox="1"/>
          <p:nvPr/>
        </p:nvSpPr>
        <p:spPr>
          <a:xfrm>
            <a:off x="762000" y="6273225"/>
            <a:ext cx="8001000" cy="584775"/>
          </a:xfrm>
          <a:prstGeom prst="rect">
            <a:avLst/>
          </a:prstGeom>
          <a:noFill/>
        </p:spPr>
        <p:txBody>
          <a:bodyPr wrap="square" rtlCol="0">
            <a:spAutoFit/>
          </a:bodyPr>
          <a:lstStyle/>
          <a:p>
            <a:pPr algn="ctr"/>
            <a:r>
              <a:rPr lang="en-US" sz="1400" i="1" dirty="0" smtClean="0">
                <a:solidFill>
                  <a:srgbClr val="000000"/>
                </a:solidFill>
                <a:hlinkClick r:id="rId5"/>
              </a:rPr>
              <a:t>http://www.oaaa.gov.om/About.aspx#Conference</a:t>
            </a:r>
            <a:r>
              <a:rPr lang="ar-OM" sz="1400" i="1" dirty="0" smtClean="0">
                <a:solidFill>
                  <a:srgbClr val="000000"/>
                </a:solidFill>
                <a:hlinkClick r:id="rId5"/>
              </a:rPr>
              <a:t>المصدر</a:t>
            </a:r>
            <a:r>
              <a:rPr lang="ar-OM" sz="1400" i="1" dirty="0" smtClean="0">
                <a:solidFill>
                  <a:srgbClr val="000000"/>
                </a:solidFill>
              </a:rPr>
              <a:t> </a:t>
            </a:r>
            <a:r>
              <a:rPr lang="en-US" sz="1400" i="1" dirty="0" smtClean="0">
                <a:solidFill>
                  <a:srgbClr val="000000"/>
                </a:solidFill>
              </a:rPr>
              <a:t> </a:t>
            </a:r>
          </a:p>
          <a:p>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708916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Text Box 2"/>
          <p:cNvSpPr txBox="1">
            <a:spLocks noChangeArrowheads="1"/>
          </p:cNvSpPr>
          <p:nvPr/>
        </p:nvSpPr>
        <p:spPr bwMode="auto">
          <a:xfrm>
            <a:off x="357853" y="685800"/>
            <a:ext cx="8472488" cy="1323439"/>
          </a:xfrm>
          <a:prstGeom prst="rect">
            <a:avLst/>
          </a:prstGeom>
          <a:noFill/>
          <a:ln w="9525">
            <a:noFill/>
            <a:miter lim="800000"/>
            <a:headEnd/>
            <a:tailEnd/>
          </a:ln>
        </p:spPr>
        <p:txBody>
          <a:bodyPr>
            <a:spAutoFit/>
          </a:bodyPr>
          <a:lstStyle/>
          <a:p>
            <a:pPr algn="ctr">
              <a:defRPr/>
            </a:pPr>
            <a:r>
              <a:rPr lang="en-US" sz="4000" b="1" dirty="0" smtClean="0">
                <a:solidFill>
                  <a:srgbClr val="C00000"/>
                </a:solidFill>
                <a:effectLst>
                  <a:outerShdw blurRad="38100" dist="38100" dir="2700000" algn="tl">
                    <a:srgbClr val="C0C0C0"/>
                  </a:outerShdw>
                </a:effectLst>
              </a:rPr>
              <a:t>Who are OAAA </a:t>
            </a:r>
          </a:p>
          <a:p>
            <a:pPr algn="ctr">
              <a:defRPr/>
            </a:pPr>
            <a:r>
              <a:rPr lang="en-US" sz="4000" b="1" dirty="0" smtClean="0">
                <a:solidFill>
                  <a:srgbClr val="C00000"/>
                </a:solidFill>
                <a:effectLst>
                  <a:outerShdw blurRad="38100" dist="38100" dir="2700000" algn="tl">
                    <a:srgbClr val="C0C0C0"/>
                  </a:outerShdw>
                </a:effectLst>
              </a:rPr>
              <a:t>stakeholder?</a:t>
            </a:r>
            <a:endParaRPr lang="en-US" sz="4000" b="1" dirty="0">
              <a:solidFill>
                <a:srgbClr val="C00000"/>
              </a:solidFill>
              <a:effectLst>
                <a:outerShdw blurRad="38100" dist="38100" dir="2700000" algn="tl">
                  <a:srgbClr val="C0C0C0"/>
                </a:outerShdw>
              </a:effectLst>
            </a:endParaRPr>
          </a:p>
        </p:txBody>
      </p:sp>
      <p:sp>
        <p:nvSpPr>
          <p:cNvPr id="2" name="Rectangle 1"/>
          <p:cNvSpPr/>
          <p:nvPr/>
        </p:nvSpPr>
        <p:spPr>
          <a:xfrm>
            <a:off x="1371600" y="2286000"/>
            <a:ext cx="6705600" cy="3505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Individuals and bodies who have an interest or roles related to quality in higher education or those who benefit from or have an interest in the services and activities provided by the OAAA</a:t>
            </a:r>
            <a:endParaRPr lang="en-US" sz="3200" b="1" dirty="0">
              <a:solidFill>
                <a:schemeClr val="bg1"/>
              </a:solidFill>
            </a:endParaRPr>
          </a:p>
        </p:txBody>
      </p:sp>
      <p:sp>
        <p:nvSpPr>
          <p:cNvPr id="11" name="TextBox 10"/>
          <p:cNvSpPr txBox="1"/>
          <p:nvPr/>
        </p:nvSpPr>
        <p:spPr>
          <a:xfrm>
            <a:off x="762000" y="6273225"/>
            <a:ext cx="8001000" cy="584775"/>
          </a:xfrm>
          <a:prstGeom prst="rect">
            <a:avLst/>
          </a:prstGeom>
          <a:noFill/>
        </p:spPr>
        <p:txBody>
          <a:bodyPr wrap="square" rtlCol="0">
            <a:spAutoFit/>
          </a:bodyPr>
          <a:lstStyle/>
          <a:p>
            <a:pPr algn="ctr"/>
            <a:r>
              <a:rPr lang="en-US" sz="1400" i="1" dirty="0" smtClean="0"/>
              <a:t>Based on OQNHE 2015 Conference presentation </a:t>
            </a:r>
            <a:r>
              <a:rPr lang="en-US" sz="1400" i="1" dirty="0" smtClean="0">
                <a:hlinkClick r:id="rId5"/>
              </a:rPr>
              <a:t>http://www.oaaa.gov.om/About.aspx#Conference</a:t>
            </a:r>
            <a:r>
              <a:rPr lang="en-US" sz="1400" i="1" dirty="0" smtClean="0"/>
              <a:t> </a:t>
            </a:r>
          </a:p>
          <a:p>
            <a:r>
              <a:rPr lang="en-US" dirty="0" smtClean="0"/>
              <a:t>     </a:t>
            </a:r>
            <a:endParaRPr lang="en-US" dirty="0"/>
          </a:p>
        </p:txBody>
      </p:sp>
    </p:spTree>
    <p:extLst>
      <p:ext uri="{BB962C8B-B14F-4D97-AF65-F5344CB8AC3E}">
        <p14:creationId xmlns:p14="http://schemas.microsoft.com/office/powerpoint/2010/main" val="2479951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fld id="{B832F142-B9E6-4C57-934C-21D4736CFD4C}" type="slidenum">
              <a:rPr lang="ar-SA" smtClean="0">
                <a:latin typeface="Arial" charset="0"/>
                <a:cs typeface="Arial" charset="0"/>
              </a:rPr>
              <a:pPr/>
              <a:t>39</a:t>
            </a:fld>
            <a:endParaRPr lang="en-US" smtClean="0">
              <a:latin typeface="Arial" charset="0"/>
              <a:cs typeface="Arial" charset="0"/>
            </a:endParaRPr>
          </a:p>
        </p:txBody>
      </p:sp>
      <p:pic>
        <p:nvPicPr>
          <p:cNvPr id="1028"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8673" name="Text Box 2"/>
          <p:cNvSpPr txBox="1">
            <a:spLocks noChangeArrowheads="1"/>
          </p:cNvSpPr>
          <p:nvPr/>
        </p:nvSpPr>
        <p:spPr bwMode="auto">
          <a:xfrm>
            <a:off x="685800" y="54114"/>
            <a:ext cx="8255326" cy="1077218"/>
          </a:xfrm>
          <a:prstGeom prst="rect">
            <a:avLst/>
          </a:prstGeom>
          <a:noFill/>
          <a:ln w="9525">
            <a:noFill/>
            <a:miter lim="800000"/>
            <a:headEnd/>
            <a:tailEnd/>
          </a:ln>
        </p:spPr>
        <p:txBody>
          <a:bodyPr wrap="square">
            <a:spAutoFit/>
          </a:bodyPr>
          <a:lstStyle/>
          <a:p>
            <a:pPr algn="ctr">
              <a:defRPr/>
            </a:pPr>
            <a:r>
              <a:rPr lang="ar-OM" sz="3200" b="1" dirty="0" smtClean="0">
                <a:solidFill>
                  <a:srgbClr val="C00000"/>
                </a:solidFill>
                <a:effectLst>
                  <a:outerShdw blurRad="38100" dist="38100" dir="2700000" algn="tl">
                    <a:srgbClr val="C0C0C0"/>
                  </a:outerShdw>
                </a:effectLst>
              </a:rPr>
              <a:t>أصحاب </a:t>
            </a:r>
            <a:r>
              <a:rPr lang="ar-OM" sz="3200" b="1" dirty="0">
                <a:solidFill>
                  <a:srgbClr val="C00000"/>
                </a:solidFill>
                <a:effectLst>
                  <a:outerShdw blurRad="38100" dist="38100" dir="2700000" algn="tl">
                    <a:srgbClr val="C0C0C0"/>
                  </a:outerShdw>
                </a:effectLst>
              </a:rPr>
              <a:t>العلاقة </a:t>
            </a:r>
            <a:r>
              <a:rPr lang="ar-OM" sz="3200" b="1" dirty="0" smtClean="0">
                <a:solidFill>
                  <a:srgbClr val="C00000"/>
                </a:solidFill>
                <a:effectLst>
                  <a:outerShdw blurRad="38100" dist="38100" dir="2700000" algn="tl">
                    <a:srgbClr val="C0C0C0"/>
                  </a:outerShdw>
                </a:effectLst>
              </a:rPr>
              <a:t>(المعنيون) بأنشطة الهيئة </a:t>
            </a:r>
            <a:r>
              <a:rPr lang="en-US" sz="3200" b="1" dirty="0" smtClean="0">
                <a:effectLst>
                  <a:outerShdw blurRad="38100" dist="38100" dir="2700000" algn="tl">
                    <a:srgbClr val="C0C0C0"/>
                  </a:outerShdw>
                </a:effectLst>
              </a:rPr>
              <a:t> </a:t>
            </a:r>
            <a:endParaRPr lang="en-US" sz="3200" b="1" dirty="0">
              <a:effectLst>
                <a:outerShdw blurRad="38100" dist="38100" dir="2700000" algn="tl">
                  <a:srgbClr val="C0C0C0"/>
                </a:outerShdw>
              </a:effectLst>
            </a:endParaRPr>
          </a:p>
          <a:p>
            <a:pPr algn="ctr">
              <a:defRPr/>
            </a:pPr>
            <a:r>
              <a:rPr lang="en-US" sz="3200" b="1" dirty="0">
                <a:solidFill>
                  <a:srgbClr val="C00000"/>
                </a:solidFill>
                <a:effectLst>
                  <a:outerShdw blurRad="38100" dist="38100" dir="2700000" algn="tl">
                    <a:srgbClr val="C0C0C0"/>
                  </a:outerShdw>
                </a:effectLst>
              </a:rPr>
              <a:t>OAAA stakeholders</a:t>
            </a:r>
            <a:endParaRPr lang="en-US" sz="3200" b="1" dirty="0" smtClean="0">
              <a:solidFill>
                <a:srgbClr val="C00000"/>
              </a:solidFill>
              <a:effectLst>
                <a:outerShdw blurRad="38100" dist="38100" dir="2700000" algn="tl">
                  <a:srgbClr val="C0C0C0"/>
                </a:outerShdw>
              </a:effectLst>
            </a:endParaRPr>
          </a:p>
        </p:txBody>
      </p:sp>
      <p:sp>
        <p:nvSpPr>
          <p:cNvPr id="1030" name="Rectangle 3"/>
          <p:cNvSpPr>
            <a:spLocks noChangeArrowheads="1"/>
          </p:cNvSpPr>
          <p:nvPr/>
        </p:nvSpPr>
        <p:spPr bwMode="auto">
          <a:xfrm>
            <a:off x="469900" y="1143000"/>
            <a:ext cx="8445500" cy="5715000"/>
          </a:xfrm>
          <a:prstGeom prst="rect">
            <a:avLst/>
          </a:prstGeom>
          <a:noFill/>
          <a:ln w="9525">
            <a:noFill/>
            <a:miter lim="800000"/>
            <a:headEnd/>
            <a:tailEnd/>
          </a:ln>
        </p:spPr>
        <p:txBody>
          <a:bodyPr/>
          <a:lstStyle/>
          <a:p>
            <a:pPr marL="347663" indent="-347663" algn="just">
              <a:lnSpc>
                <a:spcPct val="95000"/>
              </a:lnSpc>
              <a:spcAft>
                <a:spcPct val="50000"/>
              </a:spcAft>
            </a:pPr>
            <a:endParaRPr lang="en-GB" sz="2600"/>
          </a:p>
        </p:txBody>
      </p:sp>
      <p:grpSp>
        <p:nvGrpSpPr>
          <p:cNvPr id="1031" name="Group 7"/>
          <p:cNvGrpSpPr>
            <a:grpSpLocks/>
          </p:cNvGrpSpPr>
          <p:nvPr/>
        </p:nvGrpSpPr>
        <p:grpSpPr bwMode="auto">
          <a:xfrm>
            <a:off x="0" y="0"/>
            <a:ext cx="1090613" cy="1176338"/>
            <a:chOff x="342900" y="112712"/>
            <a:chExt cx="1090613" cy="1117144"/>
          </a:xfrm>
        </p:grpSpPr>
        <p:pic>
          <p:nvPicPr>
            <p:cNvPr id="1032"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342900" y="833352"/>
              <a:ext cx="1090613" cy="396504"/>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11" name="Rectangle 3"/>
          <p:cNvSpPr txBox="1">
            <a:spLocks noChangeArrowheads="1"/>
          </p:cNvSpPr>
          <p:nvPr/>
        </p:nvSpPr>
        <p:spPr>
          <a:xfrm>
            <a:off x="457200" y="1150938"/>
            <a:ext cx="8320088" cy="53260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endParaRPr lang="en-US" altLang="en-US" sz="2800" kern="0" dirty="0"/>
          </a:p>
        </p:txBody>
      </p:sp>
      <p:graphicFrame>
        <p:nvGraphicFramePr>
          <p:cNvPr id="2" name="Diagram 1"/>
          <p:cNvGraphicFramePr/>
          <p:nvPr>
            <p:extLst>
              <p:ext uri="{D42A27DB-BD31-4B8C-83A1-F6EECF244321}">
                <p14:modId xmlns:p14="http://schemas.microsoft.com/office/powerpoint/2010/main" val="417394508"/>
              </p:ext>
            </p:extLst>
          </p:nvPr>
        </p:nvGraphicFramePr>
        <p:xfrm>
          <a:off x="259307" y="1231654"/>
          <a:ext cx="8884693" cy="55501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Oval 2"/>
          <p:cNvSpPr/>
          <p:nvPr/>
        </p:nvSpPr>
        <p:spPr>
          <a:xfrm>
            <a:off x="838200" y="5312228"/>
            <a:ext cx="1157840" cy="1164772"/>
          </a:xfrm>
          <a:prstGeom prst="ellipse">
            <a:avLst/>
          </a:prstGeom>
          <a:solidFill>
            <a:schemeClr val="accent6">
              <a:lumMod val="75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 </a:t>
            </a:r>
          </a:p>
          <a:p>
            <a:pPr algn="ctr"/>
            <a:r>
              <a:rPr lang="ar-OM" sz="1400" b="1" dirty="0" smtClean="0"/>
              <a:t>آخرون</a:t>
            </a:r>
            <a:endParaRPr lang="en-US" sz="1400" b="1" dirty="0"/>
          </a:p>
          <a:p>
            <a:pPr algn="ctr"/>
            <a:r>
              <a:rPr lang="en-US" sz="1400" b="1" dirty="0" smtClean="0"/>
              <a:t>others</a:t>
            </a:r>
            <a:endParaRPr lang="en-US" sz="1400" b="1" dirty="0"/>
          </a:p>
        </p:txBody>
      </p:sp>
    </p:spTree>
    <p:extLst>
      <p:ext uri="{BB962C8B-B14F-4D97-AF65-F5344CB8AC3E}">
        <p14:creationId xmlns:p14="http://schemas.microsoft.com/office/powerpoint/2010/main" val="18204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F0C3B24B-E8F6-48A3-80AC-F95881D58FD0}"/>
                                            </p:graphicEl>
                                          </p:spTgt>
                                        </p:tgtEl>
                                        <p:attrNameLst>
                                          <p:attrName>style.visibility</p:attrName>
                                        </p:attrNameLst>
                                      </p:cBhvr>
                                      <p:to>
                                        <p:strVal val="visible"/>
                                      </p:to>
                                    </p:set>
                                    <p:animEffect transition="in" filter="fade">
                                      <p:cBhvr>
                                        <p:cTn id="7" dur="500"/>
                                        <p:tgtEl>
                                          <p:spTgt spid="2">
                                            <p:graphicEl>
                                              <a:dgm id="{F0C3B24B-E8F6-48A3-80AC-F95881D58F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24F8ED54-24EC-423E-9FBD-94DD3B817286}"/>
                                            </p:graphicEl>
                                          </p:spTgt>
                                        </p:tgtEl>
                                        <p:attrNameLst>
                                          <p:attrName>style.visibility</p:attrName>
                                        </p:attrNameLst>
                                      </p:cBhvr>
                                      <p:to>
                                        <p:strVal val="visible"/>
                                      </p:to>
                                    </p:set>
                                    <p:animEffect transition="in" filter="fade">
                                      <p:cBhvr>
                                        <p:cTn id="12" dur="1000"/>
                                        <p:tgtEl>
                                          <p:spTgt spid="2">
                                            <p:graphicEl>
                                              <a:dgm id="{24F8ED54-24EC-423E-9FBD-94DD3B81728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D2C2A675-E294-4BAC-8CA1-C346DD2EED03}"/>
                                            </p:graphicEl>
                                          </p:spTgt>
                                        </p:tgtEl>
                                        <p:attrNameLst>
                                          <p:attrName>style.visibility</p:attrName>
                                        </p:attrNameLst>
                                      </p:cBhvr>
                                      <p:to>
                                        <p:strVal val="visible"/>
                                      </p:to>
                                    </p:set>
                                    <p:animEffect transition="in" filter="fade">
                                      <p:cBhvr>
                                        <p:cTn id="15" dur="1000"/>
                                        <p:tgtEl>
                                          <p:spTgt spid="2">
                                            <p:graphicEl>
                                              <a:dgm id="{D2C2A675-E294-4BAC-8CA1-C346DD2EED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584D5CC-A3A0-4789-818C-6BCFA650AA2C}"/>
                                            </p:graphicEl>
                                          </p:spTgt>
                                        </p:tgtEl>
                                        <p:attrNameLst>
                                          <p:attrName>style.visibility</p:attrName>
                                        </p:attrNameLst>
                                      </p:cBhvr>
                                      <p:to>
                                        <p:strVal val="visible"/>
                                      </p:to>
                                    </p:set>
                                    <p:animEffect transition="in" filter="fade">
                                      <p:cBhvr>
                                        <p:cTn id="20" dur="1000"/>
                                        <p:tgtEl>
                                          <p:spTgt spid="2">
                                            <p:graphicEl>
                                              <a:dgm id="{0584D5CC-A3A0-4789-818C-6BCFA650AA2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5B08057A-29E0-4D4E-B11F-3057077F9BA2}"/>
                                            </p:graphicEl>
                                          </p:spTgt>
                                        </p:tgtEl>
                                        <p:attrNameLst>
                                          <p:attrName>style.visibility</p:attrName>
                                        </p:attrNameLst>
                                      </p:cBhvr>
                                      <p:to>
                                        <p:strVal val="visible"/>
                                      </p:to>
                                    </p:set>
                                    <p:animEffect transition="in" filter="fade">
                                      <p:cBhvr>
                                        <p:cTn id="23" dur="1000"/>
                                        <p:tgtEl>
                                          <p:spTgt spid="2">
                                            <p:graphicEl>
                                              <a:dgm id="{5B08057A-29E0-4D4E-B11F-3057077F9BA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FDAE41C9-1FD2-4827-8157-E14EC36D1C79}"/>
                                            </p:graphicEl>
                                          </p:spTgt>
                                        </p:tgtEl>
                                        <p:attrNameLst>
                                          <p:attrName>style.visibility</p:attrName>
                                        </p:attrNameLst>
                                      </p:cBhvr>
                                      <p:to>
                                        <p:strVal val="visible"/>
                                      </p:to>
                                    </p:set>
                                    <p:animEffect transition="in" filter="fade">
                                      <p:cBhvr>
                                        <p:cTn id="28" dur="1000"/>
                                        <p:tgtEl>
                                          <p:spTgt spid="2">
                                            <p:graphicEl>
                                              <a:dgm id="{FDAE41C9-1FD2-4827-8157-E14EC36D1C7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77EE949A-0C6A-43BC-A709-114DBF94335D}"/>
                                            </p:graphicEl>
                                          </p:spTgt>
                                        </p:tgtEl>
                                        <p:attrNameLst>
                                          <p:attrName>style.visibility</p:attrName>
                                        </p:attrNameLst>
                                      </p:cBhvr>
                                      <p:to>
                                        <p:strVal val="visible"/>
                                      </p:to>
                                    </p:set>
                                    <p:animEffect transition="in" filter="fade">
                                      <p:cBhvr>
                                        <p:cTn id="31" dur="1000"/>
                                        <p:tgtEl>
                                          <p:spTgt spid="2">
                                            <p:graphicEl>
                                              <a:dgm id="{77EE949A-0C6A-43BC-A709-114DBF94335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60BB488D-10E5-4E3C-917C-2AB794A0D9D7}"/>
                                            </p:graphicEl>
                                          </p:spTgt>
                                        </p:tgtEl>
                                        <p:attrNameLst>
                                          <p:attrName>style.visibility</p:attrName>
                                        </p:attrNameLst>
                                      </p:cBhvr>
                                      <p:to>
                                        <p:strVal val="visible"/>
                                      </p:to>
                                    </p:set>
                                    <p:animEffect transition="in" filter="fade">
                                      <p:cBhvr>
                                        <p:cTn id="36" dur="1000"/>
                                        <p:tgtEl>
                                          <p:spTgt spid="2">
                                            <p:graphicEl>
                                              <a:dgm id="{60BB488D-10E5-4E3C-917C-2AB794A0D9D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B62BD343-94AD-4E4A-9AEF-F82B59F0DCD9}"/>
                                            </p:graphicEl>
                                          </p:spTgt>
                                        </p:tgtEl>
                                        <p:attrNameLst>
                                          <p:attrName>style.visibility</p:attrName>
                                        </p:attrNameLst>
                                      </p:cBhvr>
                                      <p:to>
                                        <p:strVal val="visible"/>
                                      </p:to>
                                    </p:set>
                                    <p:animEffect transition="in" filter="fade">
                                      <p:cBhvr>
                                        <p:cTn id="39" dur="1000"/>
                                        <p:tgtEl>
                                          <p:spTgt spid="2">
                                            <p:graphicEl>
                                              <a:dgm id="{B62BD343-94AD-4E4A-9AEF-F82B59F0DCD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9CAE3541-0F41-400D-96CD-95A20161A253}"/>
                                            </p:graphicEl>
                                          </p:spTgt>
                                        </p:tgtEl>
                                        <p:attrNameLst>
                                          <p:attrName>style.visibility</p:attrName>
                                        </p:attrNameLst>
                                      </p:cBhvr>
                                      <p:to>
                                        <p:strVal val="visible"/>
                                      </p:to>
                                    </p:set>
                                    <p:animEffect transition="in" filter="fade">
                                      <p:cBhvr>
                                        <p:cTn id="44" dur="1000"/>
                                        <p:tgtEl>
                                          <p:spTgt spid="2">
                                            <p:graphicEl>
                                              <a:dgm id="{9CAE3541-0F41-400D-96CD-95A20161A25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83C6621C-2465-4F90-BBA8-75B20D984E98}"/>
                                            </p:graphicEl>
                                          </p:spTgt>
                                        </p:tgtEl>
                                        <p:attrNameLst>
                                          <p:attrName>style.visibility</p:attrName>
                                        </p:attrNameLst>
                                      </p:cBhvr>
                                      <p:to>
                                        <p:strVal val="visible"/>
                                      </p:to>
                                    </p:set>
                                    <p:animEffect transition="in" filter="fade">
                                      <p:cBhvr>
                                        <p:cTn id="47" dur="1000"/>
                                        <p:tgtEl>
                                          <p:spTgt spid="2">
                                            <p:graphicEl>
                                              <a:dgm id="{83C6621C-2465-4F90-BBA8-75B20D984E9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19934C02-CC14-47B8-97F0-2E4140F19586}"/>
                                            </p:graphicEl>
                                          </p:spTgt>
                                        </p:tgtEl>
                                        <p:attrNameLst>
                                          <p:attrName>style.visibility</p:attrName>
                                        </p:attrNameLst>
                                      </p:cBhvr>
                                      <p:to>
                                        <p:strVal val="visible"/>
                                      </p:to>
                                    </p:set>
                                    <p:animEffect transition="in" filter="fade">
                                      <p:cBhvr>
                                        <p:cTn id="52" dur="1000"/>
                                        <p:tgtEl>
                                          <p:spTgt spid="2">
                                            <p:graphicEl>
                                              <a:dgm id="{19934C02-CC14-47B8-97F0-2E4140F1958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92D8B661-F6A4-409F-9308-AF41080DA7CE}"/>
                                            </p:graphicEl>
                                          </p:spTgt>
                                        </p:tgtEl>
                                        <p:attrNameLst>
                                          <p:attrName>style.visibility</p:attrName>
                                        </p:attrNameLst>
                                      </p:cBhvr>
                                      <p:to>
                                        <p:strVal val="visible"/>
                                      </p:to>
                                    </p:set>
                                    <p:animEffect transition="in" filter="fade">
                                      <p:cBhvr>
                                        <p:cTn id="55" dur="1000"/>
                                        <p:tgtEl>
                                          <p:spTgt spid="2">
                                            <p:graphicEl>
                                              <a:dgm id="{92D8B661-F6A4-409F-9308-AF41080DA7C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FD6E2F37-7420-42A5-B3FB-4A16131C4265}"/>
                                            </p:graphicEl>
                                          </p:spTgt>
                                        </p:tgtEl>
                                        <p:attrNameLst>
                                          <p:attrName>style.visibility</p:attrName>
                                        </p:attrNameLst>
                                      </p:cBhvr>
                                      <p:to>
                                        <p:strVal val="visible"/>
                                      </p:to>
                                    </p:set>
                                    <p:animEffect transition="in" filter="fade">
                                      <p:cBhvr>
                                        <p:cTn id="60" dur="1000"/>
                                        <p:tgtEl>
                                          <p:spTgt spid="2">
                                            <p:graphicEl>
                                              <a:dgm id="{FD6E2F37-7420-42A5-B3FB-4A16131C4265}"/>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DE7680CF-E6AB-4A12-85A6-6C9FE264B639}"/>
                                            </p:graphicEl>
                                          </p:spTgt>
                                        </p:tgtEl>
                                        <p:attrNameLst>
                                          <p:attrName>style.visibility</p:attrName>
                                        </p:attrNameLst>
                                      </p:cBhvr>
                                      <p:to>
                                        <p:strVal val="visible"/>
                                      </p:to>
                                    </p:set>
                                    <p:animEffect transition="in" filter="fade">
                                      <p:cBhvr>
                                        <p:cTn id="63" dur="1000"/>
                                        <p:tgtEl>
                                          <p:spTgt spid="2">
                                            <p:graphicEl>
                                              <a:dgm id="{DE7680CF-E6AB-4A12-85A6-6C9FE264B63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EA39B91E-037B-4EB9-B83F-A2EE7CD7D0D8}"/>
                                            </p:graphicEl>
                                          </p:spTgt>
                                        </p:tgtEl>
                                        <p:attrNameLst>
                                          <p:attrName>style.visibility</p:attrName>
                                        </p:attrNameLst>
                                      </p:cBhvr>
                                      <p:to>
                                        <p:strVal val="visible"/>
                                      </p:to>
                                    </p:set>
                                    <p:animEffect transition="in" filter="fade">
                                      <p:cBhvr>
                                        <p:cTn id="68" dur="1000"/>
                                        <p:tgtEl>
                                          <p:spTgt spid="2">
                                            <p:graphicEl>
                                              <a:dgm id="{EA39B91E-037B-4EB9-B83F-A2EE7CD7D0D8}"/>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288F1500-9150-47A9-B07B-E6C93587CECD}"/>
                                            </p:graphicEl>
                                          </p:spTgt>
                                        </p:tgtEl>
                                        <p:attrNameLst>
                                          <p:attrName>style.visibility</p:attrName>
                                        </p:attrNameLst>
                                      </p:cBhvr>
                                      <p:to>
                                        <p:strVal val="visible"/>
                                      </p:to>
                                    </p:set>
                                    <p:animEffect transition="in" filter="fade">
                                      <p:cBhvr>
                                        <p:cTn id="71" dur="1000"/>
                                        <p:tgtEl>
                                          <p:spTgt spid="2">
                                            <p:graphicEl>
                                              <a:dgm id="{288F1500-9150-47A9-B07B-E6C93587CECD}"/>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482EFB99-170E-4C51-A86D-4174D3095D99}"/>
                                            </p:graphicEl>
                                          </p:spTgt>
                                        </p:tgtEl>
                                        <p:attrNameLst>
                                          <p:attrName>style.visibility</p:attrName>
                                        </p:attrNameLst>
                                      </p:cBhvr>
                                      <p:to>
                                        <p:strVal val="visible"/>
                                      </p:to>
                                    </p:set>
                                    <p:animEffect transition="in" filter="fade">
                                      <p:cBhvr>
                                        <p:cTn id="76" dur="1000"/>
                                        <p:tgtEl>
                                          <p:spTgt spid="2">
                                            <p:graphicEl>
                                              <a:dgm id="{482EFB99-170E-4C51-A86D-4174D3095D99}"/>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94AA4C89-F02C-4AE5-9147-1ADCD9F78414}"/>
                                            </p:graphicEl>
                                          </p:spTgt>
                                        </p:tgtEl>
                                        <p:attrNameLst>
                                          <p:attrName>style.visibility</p:attrName>
                                        </p:attrNameLst>
                                      </p:cBhvr>
                                      <p:to>
                                        <p:strVal val="visible"/>
                                      </p:to>
                                    </p:set>
                                    <p:animEffect transition="in" filter="fade">
                                      <p:cBhvr>
                                        <p:cTn id="79" dur="1000"/>
                                        <p:tgtEl>
                                          <p:spTgt spid="2">
                                            <p:graphicEl>
                                              <a:dgm id="{94AA4C89-F02C-4AE5-9147-1ADCD9F7841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0481" name="Rectangle 2"/>
          <p:cNvSpPr>
            <a:spLocks noGrp="1" noChangeArrowheads="1"/>
          </p:cNvSpPr>
          <p:nvPr>
            <p:ph type="ctrTitle" idx="4294967295"/>
          </p:nvPr>
        </p:nvSpPr>
        <p:spPr>
          <a:xfrm>
            <a:off x="228600" y="3508375"/>
            <a:ext cx="8229600" cy="1825625"/>
          </a:xfrm>
        </p:spPr>
        <p:txBody>
          <a:bodyPr/>
          <a:lstStyle/>
          <a:p>
            <a:pPr marL="838200" indent="-838200" eaLnBrk="1" hangingPunct="1">
              <a:defRPr/>
            </a:pPr>
            <a:r>
              <a:rPr lang="en-US" sz="4000" b="1" dirty="0" smtClean="0">
                <a:solidFill>
                  <a:schemeClr val="tx1"/>
                </a:solidFill>
                <a:effectLst>
                  <a:outerShdw blurRad="38100" dist="38100" dir="2700000" algn="tl">
                    <a:srgbClr val="C0C0C0"/>
                  </a:outerShdw>
                </a:effectLst>
              </a:rPr>
              <a:t>	</a:t>
            </a:r>
            <a:r>
              <a:rPr lang="en-US" sz="4000" b="1" dirty="0">
                <a:solidFill>
                  <a:schemeClr val="tx1"/>
                </a:solidFill>
              </a:rPr>
              <a:t> </a:t>
            </a:r>
            <a:r>
              <a:rPr lang="en-US" sz="4000" b="1" dirty="0" smtClean="0">
                <a:solidFill>
                  <a:schemeClr val="tx1"/>
                </a:solidFill>
                <a:effectLst>
                  <a:outerShdw blurRad="38100" dist="38100" dir="2700000" algn="tl">
                    <a:srgbClr val="000000">
                      <a:alpha val="43137"/>
                    </a:srgbClr>
                  </a:outerShdw>
                </a:effectLst>
              </a:rPr>
              <a:t>OAAA </a:t>
            </a:r>
            <a:r>
              <a:rPr lang="en-US" sz="4000" b="1" dirty="0">
                <a:solidFill>
                  <a:schemeClr val="tx1"/>
                </a:solidFill>
                <a:effectLst>
                  <a:outerShdw blurRad="38100" dist="38100" dir="2700000" algn="tl">
                    <a:srgbClr val="000000">
                      <a:alpha val="43137"/>
                    </a:srgbClr>
                  </a:outerShdw>
                </a:effectLst>
              </a:rPr>
              <a:t>roles and responsibilities: </a:t>
            </a:r>
            <a:r>
              <a:rPr lang="en-US" sz="4000" b="1" dirty="0" smtClean="0">
                <a:solidFill>
                  <a:schemeClr val="tx1"/>
                </a:solidFill>
                <a:effectLst>
                  <a:outerShdw blurRad="38100" dist="38100" dir="2700000" algn="tl">
                    <a:srgbClr val="000000">
                      <a:alpha val="43137"/>
                    </a:srgbClr>
                  </a:outerShdw>
                </a:effectLst>
              </a:rPr>
              <a:t/>
            </a:r>
            <a:br>
              <a:rPr lang="en-US" sz="4000" b="1" dirty="0" smtClean="0">
                <a:solidFill>
                  <a:schemeClr val="tx1"/>
                </a:solidFill>
                <a:effectLst>
                  <a:outerShdw blurRad="38100" dist="38100" dir="2700000" algn="tl">
                    <a:srgbClr val="000000">
                      <a:alpha val="43137"/>
                    </a:srgbClr>
                  </a:outerShdw>
                </a:effectLst>
              </a:rPr>
            </a:br>
            <a:r>
              <a:rPr lang="en-US" sz="4000" b="1" dirty="0" smtClean="0">
                <a:solidFill>
                  <a:schemeClr val="tx1"/>
                </a:solidFill>
                <a:effectLst>
                  <a:outerShdw blurRad="38100" dist="38100" dir="2700000" algn="tl">
                    <a:srgbClr val="000000">
                      <a:alpha val="43137"/>
                    </a:srgbClr>
                  </a:outerShdw>
                </a:effectLst>
              </a:rPr>
              <a:t>Institutional </a:t>
            </a:r>
            <a:r>
              <a:rPr lang="en-US" sz="4000" b="1" dirty="0">
                <a:solidFill>
                  <a:schemeClr val="tx1"/>
                </a:solidFill>
                <a:effectLst>
                  <a:outerShdw blurRad="38100" dist="38100" dir="2700000" algn="tl">
                    <a:srgbClr val="000000">
                      <a:alpha val="43137"/>
                    </a:srgbClr>
                  </a:outerShdw>
                </a:effectLst>
              </a:rPr>
              <a:t>Accreditation</a:t>
            </a:r>
            <a:r>
              <a:rPr lang="en-US" sz="2800" b="1" dirty="0">
                <a:solidFill>
                  <a:schemeClr val="tx1"/>
                </a:solidFill>
              </a:rPr>
              <a:t/>
            </a:r>
            <a:br>
              <a:rPr lang="en-US" sz="2800" b="1" dirty="0">
                <a:solidFill>
                  <a:schemeClr val="tx1"/>
                </a:solidFill>
              </a:rPr>
            </a:br>
            <a:r>
              <a:rPr lang="en-US" sz="2800" b="1" dirty="0">
                <a:solidFill>
                  <a:schemeClr val="tx1"/>
                </a:solidFill>
              </a:rPr>
              <a:t/>
            </a:r>
            <a:br>
              <a:rPr lang="en-US" sz="2800" b="1" dirty="0">
                <a:solidFill>
                  <a:schemeClr val="tx1"/>
                </a:solidFill>
              </a:rPr>
            </a:br>
            <a:r>
              <a:rPr lang="en-US" sz="2400" b="1" dirty="0" smtClean="0">
                <a:solidFill>
                  <a:srgbClr val="00B050"/>
                </a:solidFill>
              </a:rPr>
              <a:t>Dr </a:t>
            </a:r>
            <a:r>
              <a:rPr lang="en-US" sz="2400" b="1" dirty="0">
                <a:solidFill>
                  <a:srgbClr val="00B050"/>
                </a:solidFill>
              </a:rPr>
              <a:t>Salim </a:t>
            </a:r>
            <a:r>
              <a:rPr lang="en-US" sz="2400" b="1" dirty="0" err="1" smtClean="0">
                <a:solidFill>
                  <a:srgbClr val="00B050"/>
                </a:solidFill>
              </a:rPr>
              <a:t>Radhawi</a:t>
            </a:r>
            <a:r>
              <a:rPr lang="en-US" sz="2400" b="1" dirty="0" smtClean="0">
                <a:solidFill>
                  <a:srgbClr val="00B050"/>
                </a:solidFill>
              </a:rPr>
              <a:t/>
            </a:r>
            <a:br>
              <a:rPr lang="en-US" sz="2400" b="1" dirty="0" smtClean="0">
                <a:solidFill>
                  <a:srgbClr val="00B050"/>
                </a:solidFill>
              </a:rPr>
            </a:br>
            <a:r>
              <a:rPr lang="en-US" sz="2400" b="1" dirty="0" smtClean="0">
                <a:solidFill>
                  <a:srgbClr val="00B050"/>
                </a:solidFill>
              </a:rPr>
              <a:t>CEO</a:t>
            </a:r>
            <a:r>
              <a:rPr lang="en-US" sz="2400" b="1" dirty="0">
                <a:solidFill>
                  <a:srgbClr val="00B050"/>
                </a:solidFill>
              </a:rPr>
              <a:t>, </a:t>
            </a:r>
            <a:r>
              <a:rPr lang="en-US" sz="2400" b="1" dirty="0" smtClean="0">
                <a:solidFill>
                  <a:srgbClr val="00B050"/>
                </a:solidFill>
              </a:rPr>
              <a:t>OAAA</a:t>
            </a:r>
            <a:r>
              <a:rPr lang="en-US" sz="2400" b="1" dirty="0" smtClean="0">
                <a:solidFill>
                  <a:srgbClr val="92D050"/>
                </a:solidFill>
              </a:rPr>
              <a:t/>
            </a:r>
            <a:br>
              <a:rPr lang="en-US" sz="2400" b="1" dirty="0" smtClean="0">
                <a:solidFill>
                  <a:srgbClr val="92D050"/>
                </a:solidFill>
              </a:rPr>
            </a:br>
            <a:r>
              <a:rPr lang="ar-OM" sz="2400" b="1" dirty="0">
                <a:solidFill>
                  <a:srgbClr val="92D050"/>
                </a:solidFill>
              </a:rPr>
              <a:t/>
            </a:r>
            <a:br>
              <a:rPr lang="ar-OM" sz="2400" b="1" dirty="0">
                <a:solidFill>
                  <a:srgbClr val="92D050"/>
                </a:solidFill>
              </a:rPr>
            </a:br>
            <a:r>
              <a:rPr lang="en-US" sz="2400" b="1" dirty="0" smtClean="0">
                <a:solidFill>
                  <a:srgbClr val="C00000"/>
                </a:solidFill>
              </a:rPr>
              <a:t>Official launch of ISAM</a:t>
            </a:r>
            <a:br>
              <a:rPr lang="en-US" sz="2400" b="1" dirty="0" smtClean="0">
                <a:solidFill>
                  <a:srgbClr val="C00000"/>
                </a:solidFill>
              </a:rPr>
            </a:br>
            <a:r>
              <a:rPr lang="en-US" sz="2400" b="1" dirty="0" smtClean="0">
                <a:solidFill>
                  <a:srgbClr val="C00000"/>
                </a:solidFill>
              </a:rPr>
              <a:t>21 March 2016</a:t>
            </a:r>
            <a:endParaRPr lang="en-US" sz="4000" b="1" dirty="0" smtClean="0">
              <a:solidFill>
                <a:srgbClr val="C00000"/>
              </a:solidFill>
              <a:effectLst>
                <a:outerShdw blurRad="38100" dist="38100" dir="2700000" algn="tl">
                  <a:srgbClr val="C0C0C0"/>
                </a:outerShdw>
              </a:effectLst>
            </a:endParaRPr>
          </a:p>
        </p:txBody>
      </p:sp>
      <p:pic>
        <p:nvPicPr>
          <p:cNvPr id="23556"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06675" y="457200"/>
            <a:ext cx="1508125" cy="1408112"/>
          </a:xfrm>
          <a:prstGeom prst="rect">
            <a:avLst/>
          </a:prstGeom>
          <a:noFill/>
          <a:ln w="9525">
            <a:noFill/>
            <a:miter lim="800000"/>
            <a:headEnd/>
            <a:tailEnd/>
          </a:ln>
        </p:spPr>
      </p:pic>
      <p:sp>
        <p:nvSpPr>
          <p:cNvPr id="16392" name="Text Box 8"/>
          <p:cNvSpPr txBox="1">
            <a:spLocks noChangeArrowheads="1"/>
          </p:cNvSpPr>
          <p:nvPr/>
        </p:nvSpPr>
        <p:spPr bwMode="auto">
          <a:xfrm>
            <a:off x="3962400" y="685800"/>
            <a:ext cx="2647950" cy="914400"/>
          </a:xfrm>
          <a:prstGeom prst="rect">
            <a:avLst/>
          </a:prstGeom>
          <a:noFill/>
          <a:ln w="9525">
            <a:noFill/>
            <a:miter lim="800000"/>
            <a:headEnd/>
            <a:tailEnd/>
          </a:ln>
          <a:effectLst/>
        </p:spPr>
        <p:txBody>
          <a:bodyPr>
            <a:spAutoFit/>
          </a:bodyPr>
          <a:lstStyle/>
          <a:p>
            <a:pPr>
              <a:spcBef>
                <a:spcPct val="50000"/>
              </a:spcBef>
              <a:defRPr/>
            </a:pPr>
            <a:r>
              <a:rPr lang="en-US" sz="5400" b="1" dirty="0">
                <a:solidFill>
                  <a:srgbClr val="C00000"/>
                </a:solidFill>
                <a:effectLst>
                  <a:outerShdw blurRad="38100" dist="38100" dir="2700000" algn="tl">
                    <a:srgbClr val="C0C0C0"/>
                  </a:outerShdw>
                </a:effectLst>
              </a:rPr>
              <a:t>OAAA</a:t>
            </a:r>
            <a:endParaRPr lang="en-GB" sz="5400" b="1" dirty="0">
              <a:solidFill>
                <a:srgbClr val="C00000"/>
              </a:solidFill>
              <a:effectLst>
                <a:outerShdw blurRad="38100" dist="38100" dir="2700000" algn="tl">
                  <a:srgbClr val="C0C0C0"/>
                </a:outerShdw>
              </a:effectLst>
            </a:endParaRPr>
          </a:p>
        </p:txBody>
      </p:sp>
    </p:spTree>
    <p:extLst>
      <p:ext uri="{BB962C8B-B14F-4D97-AF65-F5344CB8AC3E}">
        <p14:creationId xmlns:p14="http://schemas.microsoft.com/office/powerpoint/2010/main" val="4204292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smtClean="0">
                <a:solidFill>
                  <a:srgbClr val="C00000"/>
                </a:solidFill>
              </a:rPr>
              <a:t>ما هي توقّعات الجهات ذات العلاقة؟</a:t>
            </a:r>
            <a:endParaRPr lang="en-US" b="1" dirty="0">
              <a:solidFill>
                <a:srgbClr val="C00000"/>
              </a:solidFill>
            </a:endParaRPr>
          </a:p>
        </p:txBody>
      </p:sp>
      <p:sp>
        <p:nvSpPr>
          <p:cNvPr id="3" name="Content Placeholder 2"/>
          <p:cNvSpPr>
            <a:spLocks noGrp="1"/>
          </p:cNvSpPr>
          <p:nvPr>
            <p:ph idx="1"/>
          </p:nvPr>
        </p:nvSpPr>
        <p:spPr>
          <a:xfrm>
            <a:off x="457200" y="1219200"/>
            <a:ext cx="8229600" cy="4906963"/>
          </a:xfrm>
        </p:spPr>
        <p:txBody>
          <a:bodyPr/>
          <a:lstStyle/>
          <a:p>
            <a:pPr algn="r" rtl="1"/>
            <a:r>
              <a:rPr lang="ar-OM" sz="3000" dirty="0" smtClean="0"/>
              <a:t>أن توفّر الهيئة معلومات وبيانات موثوقة ومتاحة حول جودة مؤسسات التعليم العالي.</a:t>
            </a:r>
          </a:p>
          <a:p>
            <a:pPr algn="r" rtl="1"/>
            <a:r>
              <a:rPr lang="ar-OM" sz="3000" dirty="0" smtClean="0"/>
              <a:t>تضمن عمليّات الهيئة استيفاء مؤسسات التعليم العالي للمعايير الدّولية، وهذه العمليّات تستند على أفضل الممارسات الدّولية.</a:t>
            </a:r>
          </a:p>
          <a:p>
            <a:pPr algn="r" rtl="1"/>
            <a:r>
              <a:rPr lang="ar-OM" sz="3000" dirty="0" smtClean="0"/>
              <a:t>عمليات الهيئة ينتج عنها تقدير للممارسات الجيدة، وتدعم هذه العمليات تحسين مستوى الجودة.</a:t>
            </a:r>
          </a:p>
          <a:p>
            <a:pPr algn="r" rtl="1"/>
            <a:r>
              <a:rPr lang="ar-OM" sz="3000" dirty="0" smtClean="0"/>
              <a:t>للهيئة عمليات واضحة وشفّافة وهي توفر للقطاع والمراجعين الخارجيين التدريب على هذه العمليات.</a:t>
            </a:r>
          </a:p>
          <a:p>
            <a:pPr algn="r" rtl="1"/>
            <a:r>
              <a:rPr lang="ar-OM" sz="3000" dirty="0" smtClean="0"/>
              <a:t>تسهّل نتائج عمليات الهيئة إمكانية المقارنة بين مؤسسات التعليم العالي.</a:t>
            </a:r>
          </a:p>
          <a:p>
            <a:pPr algn="r" rtl="1"/>
            <a:endParaRPr lang="en-US" dirty="0"/>
          </a:p>
        </p:txBody>
      </p:sp>
    </p:spTree>
    <p:extLst>
      <p:ext uri="{BB962C8B-B14F-4D97-AF65-F5344CB8AC3E}">
        <p14:creationId xmlns:p14="http://schemas.microsoft.com/office/powerpoint/2010/main" val="2139696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0"/>
            <a:ext cx="8229600" cy="1143000"/>
          </a:xfrm>
        </p:spPr>
        <p:txBody>
          <a:bodyPr/>
          <a:lstStyle/>
          <a:p>
            <a:pPr eaLnBrk="1" hangingPunct="1">
              <a:defRPr/>
            </a:pPr>
            <a:r>
              <a:rPr lang="en-US" altLang="en-US" sz="3600" b="1" dirty="0" smtClean="0">
                <a:solidFill>
                  <a:srgbClr val="C00000"/>
                </a:solidFill>
                <a:effectLst>
                  <a:outerShdw blurRad="38100" dist="38100" dir="2700000" algn="tl">
                    <a:srgbClr val="C0C0C0"/>
                  </a:outerShdw>
                </a:effectLst>
              </a:rPr>
              <a:t>What are stakeholder expectations?</a:t>
            </a:r>
          </a:p>
        </p:txBody>
      </p:sp>
      <p:sp>
        <p:nvSpPr>
          <p:cNvPr id="6147" name="Rectangle 3"/>
          <p:cNvSpPr>
            <a:spLocks noGrp="1" noChangeArrowheads="1"/>
          </p:cNvSpPr>
          <p:nvPr>
            <p:ph type="body" idx="1"/>
          </p:nvPr>
        </p:nvSpPr>
        <p:spPr>
          <a:xfrm>
            <a:off x="457200" y="1189037"/>
            <a:ext cx="8229600" cy="4525963"/>
          </a:xfrm>
        </p:spPr>
        <p:txBody>
          <a:bodyPr/>
          <a:lstStyle/>
          <a:p>
            <a:pPr>
              <a:buBlip>
                <a:blip r:embed="rId2"/>
              </a:buBlip>
            </a:pPr>
            <a:r>
              <a:rPr lang="en-US" sz="2800" dirty="0" smtClean="0"/>
              <a:t>OAAA provides reliable and accessible information/data on quality of HEIs </a:t>
            </a:r>
          </a:p>
          <a:p>
            <a:pPr>
              <a:buBlip>
                <a:blip r:embed="rId2"/>
              </a:buBlip>
            </a:pPr>
            <a:r>
              <a:rPr lang="en-US" sz="2800" dirty="0" smtClean="0"/>
              <a:t>OAAA processes ensure that HEIs meet international standards and its processes are based on best international practice</a:t>
            </a:r>
          </a:p>
          <a:p>
            <a:pPr>
              <a:buBlip>
                <a:blip r:embed="rId2"/>
              </a:buBlip>
            </a:pPr>
            <a:r>
              <a:rPr lang="en-US" sz="2800" dirty="0" smtClean="0"/>
              <a:t>OAAA activities recognise good practice and support quality improvement</a:t>
            </a:r>
          </a:p>
          <a:p>
            <a:pPr>
              <a:buBlip>
                <a:blip r:embed="rId2"/>
              </a:buBlip>
            </a:pPr>
            <a:r>
              <a:rPr lang="en-US" sz="2800" dirty="0" smtClean="0"/>
              <a:t>OAAA  has clear, transparent processes and provides training for the sector and external reviewers in its processes</a:t>
            </a:r>
          </a:p>
          <a:p>
            <a:pPr>
              <a:buBlip>
                <a:blip r:embed="rId2"/>
              </a:buBlip>
            </a:pPr>
            <a:r>
              <a:rPr lang="en-US" sz="2800" dirty="0" smtClean="0"/>
              <a:t>Outcomes of OAAA activities facilitate comparability between HEIs</a:t>
            </a:r>
          </a:p>
          <a:p>
            <a:pPr>
              <a:buBlip>
                <a:blip r:embed="rId2"/>
              </a:buBlip>
            </a:pPr>
            <a:endParaRPr lang="en-US" sz="2800" dirty="0" smtClean="0"/>
          </a:p>
          <a:p>
            <a:pPr>
              <a:buBlip>
                <a:blip r:embed="rId2"/>
              </a:buBlip>
            </a:pPr>
            <a:endParaRPr lang="en-US" sz="2800" dirty="0" smtClean="0"/>
          </a:p>
          <a:p>
            <a:pPr>
              <a:buBlip>
                <a:blip r:embed="rId2"/>
              </a:buBlip>
            </a:pPr>
            <a:endParaRPr lang="en-US" dirty="0" smtClean="0"/>
          </a:p>
          <a:p>
            <a:pPr>
              <a:buNone/>
            </a:pPr>
            <a:endParaRPr lang="en-US" sz="2800" dirty="0" smtClean="0"/>
          </a:p>
          <a:p>
            <a:pPr>
              <a:buBlip>
                <a:blip r:embed="rId2"/>
              </a:buBlip>
            </a:pPr>
            <a:endParaRPr lang="en-US" sz="2800" dirty="0" smtClean="0"/>
          </a:p>
          <a:p>
            <a:pPr>
              <a:buBlip>
                <a:blip r:embed="rId2"/>
              </a:buBlip>
            </a:pPr>
            <a:endParaRPr lang="en-US" sz="2800" dirty="0" smtClean="0"/>
          </a:p>
          <a:p>
            <a:endParaRPr lang="en-US" sz="2800" dirty="0"/>
          </a:p>
          <a:p>
            <a:endParaRPr lang="en-US" dirty="0"/>
          </a:p>
        </p:txBody>
      </p:sp>
    </p:spTree>
    <p:extLst>
      <p:ext uri="{BB962C8B-B14F-4D97-AF65-F5344CB8AC3E}">
        <p14:creationId xmlns:p14="http://schemas.microsoft.com/office/powerpoint/2010/main" val="7382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pPr rtl="1"/>
            <a:r>
              <a:rPr lang="ar-OM" sz="4000" b="1" dirty="0">
                <a:solidFill>
                  <a:srgbClr val="C00000"/>
                </a:solidFill>
              </a:rPr>
              <a:t>الاستجابة للتوقعات (1) </a:t>
            </a:r>
            <a:endParaRPr lang="en-US" altLang="en-US" sz="4000" b="1" dirty="0">
              <a:solidFill>
                <a:srgbClr val="C00000"/>
              </a:solidFill>
              <a:effectLst>
                <a:outerShdw blurRad="38100" dist="38100" dir="2700000" algn="tl">
                  <a:srgbClr val="000000">
                    <a:alpha val="43137"/>
                  </a:srgbClr>
                </a:outerShdw>
              </a:effectLst>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5"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2538484" y="1187360"/>
            <a:ext cx="4517409" cy="191068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accent3"/>
              </a:solidFill>
            </a:endParaRPr>
          </a:p>
          <a:p>
            <a:pPr algn="ctr"/>
            <a:r>
              <a:rPr lang="ar-OM" sz="2600" b="1" dirty="0" smtClean="0">
                <a:solidFill>
                  <a:schemeClr val="accent3"/>
                </a:solidFill>
              </a:rPr>
              <a:t>التوقـّـــــــــــع</a:t>
            </a:r>
            <a:endParaRPr lang="en-GB" sz="2600" b="1" dirty="0" smtClean="0">
              <a:solidFill>
                <a:schemeClr val="accent3"/>
              </a:solidFill>
            </a:endParaRPr>
          </a:p>
          <a:p>
            <a:pPr algn="just" rtl="1"/>
            <a:r>
              <a:rPr lang="ar-OM" sz="2600" dirty="0" smtClean="0">
                <a:solidFill>
                  <a:schemeClr val="accent3"/>
                </a:solidFill>
              </a:rPr>
              <a:t>توفير معلومات وبيانات موثوقة حول جودة مؤسسات التعليم العالي، تكون  متوفّرة للجمهور وتدعم المحاسبة العامة</a:t>
            </a:r>
          </a:p>
          <a:p>
            <a:pPr algn="just" rtl="1"/>
            <a:endParaRPr lang="en-GB" dirty="0">
              <a:solidFill>
                <a:schemeClr val="accent3"/>
              </a:solidFill>
            </a:endParaRPr>
          </a:p>
        </p:txBody>
      </p:sp>
      <p:sp>
        <p:nvSpPr>
          <p:cNvPr id="10" name="Rectangle 9"/>
          <p:cNvSpPr/>
          <p:nvPr/>
        </p:nvSpPr>
        <p:spPr>
          <a:xfrm>
            <a:off x="4572000" y="3413234"/>
            <a:ext cx="3982871" cy="30275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600" b="1" dirty="0" smtClean="0">
                <a:solidFill>
                  <a:schemeClr val="tx1"/>
                </a:solidFill>
              </a:rPr>
              <a:t>تدقيق الجـــــودة</a:t>
            </a:r>
          </a:p>
          <a:p>
            <a:pPr algn="just" rtl="1"/>
            <a:r>
              <a:rPr lang="ar-OM" sz="2600" dirty="0" smtClean="0">
                <a:solidFill>
                  <a:schemeClr val="tx1"/>
                </a:solidFill>
              </a:rPr>
              <a:t>إصدار تقرير تطويري يتم نشره على موقع الهيئة، ويتضمن </a:t>
            </a:r>
            <a:r>
              <a:rPr lang="ar-OM" sz="2600" dirty="0" err="1" smtClean="0">
                <a:solidFill>
                  <a:schemeClr val="tx1"/>
                </a:solidFill>
              </a:rPr>
              <a:t>إشادات</a:t>
            </a:r>
            <a:r>
              <a:rPr lang="ar-OM" sz="2600" dirty="0" smtClean="0">
                <a:solidFill>
                  <a:schemeClr val="tx1"/>
                </a:solidFill>
              </a:rPr>
              <a:t>  </a:t>
            </a:r>
            <a:r>
              <a:rPr lang="ar-OM" sz="2600" dirty="0" err="1" smtClean="0">
                <a:solidFill>
                  <a:schemeClr val="tx1"/>
                </a:solidFill>
              </a:rPr>
              <a:t>وتوكيدات</a:t>
            </a:r>
            <a:r>
              <a:rPr lang="ar-OM" sz="2600" dirty="0" smtClean="0">
                <a:solidFill>
                  <a:schemeClr val="tx1"/>
                </a:solidFill>
              </a:rPr>
              <a:t> وتوصيات</a:t>
            </a:r>
            <a:endParaRPr lang="en-GB" sz="2600" dirty="0">
              <a:solidFill>
                <a:schemeClr val="tx1"/>
              </a:solidFill>
            </a:endParaRPr>
          </a:p>
        </p:txBody>
      </p:sp>
      <p:sp>
        <p:nvSpPr>
          <p:cNvPr id="12" name="Rectangle 11"/>
          <p:cNvSpPr/>
          <p:nvPr/>
        </p:nvSpPr>
        <p:spPr>
          <a:xfrm>
            <a:off x="261938" y="3452648"/>
            <a:ext cx="3982871" cy="3027528"/>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600" b="1" dirty="0" smtClean="0">
                <a:solidFill>
                  <a:schemeClr val="tx1"/>
                </a:solidFill>
              </a:rPr>
              <a:t>التقويم مقابل المعايير</a:t>
            </a:r>
          </a:p>
          <a:p>
            <a:pPr algn="just" rtl="1"/>
            <a:r>
              <a:rPr lang="ar-OM" sz="2600" dirty="0" smtClean="0">
                <a:solidFill>
                  <a:schemeClr val="tx1"/>
                </a:solidFill>
              </a:rPr>
              <a:t>توفير معلومات قطيعة وموثوقة حول جودة مؤسسات التعليم العالي، ويتم نشرها على موقع الهيئة</a:t>
            </a:r>
            <a:endParaRPr lang="en-GB" sz="2600" dirty="0" smtClean="0">
              <a:solidFill>
                <a:schemeClr val="tx1"/>
              </a:solidFill>
            </a:endParaRPr>
          </a:p>
        </p:txBody>
      </p:sp>
    </p:spTree>
    <p:extLst>
      <p:ext uri="{BB962C8B-B14F-4D97-AF65-F5344CB8AC3E}">
        <p14:creationId xmlns:p14="http://schemas.microsoft.com/office/powerpoint/2010/main" val="35057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r>
              <a:rPr lang="en-US" altLang="en-US" sz="4000" b="1" dirty="0" smtClean="0">
                <a:solidFill>
                  <a:srgbClr val="C00000"/>
                </a:solidFill>
              </a:rPr>
              <a:t>Meeting expectations 1</a:t>
            </a:r>
            <a:endParaRPr lang="en-US" altLang="en-US" sz="4000" b="1" dirty="0">
              <a:solidFill>
                <a:srgbClr val="C00000"/>
              </a:solidFill>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5"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2538484" y="1187360"/>
            <a:ext cx="4517409" cy="191068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accent3"/>
              </a:solidFill>
            </a:endParaRPr>
          </a:p>
          <a:p>
            <a:pPr algn="ctr"/>
            <a:r>
              <a:rPr lang="en-GB" b="1" dirty="0" smtClean="0">
                <a:solidFill>
                  <a:schemeClr val="accent3"/>
                </a:solidFill>
              </a:rPr>
              <a:t>Expectation</a:t>
            </a:r>
          </a:p>
          <a:p>
            <a:pPr algn="ctr"/>
            <a:endParaRPr lang="en-GB" sz="1200" dirty="0" smtClean="0">
              <a:solidFill>
                <a:schemeClr val="accent3"/>
              </a:solidFill>
            </a:endParaRPr>
          </a:p>
          <a:p>
            <a:pPr algn="ctr"/>
            <a:r>
              <a:rPr lang="en-GB" dirty="0" smtClean="0">
                <a:solidFill>
                  <a:schemeClr val="accent3"/>
                </a:solidFill>
              </a:rPr>
              <a:t>Provision of reliable and information/data on quality of HEIs which is made publically available and supports public accountability</a:t>
            </a:r>
          </a:p>
          <a:p>
            <a:pPr algn="ctr"/>
            <a:endParaRPr lang="en-GB" dirty="0">
              <a:solidFill>
                <a:schemeClr val="accent3"/>
              </a:solidFill>
            </a:endParaRPr>
          </a:p>
        </p:txBody>
      </p:sp>
      <p:sp>
        <p:nvSpPr>
          <p:cNvPr id="10" name="Rectangle 9"/>
          <p:cNvSpPr/>
          <p:nvPr/>
        </p:nvSpPr>
        <p:spPr>
          <a:xfrm>
            <a:off x="479947" y="3373277"/>
            <a:ext cx="3982871" cy="30275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Quality Audit</a:t>
            </a:r>
          </a:p>
          <a:p>
            <a:pPr algn="ctr"/>
            <a:endParaRPr lang="en-GB" dirty="0" smtClean="0">
              <a:solidFill>
                <a:schemeClr val="tx1"/>
              </a:solidFill>
            </a:endParaRPr>
          </a:p>
          <a:p>
            <a:pPr algn="ctr"/>
            <a:r>
              <a:rPr lang="en-GB" dirty="0" smtClean="0">
                <a:solidFill>
                  <a:schemeClr val="tx1"/>
                </a:solidFill>
              </a:rPr>
              <a:t>Publication of a formative report, published on OAAA website; includes Commendations, Affirmations and Recommendations</a:t>
            </a:r>
            <a:endParaRPr lang="en-GB" dirty="0">
              <a:solidFill>
                <a:schemeClr val="tx1"/>
              </a:solidFill>
            </a:endParaRPr>
          </a:p>
        </p:txBody>
      </p:sp>
      <p:sp>
        <p:nvSpPr>
          <p:cNvPr id="12" name="Rectangle 11"/>
          <p:cNvSpPr/>
          <p:nvPr/>
        </p:nvSpPr>
        <p:spPr>
          <a:xfrm>
            <a:off x="4731907" y="3373277"/>
            <a:ext cx="3982871" cy="3027528"/>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Standards Assessment</a:t>
            </a:r>
          </a:p>
          <a:p>
            <a:pPr algn="ctr"/>
            <a:endParaRPr lang="en-GB" dirty="0" smtClean="0">
              <a:solidFill>
                <a:schemeClr val="tx1"/>
              </a:solidFill>
            </a:endParaRPr>
          </a:p>
          <a:p>
            <a:pPr algn="ctr"/>
            <a:r>
              <a:rPr lang="en-GB" dirty="0" smtClean="0">
                <a:solidFill>
                  <a:schemeClr val="tx1"/>
                </a:solidFill>
              </a:rPr>
              <a:t>Provision of reliable and accessible summative information/data on quality of HEIs which is made available on the OAAA website</a:t>
            </a:r>
          </a:p>
          <a:p>
            <a:pPr algn="ctr"/>
            <a:endParaRPr lang="en-GB" dirty="0">
              <a:solidFill>
                <a:schemeClr val="tx1"/>
              </a:solidFill>
            </a:endParaRPr>
          </a:p>
        </p:txBody>
      </p:sp>
    </p:spTree>
    <p:extLst>
      <p:ext uri="{BB962C8B-B14F-4D97-AF65-F5344CB8AC3E}">
        <p14:creationId xmlns:p14="http://schemas.microsoft.com/office/powerpoint/2010/main" val="257463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sp>
        <p:nvSpPr>
          <p:cNvPr id="13" name="Title 1"/>
          <p:cNvSpPr>
            <a:spLocks noGrp="1"/>
          </p:cNvSpPr>
          <p:nvPr>
            <p:ph type="title"/>
          </p:nvPr>
        </p:nvSpPr>
        <p:spPr>
          <a:xfrm>
            <a:off x="457200" y="-152400"/>
            <a:ext cx="8229600" cy="1143000"/>
          </a:xfrm>
        </p:spPr>
        <p:txBody>
          <a:bodyPr/>
          <a:lstStyle/>
          <a:p>
            <a:r>
              <a:rPr lang="ar-OM" sz="2800" b="1" dirty="0"/>
              <a:t>ا</a:t>
            </a:r>
            <a:r>
              <a:rPr lang="ar-OM" sz="2800" b="1" dirty="0">
                <a:solidFill>
                  <a:srgbClr val="C00000"/>
                </a:solidFill>
              </a:rPr>
              <a:t>لاستجابة للتوقعات (1) </a:t>
            </a:r>
            <a:r>
              <a:rPr lang="ar-OM" sz="2800" b="1" dirty="0" smtClean="0">
                <a:solidFill>
                  <a:srgbClr val="C00000"/>
                </a:solidFill>
              </a:rPr>
              <a:t>– النشر العلني</a:t>
            </a:r>
            <a:endParaRPr lang="en-GB" sz="2800" dirty="0">
              <a:solidFill>
                <a:srgbClr val="C00000"/>
              </a:solidFill>
            </a:endParaRPr>
          </a:p>
        </p:txBody>
      </p:sp>
      <p:sp>
        <p:nvSpPr>
          <p:cNvPr id="14" name="Rectangle 13"/>
          <p:cNvSpPr/>
          <p:nvPr/>
        </p:nvSpPr>
        <p:spPr>
          <a:xfrm>
            <a:off x="2286000" y="609600"/>
            <a:ext cx="4711546" cy="369332"/>
          </a:xfrm>
          <a:prstGeom prst="rect">
            <a:avLst/>
          </a:prstGeom>
        </p:spPr>
        <p:txBody>
          <a:bodyPr wrap="none">
            <a:spAutoFit/>
          </a:bodyPr>
          <a:lstStyle/>
          <a:p>
            <a:r>
              <a:rPr lang="en-US" altLang="en-US" b="1" dirty="0">
                <a:solidFill>
                  <a:srgbClr val="C00000"/>
                </a:solidFill>
              </a:rPr>
              <a:t>Meeting expectations </a:t>
            </a:r>
            <a:r>
              <a:rPr lang="en-US" altLang="en-US" b="1" dirty="0" smtClean="0">
                <a:solidFill>
                  <a:srgbClr val="C00000"/>
                </a:solidFill>
              </a:rPr>
              <a:t>1- Public Reporting</a:t>
            </a:r>
            <a:endParaRPr lang="ar-OM" dirty="0">
              <a:solidFill>
                <a:srgbClr val="C00000"/>
              </a:solidFill>
            </a:endParaRPr>
          </a:p>
        </p:txBody>
      </p:sp>
      <p:pic>
        <p:nvPicPr>
          <p:cNvPr id="1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l="4338" t="8866" r="6250" b="6119"/>
          <a:stretch>
            <a:fillRect/>
          </a:stretch>
        </p:blipFill>
        <p:spPr bwMode="auto">
          <a:xfrm>
            <a:off x="336473" y="1066800"/>
            <a:ext cx="8610600" cy="5486400"/>
          </a:xfrm>
          <a:prstGeom prst="rect">
            <a:avLst/>
          </a:prstGeom>
          <a:noFill/>
          <a:ln w="9525">
            <a:noFill/>
            <a:miter lim="800000"/>
            <a:headEnd/>
            <a:tailEnd/>
          </a:ln>
        </p:spPr>
      </p:pic>
    </p:spTree>
    <p:extLst>
      <p:ext uri="{BB962C8B-B14F-4D97-AF65-F5344CB8AC3E}">
        <p14:creationId xmlns:p14="http://schemas.microsoft.com/office/powerpoint/2010/main" val="4269210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pPr rtl="1"/>
            <a:r>
              <a:rPr lang="ar-OM" altLang="en-US" sz="4000" b="1" dirty="0" smtClean="0">
                <a:solidFill>
                  <a:srgbClr val="C00000"/>
                </a:solidFill>
              </a:rPr>
              <a:t>الاستجابة للتّوقعــــــــات (2)</a:t>
            </a:r>
            <a:endParaRPr lang="en-US" altLang="en-US" sz="4000" b="1" dirty="0">
              <a:solidFill>
                <a:srgbClr val="C00000"/>
              </a:solidFill>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2"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1924335" y="1228298"/>
            <a:ext cx="5431808" cy="18833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400" b="1" dirty="0" smtClean="0">
                <a:solidFill>
                  <a:schemeClr val="accent3"/>
                </a:solidFill>
              </a:rPr>
              <a:t>التوقــــــع</a:t>
            </a:r>
          </a:p>
          <a:p>
            <a:pPr algn="just" rtl="1"/>
            <a:r>
              <a:rPr lang="ar-OM" sz="2400" dirty="0" smtClean="0">
                <a:solidFill>
                  <a:schemeClr val="accent3"/>
                </a:solidFill>
              </a:rPr>
              <a:t>تنفذ الهيئة مهامها لضمان استيفاء مؤسسات التعليم العالي للمعايير الدولية، وإجراءات الهيئة تستند على أفضل الممارسات الدولية</a:t>
            </a:r>
            <a:endParaRPr lang="en-GB" sz="2400" dirty="0">
              <a:solidFill>
                <a:schemeClr val="accent3"/>
              </a:solidFill>
            </a:endParaRPr>
          </a:p>
        </p:txBody>
      </p:sp>
      <p:sp>
        <p:nvSpPr>
          <p:cNvPr id="10" name="Rectangle 9"/>
          <p:cNvSpPr/>
          <p:nvPr/>
        </p:nvSpPr>
        <p:spPr>
          <a:xfrm>
            <a:off x="4903782" y="3356643"/>
            <a:ext cx="3982871" cy="2743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400" b="1" dirty="0" smtClean="0">
                <a:solidFill>
                  <a:schemeClr val="tx1"/>
                </a:solidFill>
              </a:rPr>
              <a:t>تدقيق الجودة</a:t>
            </a:r>
          </a:p>
          <a:p>
            <a:pPr algn="ctr" rtl="1"/>
            <a:r>
              <a:rPr lang="ar-OM" sz="2400" dirty="0" smtClean="0">
                <a:solidFill>
                  <a:schemeClr val="tx1"/>
                </a:solidFill>
              </a:rPr>
              <a:t>تم تصميمها لتكون المرحلة الأولى (التطويرية) في عملية اعتماد مؤسسات التعليم العالي، ولدعم هذه المؤسسات في استيفاء المعايير الدولية، ويتم إشراك مراجعين دوليين في فرق التدقيق</a:t>
            </a:r>
            <a:endParaRPr lang="en-GB" sz="2400" dirty="0">
              <a:solidFill>
                <a:schemeClr val="tx1"/>
              </a:solidFill>
            </a:endParaRPr>
          </a:p>
        </p:txBody>
      </p:sp>
      <p:sp>
        <p:nvSpPr>
          <p:cNvPr id="11" name="Rectangle 10"/>
          <p:cNvSpPr/>
          <p:nvPr/>
        </p:nvSpPr>
        <p:spPr>
          <a:xfrm>
            <a:off x="786576" y="3356643"/>
            <a:ext cx="3957851" cy="2770496"/>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400" dirty="0" smtClean="0">
                <a:solidFill>
                  <a:schemeClr val="tx1"/>
                </a:solidFill>
              </a:rPr>
              <a:t>ا</a:t>
            </a:r>
            <a:r>
              <a:rPr lang="ar-OM" sz="2400" b="1" dirty="0" smtClean="0">
                <a:solidFill>
                  <a:schemeClr val="tx1"/>
                </a:solidFill>
              </a:rPr>
              <a:t>لتقويم مقابل المعايير</a:t>
            </a:r>
          </a:p>
          <a:p>
            <a:pPr algn="ctr" rtl="1"/>
            <a:r>
              <a:rPr lang="ar-OM" sz="2400" dirty="0" smtClean="0">
                <a:solidFill>
                  <a:schemeClr val="tx1"/>
                </a:solidFill>
              </a:rPr>
              <a:t>جرت عميلة قياس مرجعي موسّعة؛ لضمان تحقيق المعايير المؤسسية للتوقعات الدولية، وتمت الاستفادة من التغذية الراجعة من خبراء دوليين</a:t>
            </a:r>
            <a:endParaRPr lang="en-GB" sz="2400" dirty="0">
              <a:solidFill>
                <a:schemeClr val="tx1"/>
              </a:solidFill>
            </a:endParaRPr>
          </a:p>
        </p:txBody>
      </p:sp>
    </p:spTree>
    <p:extLst>
      <p:ext uri="{BB962C8B-B14F-4D97-AF65-F5344CB8AC3E}">
        <p14:creationId xmlns:p14="http://schemas.microsoft.com/office/powerpoint/2010/main" val="279723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r>
              <a:rPr lang="en-US" altLang="en-US" sz="4000" b="1" dirty="0" smtClean="0">
                <a:solidFill>
                  <a:srgbClr val="C00000"/>
                </a:solidFill>
              </a:rPr>
              <a:t>Meeting expectations 2</a:t>
            </a:r>
            <a:endParaRPr lang="en-US" altLang="en-US" sz="4000" b="1" dirty="0">
              <a:solidFill>
                <a:srgbClr val="C00000"/>
              </a:solidFill>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2"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1924335" y="1228298"/>
            <a:ext cx="5431808" cy="18833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solidFill>
              </a:rPr>
              <a:t>Expectation</a:t>
            </a:r>
          </a:p>
          <a:p>
            <a:pPr algn="ctr"/>
            <a:endParaRPr lang="en-GB" dirty="0" smtClean="0">
              <a:solidFill>
                <a:schemeClr val="accent3"/>
              </a:solidFill>
            </a:endParaRPr>
          </a:p>
          <a:p>
            <a:pPr algn="ctr"/>
            <a:r>
              <a:rPr lang="en-GB" dirty="0" smtClean="0">
                <a:solidFill>
                  <a:schemeClr val="accent3"/>
                </a:solidFill>
              </a:rPr>
              <a:t>OAAA implements its mandate to ensure that HEIs meet international standards and processes are based on best international practice</a:t>
            </a:r>
            <a:endParaRPr lang="en-GB" dirty="0">
              <a:solidFill>
                <a:schemeClr val="accent3"/>
              </a:solidFill>
            </a:endParaRPr>
          </a:p>
        </p:txBody>
      </p:sp>
      <p:sp>
        <p:nvSpPr>
          <p:cNvPr id="10" name="Rectangle 9"/>
          <p:cNvSpPr/>
          <p:nvPr/>
        </p:nvSpPr>
        <p:spPr>
          <a:xfrm>
            <a:off x="479947" y="3357349"/>
            <a:ext cx="3982871" cy="2743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Quality Audit</a:t>
            </a:r>
          </a:p>
          <a:p>
            <a:pPr algn="ctr"/>
            <a:endParaRPr lang="en-GB" dirty="0" smtClean="0">
              <a:solidFill>
                <a:schemeClr val="tx1"/>
              </a:solidFill>
            </a:endParaRPr>
          </a:p>
          <a:p>
            <a:pPr algn="ctr"/>
            <a:r>
              <a:rPr lang="en-GB" dirty="0" smtClean="0">
                <a:solidFill>
                  <a:schemeClr val="tx1"/>
                </a:solidFill>
              </a:rPr>
              <a:t>Introduced as a formative stage in the HEI accreditation process to support HEIs in meeting international standards; international reviewers included in Panels</a:t>
            </a:r>
            <a:endParaRPr lang="en-GB" dirty="0">
              <a:solidFill>
                <a:schemeClr val="tx1"/>
              </a:solidFill>
            </a:endParaRPr>
          </a:p>
        </p:txBody>
      </p:sp>
      <p:sp>
        <p:nvSpPr>
          <p:cNvPr id="11" name="Rectangle 10"/>
          <p:cNvSpPr/>
          <p:nvPr/>
        </p:nvSpPr>
        <p:spPr>
          <a:xfrm>
            <a:off x="4612943" y="3357349"/>
            <a:ext cx="3957851" cy="2770496"/>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Standards Assessment</a:t>
            </a:r>
          </a:p>
          <a:p>
            <a:pPr algn="ctr"/>
            <a:endParaRPr lang="en-GB" dirty="0" smtClean="0">
              <a:solidFill>
                <a:schemeClr val="tx1"/>
              </a:solidFill>
            </a:endParaRPr>
          </a:p>
          <a:p>
            <a:pPr algn="ctr"/>
            <a:r>
              <a:rPr lang="en-GB" dirty="0" smtClean="0">
                <a:solidFill>
                  <a:schemeClr val="tx1"/>
                </a:solidFill>
              </a:rPr>
              <a:t>Extensive benchmarking has been carried out to ensure that the institutional standards meet international expectations with international experts providing feedback </a:t>
            </a:r>
            <a:endParaRPr lang="en-GB" dirty="0">
              <a:solidFill>
                <a:schemeClr val="tx1"/>
              </a:solidFill>
            </a:endParaRPr>
          </a:p>
        </p:txBody>
      </p:sp>
    </p:spTree>
    <p:extLst>
      <p:ext uri="{BB962C8B-B14F-4D97-AF65-F5344CB8AC3E}">
        <p14:creationId xmlns:p14="http://schemas.microsoft.com/office/powerpoint/2010/main" val="111769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6082"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090984" y="1260144"/>
            <a:ext cx="5005016" cy="5445456"/>
          </a:xfrm>
          <a:prstGeom prst="rect">
            <a:avLst/>
          </a:prstGeom>
          <a:noFill/>
          <a:ln w="9525">
            <a:solidFill>
              <a:schemeClr val="tx1"/>
            </a:solidFill>
            <a:miter lim="800000"/>
            <a:headEnd/>
            <a:tailEnd/>
          </a:ln>
        </p:spPr>
      </p:pic>
      <p:sp>
        <p:nvSpPr>
          <p:cNvPr id="6" name="TextBox 5"/>
          <p:cNvSpPr txBox="1"/>
          <p:nvPr/>
        </p:nvSpPr>
        <p:spPr>
          <a:xfrm>
            <a:off x="6400799" y="1501253"/>
            <a:ext cx="2060813" cy="4524315"/>
          </a:xfrm>
          <a:prstGeom prst="rect">
            <a:avLst/>
          </a:prstGeom>
          <a:solidFill>
            <a:schemeClr val="tx1">
              <a:lumMod val="65000"/>
              <a:lumOff val="35000"/>
            </a:schemeClr>
          </a:solidFill>
        </p:spPr>
        <p:txBody>
          <a:bodyPr wrap="square" rtlCol="0">
            <a:spAutoFit/>
          </a:bodyPr>
          <a:lstStyle/>
          <a:p>
            <a:pPr algn="ctr"/>
            <a:endParaRPr lang="en-GB" sz="2400" b="1" dirty="0" smtClean="0">
              <a:solidFill>
                <a:schemeClr val="bg1"/>
              </a:solidFill>
            </a:endParaRPr>
          </a:p>
          <a:p>
            <a:pPr algn="ctr"/>
            <a:r>
              <a:rPr lang="ar-OM" sz="2400" b="1" dirty="0" smtClean="0">
                <a:solidFill>
                  <a:schemeClr val="bg1"/>
                </a:solidFill>
              </a:rPr>
              <a:t>الهيئات والجهات التي تم الاستفادة منها في القياس المرجعي في إعداد المعايير المؤسسية</a:t>
            </a:r>
            <a:endParaRPr lang="en-GB" sz="2400" b="1" dirty="0">
              <a:solidFill>
                <a:schemeClr val="bg1"/>
              </a:solidFill>
            </a:endParaRPr>
          </a:p>
          <a:p>
            <a:pPr algn="ctr"/>
            <a:endParaRPr lang="en-GB" sz="2400" b="1" dirty="0">
              <a:solidFill>
                <a:schemeClr val="bg1"/>
              </a:solidFill>
            </a:endParaRPr>
          </a:p>
          <a:p>
            <a:pPr algn="ctr"/>
            <a:r>
              <a:rPr lang="en-GB" sz="2000" b="1" dirty="0" smtClean="0">
                <a:solidFill>
                  <a:schemeClr val="bg1"/>
                </a:solidFill>
              </a:rPr>
              <a:t>List of benchmarks included </a:t>
            </a:r>
          </a:p>
          <a:p>
            <a:pPr algn="ctr"/>
            <a:r>
              <a:rPr lang="en-GB" sz="2000" b="1" dirty="0" smtClean="0">
                <a:solidFill>
                  <a:schemeClr val="bg1"/>
                </a:solidFill>
              </a:rPr>
              <a:t>in the Institutional Standards CDF</a:t>
            </a:r>
            <a:endParaRPr lang="en-GB" sz="2000" b="1" dirty="0">
              <a:solidFill>
                <a:schemeClr val="bg1"/>
              </a:solidFill>
            </a:endParaRPr>
          </a:p>
        </p:txBody>
      </p:sp>
      <p:sp>
        <p:nvSpPr>
          <p:cNvPr id="5" name="Rectangle 2"/>
          <p:cNvSpPr txBox="1">
            <a:spLocks noChangeArrowheads="1"/>
          </p:cNvSpPr>
          <p:nvPr/>
        </p:nvSpPr>
        <p:spPr bwMode="auto">
          <a:xfrm>
            <a:off x="457200" y="0"/>
            <a:ext cx="8229600" cy="1146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rtl="1"/>
            <a:r>
              <a:rPr lang="ar-OM" altLang="en-US" sz="2400" b="1" dirty="0" smtClean="0">
                <a:solidFill>
                  <a:srgbClr val="C00000"/>
                </a:solidFill>
              </a:rPr>
              <a:t>الاستجابة للتّوقعــــــــات (2) - إجراءات الهيئة مبنية على أفضل الممارسات</a:t>
            </a:r>
            <a:endParaRPr lang="en-US" altLang="en-US" sz="2400" b="1" kern="0" dirty="0" smtClean="0">
              <a:solidFill>
                <a:srgbClr val="C00000"/>
              </a:solidFill>
            </a:endParaRPr>
          </a:p>
          <a:p>
            <a:r>
              <a:rPr lang="en-US" altLang="en-US" sz="2000" b="1" kern="0" dirty="0" smtClean="0">
                <a:solidFill>
                  <a:srgbClr val="C00000"/>
                </a:solidFill>
              </a:rPr>
              <a:t>Meeting expectations 2 – </a:t>
            </a:r>
          </a:p>
          <a:p>
            <a:r>
              <a:rPr lang="en-US" altLang="en-US" sz="2000" b="1" kern="0" dirty="0" smtClean="0">
                <a:solidFill>
                  <a:srgbClr val="C00000"/>
                </a:solidFill>
              </a:rPr>
              <a:t>OAAA Processes are based on best practices</a:t>
            </a:r>
            <a:endParaRPr lang="en-US" altLang="en-US" sz="2000" b="1" kern="0" dirty="0">
              <a:solidFill>
                <a:srgbClr val="C00000"/>
              </a:solidFill>
            </a:endParaRPr>
          </a:p>
        </p:txBody>
      </p:sp>
    </p:spTree>
    <p:extLst>
      <p:ext uri="{BB962C8B-B14F-4D97-AF65-F5344CB8AC3E}">
        <p14:creationId xmlns:p14="http://schemas.microsoft.com/office/powerpoint/2010/main" val="1482674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pPr rtl="1"/>
            <a:r>
              <a:rPr lang="ar-OM" altLang="en-US" sz="4000" b="1" dirty="0">
                <a:solidFill>
                  <a:srgbClr val="C00000"/>
                </a:solidFill>
              </a:rPr>
              <a:t>الاستجابة للتّوقعــــــــات </a:t>
            </a:r>
            <a:r>
              <a:rPr lang="ar-OM" altLang="en-US" sz="4000" b="1" dirty="0" smtClean="0">
                <a:solidFill>
                  <a:srgbClr val="C00000"/>
                </a:solidFill>
              </a:rPr>
              <a:t>(3)</a:t>
            </a:r>
            <a:endParaRPr lang="en-US" altLang="en-US" sz="4000" b="1" dirty="0">
              <a:solidFill>
                <a:srgbClr val="C00000"/>
              </a:solidFill>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2"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2210937" y="1075898"/>
            <a:ext cx="4517409" cy="16240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400" b="1" dirty="0" smtClean="0">
                <a:solidFill>
                  <a:schemeClr val="accent3"/>
                </a:solidFill>
              </a:rPr>
              <a:t>التوقــــــع</a:t>
            </a:r>
          </a:p>
          <a:p>
            <a:pPr algn="ctr" rtl="1"/>
            <a:r>
              <a:rPr lang="ar-OM" sz="2400" dirty="0" smtClean="0">
                <a:solidFill>
                  <a:schemeClr val="accent3"/>
                </a:solidFill>
              </a:rPr>
              <a:t>أنشطة الهيئة ينتج عنها تقدير واعتراف بالممارسات الجيدة لدى المؤسسات وتدعم هذه الأنشطة تحسين مستوى الجودة</a:t>
            </a:r>
            <a:endParaRPr lang="en-GB" sz="2400" dirty="0">
              <a:solidFill>
                <a:schemeClr val="accent3"/>
              </a:solidFill>
            </a:endParaRPr>
          </a:p>
        </p:txBody>
      </p:sp>
      <p:sp>
        <p:nvSpPr>
          <p:cNvPr id="10" name="Rectangle 9"/>
          <p:cNvSpPr/>
          <p:nvPr/>
        </p:nvSpPr>
        <p:spPr>
          <a:xfrm>
            <a:off x="4724400" y="2896185"/>
            <a:ext cx="3982871" cy="272579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400" b="1" dirty="0">
                <a:solidFill>
                  <a:schemeClr val="tx1"/>
                </a:solidFill>
              </a:rPr>
              <a:t>تدقيق الجودة</a:t>
            </a:r>
          </a:p>
          <a:p>
            <a:pPr algn="ctr" rtl="1"/>
            <a:r>
              <a:rPr lang="ar-OM" sz="2400" dirty="0" smtClean="0">
                <a:solidFill>
                  <a:schemeClr val="tx1"/>
                </a:solidFill>
              </a:rPr>
              <a:t>يتضمن تقرير تدقيق الجودة «</a:t>
            </a:r>
            <a:r>
              <a:rPr lang="ar-OM" sz="2400" dirty="0" err="1" smtClean="0">
                <a:solidFill>
                  <a:schemeClr val="tx1"/>
                </a:solidFill>
              </a:rPr>
              <a:t>إشادات</a:t>
            </a:r>
            <a:r>
              <a:rPr lang="ar-OM" sz="2400" dirty="0" smtClean="0">
                <a:solidFill>
                  <a:schemeClr val="tx1"/>
                </a:solidFill>
              </a:rPr>
              <a:t>» تعترف بالممارسات الجيّدة. </a:t>
            </a:r>
            <a:endParaRPr lang="en-GB" sz="2400" dirty="0">
              <a:solidFill>
                <a:schemeClr val="tx1"/>
              </a:solidFill>
            </a:endParaRPr>
          </a:p>
        </p:txBody>
      </p:sp>
      <p:sp>
        <p:nvSpPr>
          <p:cNvPr id="11" name="Rectangle 10"/>
          <p:cNvSpPr/>
          <p:nvPr/>
        </p:nvSpPr>
        <p:spPr>
          <a:xfrm>
            <a:off x="533400" y="2865689"/>
            <a:ext cx="3957851" cy="272739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rtl="1"/>
            <a:r>
              <a:rPr lang="ar-OM" sz="2400" b="1" dirty="0" smtClean="0">
                <a:solidFill>
                  <a:schemeClr val="tx1"/>
                </a:solidFill>
              </a:rPr>
              <a:t>التقويم مقابل المعايير</a:t>
            </a:r>
          </a:p>
          <a:p>
            <a:pPr algn="ctr" rtl="1"/>
            <a:r>
              <a:rPr lang="ar-OM" sz="2400" dirty="0" smtClean="0">
                <a:solidFill>
                  <a:schemeClr val="tx1"/>
                </a:solidFill>
              </a:rPr>
              <a:t>تشمل تقديرات التقويم مقابل المعايير الاعتراف بالتّميز، من خلال إمكانية اعتماد المؤسسات بـ (تميّز) أو (جدارة) مقابل معيار محدّد</a:t>
            </a:r>
            <a:endParaRPr lang="en-GB" sz="2400" dirty="0" smtClean="0">
              <a:solidFill>
                <a:schemeClr val="tx1"/>
              </a:solidFill>
            </a:endParaRPr>
          </a:p>
          <a:p>
            <a:pPr algn="ctr"/>
            <a:endParaRPr lang="en-GB" sz="2400" dirty="0" smtClean="0">
              <a:solidFill>
                <a:schemeClr val="tx1"/>
              </a:solidFill>
            </a:endParaRPr>
          </a:p>
        </p:txBody>
      </p:sp>
      <p:sp>
        <p:nvSpPr>
          <p:cNvPr id="3" name="Rectangle 2"/>
          <p:cNvSpPr/>
          <p:nvPr/>
        </p:nvSpPr>
        <p:spPr>
          <a:xfrm>
            <a:off x="1352550" y="5783580"/>
            <a:ext cx="6572250" cy="556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400" b="1" dirty="0" smtClean="0">
                <a:solidFill>
                  <a:schemeClr val="tx1"/>
                </a:solidFill>
              </a:rPr>
              <a:t>توفر الهيئة كذلك الدعم للشبكة العمانية للجودة في التعليم العالي</a:t>
            </a:r>
            <a:endParaRPr lang="en-US" sz="2400" b="1" dirty="0">
              <a:solidFill>
                <a:schemeClr val="tx1"/>
              </a:solidFill>
            </a:endParaRPr>
          </a:p>
        </p:txBody>
      </p:sp>
    </p:spTree>
    <p:extLst>
      <p:ext uri="{BB962C8B-B14F-4D97-AF65-F5344CB8AC3E}">
        <p14:creationId xmlns:p14="http://schemas.microsoft.com/office/powerpoint/2010/main" val="276203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endCondLst>
                                    <p:cond evt="onNext" delay="0">
                                      <p:tgtEl>
                                        <p:sldTgt/>
                                      </p:tgtEl>
                                    </p:cond>
                                  </p:end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r>
              <a:rPr lang="en-US" altLang="en-US" sz="4000" b="1" dirty="0" smtClean="0">
                <a:solidFill>
                  <a:srgbClr val="C00000"/>
                </a:solidFill>
              </a:rPr>
              <a:t>Meeting expectations 3</a:t>
            </a:r>
            <a:endParaRPr lang="en-US" altLang="en-US" sz="4000" b="1" dirty="0">
              <a:solidFill>
                <a:srgbClr val="C00000"/>
              </a:solidFill>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2"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2210937" y="1075898"/>
            <a:ext cx="4517409" cy="16240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solidFill>
              </a:rPr>
              <a:t>Expectation</a:t>
            </a:r>
          </a:p>
          <a:p>
            <a:pPr algn="ctr"/>
            <a:endParaRPr lang="en-GB" sz="800" dirty="0" smtClean="0">
              <a:solidFill>
                <a:schemeClr val="accent3"/>
              </a:solidFill>
            </a:endParaRPr>
          </a:p>
          <a:p>
            <a:pPr algn="ctr"/>
            <a:r>
              <a:rPr lang="en-GB" dirty="0" smtClean="0">
                <a:solidFill>
                  <a:schemeClr val="accent3"/>
                </a:solidFill>
              </a:rPr>
              <a:t>OAAA activities recognise good practice and support quality improvement</a:t>
            </a:r>
            <a:endParaRPr lang="en-GB" dirty="0">
              <a:solidFill>
                <a:schemeClr val="accent3"/>
              </a:solidFill>
            </a:endParaRPr>
          </a:p>
        </p:txBody>
      </p:sp>
      <p:sp>
        <p:nvSpPr>
          <p:cNvPr id="10" name="Rectangle 9"/>
          <p:cNvSpPr/>
          <p:nvPr/>
        </p:nvSpPr>
        <p:spPr>
          <a:xfrm>
            <a:off x="479947" y="2867281"/>
            <a:ext cx="3982871" cy="272579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Quality Audit</a:t>
            </a:r>
          </a:p>
          <a:p>
            <a:pPr algn="ctr"/>
            <a:endParaRPr lang="en-GB" dirty="0" smtClean="0">
              <a:solidFill>
                <a:schemeClr val="tx1"/>
              </a:solidFill>
            </a:endParaRPr>
          </a:p>
          <a:p>
            <a:pPr algn="ctr"/>
            <a:r>
              <a:rPr lang="en-GB" dirty="0" smtClean="0">
                <a:solidFill>
                  <a:schemeClr val="tx1"/>
                </a:solidFill>
              </a:rPr>
              <a:t>The Quality Audit Report includes Commendations which recognise good practice. </a:t>
            </a:r>
            <a:endParaRPr lang="en-GB" dirty="0">
              <a:solidFill>
                <a:schemeClr val="tx1"/>
              </a:solidFill>
            </a:endParaRPr>
          </a:p>
        </p:txBody>
      </p:sp>
      <p:sp>
        <p:nvSpPr>
          <p:cNvPr id="11" name="Rectangle 10"/>
          <p:cNvSpPr/>
          <p:nvPr/>
        </p:nvSpPr>
        <p:spPr>
          <a:xfrm>
            <a:off x="4612943" y="2865689"/>
            <a:ext cx="3957851" cy="272739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Standards Assessment</a:t>
            </a:r>
          </a:p>
          <a:p>
            <a:pPr algn="ctr"/>
            <a:endParaRPr lang="en-GB" dirty="0" smtClean="0">
              <a:solidFill>
                <a:schemeClr val="tx1"/>
              </a:solidFill>
            </a:endParaRPr>
          </a:p>
          <a:p>
            <a:pPr algn="ctr"/>
            <a:r>
              <a:rPr lang="en-GB" dirty="0" smtClean="0">
                <a:solidFill>
                  <a:schemeClr val="tx1"/>
                </a:solidFill>
              </a:rPr>
              <a:t>Standards Assessment ratings include recognition of excellence; HEIs can be accredited with distinction or merit against a specific standard.</a:t>
            </a:r>
          </a:p>
          <a:p>
            <a:pPr algn="ctr"/>
            <a:endParaRPr lang="en-GB" dirty="0" smtClean="0">
              <a:solidFill>
                <a:schemeClr val="tx1"/>
              </a:solidFill>
            </a:endParaRPr>
          </a:p>
          <a:p>
            <a:pPr algn="ctr"/>
            <a:endParaRPr lang="en-GB" dirty="0" smtClean="0">
              <a:solidFill>
                <a:schemeClr val="tx1"/>
              </a:solidFill>
            </a:endParaRPr>
          </a:p>
        </p:txBody>
      </p:sp>
      <p:sp>
        <p:nvSpPr>
          <p:cNvPr id="3" name="Rectangle 2"/>
          <p:cNvSpPr/>
          <p:nvPr/>
        </p:nvSpPr>
        <p:spPr>
          <a:xfrm>
            <a:off x="1615440" y="5783580"/>
            <a:ext cx="5593080" cy="556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OAAA also provides support for the OQNHE</a:t>
            </a:r>
            <a:endParaRPr lang="en-US" b="1" dirty="0">
              <a:solidFill>
                <a:schemeClr val="tx1"/>
              </a:solidFill>
            </a:endParaRPr>
          </a:p>
        </p:txBody>
      </p:sp>
    </p:spTree>
    <p:extLst>
      <p:ext uri="{BB962C8B-B14F-4D97-AF65-F5344CB8AC3E}">
        <p14:creationId xmlns:p14="http://schemas.microsoft.com/office/powerpoint/2010/main" val="17002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endCondLst>
                                    <p:cond evt="onNext" delay="0">
                                      <p:tgtEl>
                                        <p:sldTgt/>
                                      </p:tgtEl>
                                    </p:cond>
                                  </p:end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Text Box 2"/>
          <p:cNvSpPr txBox="1">
            <a:spLocks noChangeArrowheads="1"/>
          </p:cNvSpPr>
          <p:nvPr/>
        </p:nvSpPr>
        <p:spPr bwMode="auto">
          <a:xfrm>
            <a:off x="76200" y="420469"/>
            <a:ext cx="9144000" cy="646331"/>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ar-OM" altLang="en-US" sz="3600" b="1" dirty="0" smtClean="0">
                <a:solidFill>
                  <a:srgbClr val="000000"/>
                </a:solidFill>
                <a:effectLst>
                  <a:outerShdw blurRad="38100" dist="38100" dir="2700000" algn="tl">
                    <a:srgbClr val="C0C0C0"/>
                  </a:outerShdw>
                </a:effectLst>
              </a:rPr>
              <a:t>محتوى العرض</a:t>
            </a:r>
            <a:endParaRPr lang="en-US" altLang="en-US" sz="3600" b="1" dirty="0" smtClean="0">
              <a:solidFill>
                <a:srgbClr val="000000"/>
              </a:solidFill>
              <a:effectLst>
                <a:outerShdw blurRad="38100" dist="38100" dir="2700000" algn="tl">
                  <a:srgbClr val="C0C0C0"/>
                </a:outerShdw>
              </a:effectLst>
            </a:endParaRPr>
          </a:p>
        </p:txBody>
      </p:sp>
      <p:sp>
        <p:nvSpPr>
          <p:cNvPr id="5123" name="Rectangle 3"/>
          <p:cNvSpPr>
            <a:spLocks noChangeArrowheads="1"/>
          </p:cNvSpPr>
          <p:nvPr/>
        </p:nvSpPr>
        <p:spPr bwMode="auto">
          <a:xfrm>
            <a:off x="1231574" y="1905000"/>
            <a:ext cx="7402520" cy="990600"/>
          </a:xfrm>
          <a:prstGeom prst="rect">
            <a:avLst/>
          </a:prstGeom>
          <a:gradFill>
            <a:gsLst>
              <a:gs pos="0">
                <a:schemeClr val="accent6">
                  <a:lumMod val="40000"/>
                  <a:lumOff val="60000"/>
                </a:schemeClr>
              </a:gs>
              <a:gs pos="100000">
                <a:schemeClr val="accent5">
                  <a:tint val="37000"/>
                  <a:satMod val="300000"/>
                </a:schemeClr>
              </a:gs>
              <a:gs pos="100000">
                <a:schemeClr val="accent5">
                  <a:tint val="15000"/>
                  <a:satMod val="350000"/>
                </a:schemeClr>
              </a:gs>
            </a:gsLs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r" rtl="1" eaLnBrk="1" hangingPunct="1">
              <a:lnSpc>
                <a:spcPct val="95000"/>
              </a:lnSpc>
              <a:spcAft>
                <a:spcPct val="50000"/>
              </a:spcAft>
              <a:buFont typeface="Wingdings" panose="05000000000000000000" pitchFamily="2" charset="2"/>
              <a:buChar char="Ø"/>
              <a:defRPr/>
            </a:pPr>
            <a:r>
              <a:rPr lang="ar-OM" altLang="en-US" sz="3200" dirty="0" smtClean="0">
                <a:solidFill>
                  <a:srgbClr val="000000"/>
                </a:solidFill>
              </a:rPr>
              <a:t>المرحلة الأولى من الاعتماد المؤسسي: تدقيق الجودة</a:t>
            </a:r>
            <a:endParaRPr lang="en-US" altLang="en-US" sz="3000" dirty="0" smtClean="0">
              <a:solidFill>
                <a:srgbClr val="000000"/>
              </a:solidFill>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3079"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0000"/>
                  </a:solidFill>
                  <a:effectLst>
                    <a:outerShdw blurRad="38100" dist="38100" dir="2700000" algn="tl">
                      <a:srgbClr val="C0C0C0"/>
                    </a:outerShdw>
                  </a:effectLst>
                </a:rPr>
                <a:t>OAAA</a:t>
              </a:r>
              <a:endParaRPr lang="en-GB" sz="2000" dirty="0">
                <a:solidFill>
                  <a:srgbClr val="000000"/>
                </a:solidFill>
                <a:effectLst>
                  <a:outerShdw blurRad="38100" dist="38100" dir="2700000" algn="tl">
                    <a:srgbClr val="C0C0C0"/>
                  </a:outerShdw>
                </a:effectLst>
              </a:endParaRPr>
            </a:p>
          </p:txBody>
        </p:sp>
      </p:grpSp>
      <p:sp>
        <p:nvSpPr>
          <p:cNvPr id="8" name="Rectangle 7"/>
          <p:cNvSpPr/>
          <p:nvPr/>
        </p:nvSpPr>
        <p:spPr>
          <a:xfrm>
            <a:off x="1231574" y="1219200"/>
            <a:ext cx="7409552"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0" lvl="1" indent="374650" algn="r" defTabSz="457200" rtl="1">
              <a:spcAft>
                <a:spcPts val="0"/>
              </a:spcAft>
              <a:buFont typeface="Wingdings" panose="05000000000000000000" pitchFamily="2" charset="2"/>
              <a:buChar char="Ø"/>
              <a:defRPr/>
            </a:pPr>
            <a:r>
              <a:rPr lang="ar-OM" altLang="en-US" sz="2800" dirty="0" smtClean="0">
                <a:solidFill>
                  <a:srgbClr val="000000"/>
                </a:solidFill>
              </a:rPr>
              <a:t>رؤية الهيئة ورسالتها ومهامها</a:t>
            </a:r>
            <a:endParaRPr lang="en-US" altLang="en-US" sz="2800" dirty="0">
              <a:solidFill>
                <a:srgbClr val="000000"/>
              </a:solidFill>
            </a:endParaRPr>
          </a:p>
        </p:txBody>
      </p:sp>
      <p:sp>
        <p:nvSpPr>
          <p:cNvPr id="11" name="Rectangle 10"/>
          <p:cNvSpPr/>
          <p:nvPr/>
        </p:nvSpPr>
        <p:spPr>
          <a:xfrm>
            <a:off x="1231573" y="4124980"/>
            <a:ext cx="7409554"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r" rtl="1">
              <a:spcAft>
                <a:spcPts val="0"/>
              </a:spcAft>
              <a:buFont typeface="Wingdings" panose="05000000000000000000" pitchFamily="2" charset="2"/>
              <a:buChar char="Ø"/>
              <a:tabLst>
                <a:tab pos="534988" algn="l"/>
              </a:tabLst>
              <a:defRPr/>
            </a:pPr>
            <a:r>
              <a:rPr lang="en-US" altLang="en-US" sz="2800" dirty="0" smtClean="0">
                <a:solidFill>
                  <a:srgbClr val="000000"/>
                </a:solidFill>
              </a:rPr>
              <a:t> </a:t>
            </a:r>
            <a:r>
              <a:rPr lang="ar-OM" altLang="en-US" sz="2800" dirty="0">
                <a:solidFill>
                  <a:srgbClr val="000000"/>
                </a:solidFill>
              </a:rPr>
              <a:t>م</a:t>
            </a:r>
            <a:r>
              <a:rPr lang="ar-OM" altLang="en-US" sz="2800" dirty="0" smtClean="0">
                <a:solidFill>
                  <a:srgbClr val="000000"/>
                </a:solidFill>
              </a:rPr>
              <a:t>شروع تطوير مشروع تطوير المعايير المؤسسية</a:t>
            </a:r>
            <a:endParaRPr lang="en-US" altLang="en-US" sz="2800" dirty="0">
              <a:solidFill>
                <a:srgbClr val="000000"/>
              </a:solidFill>
            </a:endParaRPr>
          </a:p>
        </p:txBody>
      </p:sp>
      <p:sp>
        <p:nvSpPr>
          <p:cNvPr id="12" name="Rectangle 11"/>
          <p:cNvSpPr/>
          <p:nvPr/>
        </p:nvSpPr>
        <p:spPr>
          <a:xfrm>
            <a:off x="1231573" y="3048000"/>
            <a:ext cx="7409555" cy="9541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457200" indent="-457200" algn="r" rtl="1">
              <a:spcAft>
                <a:spcPts val="0"/>
              </a:spcAft>
              <a:buFont typeface="Wingdings" panose="05000000000000000000" pitchFamily="2" charset="2"/>
              <a:buChar char="Ø"/>
              <a:tabLst>
                <a:tab pos="534988" algn="l"/>
              </a:tabLst>
              <a:defRPr/>
            </a:pPr>
            <a:r>
              <a:rPr lang="ar-OM" altLang="en-US" sz="2800" dirty="0" smtClean="0">
                <a:solidFill>
                  <a:srgbClr val="000000"/>
                </a:solidFill>
              </a:rPr>
              <a:t>المرحلة الثانية من الاعتماد المؤسسي: التقويم مقابل المعايير المؤسسية</a:t>
            </a:r>
            <a:endParaRPr lang="en-US" altLang="en-US" sz="2800" dirty="0">
              <a:solidFill>
                <a:srgbClr val="000000"/>
              </a:solidFill>
            </a:endParaRPr>
          </a:p>
        </p:txBody>
      </p:sp>
      <p:sp>
        <p:nvSpPr>
          <p:cNvPr id="13" name="Rectangle 12"/>
          <p:cNvSpPr/>
          <p:nvPr/>
        </p:nvSpPr>
        <p:spPr>
          <a:xfrm>
            <a:off x="1231572" y="5496580"/>
            <a:ext cx="741522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r" rtl="1">
              <a:spcAft>
                <a:spcPts val="0"/>
              </a:spcAft>
              <a:buFont typeface="Wingdings" panose="05000000000000000000" pitchFamily="2" charset="2"/>
              <a:buChar char="Ø"/>
              <a:tabLst>
                <a:tab pos="534988" algn="l"/>
              </a:tabLst>
              <a:defRPr/>
            </a:pPr>
            <a:r>
              <a:rPr lang="en-US" altLang="en-US" sz="2800" dirty="0" smtClean="0">
                <a:solidFill>
                  <a:srgbClr val="000000"/>
                </a:solidFill>
              </a:rPr>
              <a:t>  </a:t>
            </a:r>
            <a:r>
              <a:rPr lang="ar-OM" altLang="en-US" sz="2800" dirty="0" smtClean="0">
                <a:solidFill>
                  <a:srgbClr val="000000"/>
                </a:solidFill>
              </a:rPr>
              <a:t>الخطوات القادمة</a:t>
            </a:r>
            <a:endParaRPr lang="en-US" altLang="en-US" sz="2800" dirty="0">
              <a:solidFill>
                <a:srgbClr val="000000"/>
              </a:solidFill>
            </a:endParaRPr>
          </a:p>
        </p:txBody>
      </p:sp>
      <p:sp>
        <p:nvSpPr>
          <p:cNvPr id="14" name="Rectangle 13"/>
          <p:cNvSpPr/>
          <p:nvPr/>
        </p:nvSpPr>
        <p:spPr>
          <a:xfrm>
            <a:off x="1231574" y="4800600"/>
            <a:ext cx="7415222"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441325" indent="-441325" algn="r" rtl="1">
              <a:spcAft>
                <a:spcPts val="0"/>
              </a:spcAft>
              <a:buFont typeface="Wingdings" panose="05000000000000000000" pitchFamily="2" charset="2"/>
              <a:buChar char="Ø"/>
              <a:defRPr/>
            </a:pPr>
            <a:r>
              <a:rPr lang="ar-OM" altLang="en-US" sz="2800" dirty="0" smtClean="0">
                <a:solidFill>
                  <a:srgbClr val="000000"/>
                </a:solidFill>
              </a:rPr>
              <a:t>الاستجابة لتوقعات المعنيين بأنشطة الهيئة</a:t>
            </a:r>
            <a:endParaRPr lang="en-US" altLang="en-US" sz="2800" dirty="0">
              <a:solidFill>
                <a:srgbClr val="000000"/>
              </a:solidFill>
            </a:endParaRPr>
          </a:p>
        </p:txBody>
      </p:sp>
    </p:spTree>
    <p:extLst>
      <p:ext uri="{BB962C8B-B14F-4D97-AF65-F5344CB8AC3E}">
        <p14:creationId xmlns:p14="http://schemas.microsoft.com/office/powerpoint/2010/main" val="145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8" grpId="0" animBg="1"/>
      <p:bldP spid="11" grpId="0" animBg="1"/>
      <p:bldP spid="12" grpId="0" animBg="1"/>
      <p:bldP spid="13"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p>
        </p:txBody>
      </p:sp>
      <p:sp>
        <p:nvSpPr>
          <p:cNvPr id="4" name="Rectangle 3"/>
          <p:cNvSpPr/>
          <p:nvPr/>
        </p:nvSpPr>
        <p:spPr>
          <a:xfrm>
            <a:off x="4754880" y="1668780"/>
            <a:ext cx="3550920" cy="4732020"/>
          </a:xfrm>
          <a:prstGeom prst="rect">
            <a:avLst/>
          </a:prstGeom>
          <a:solidFill>
            <a:srgbClr val="FCFD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800" b="1" dirty="0" smtClean="0">
                <a:solidFill>
                  <a:srgbClr val="C00000"/>
                </a:solidFill>
              </a:rPr>
              <a:t>التقديرات مقابل المقاييس</a:t>
            </a:r>
            <a:endParaRPr lang="en-US" sz="2800" b="1" dirty="0" smtClean="0">
              <a:solidFill>
                <a:srgbClr val="C00000"/>
              </a:solidFill>
            </a:endParaRPr>
          </a:p>
          <a:p>
            <a:endParaRPr lang="en-US" sz="2800" dirty="0">
              <a:solidFill>
                <a:schemeClr val="tx1"/>
              </a:solidFill>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5" name="Rectangle 4"/>
          <p:cNvSpPr/>
          <p:nvPr/>
        </p:nvSpPr>
        <p:spPr>
          <a:xfrm>
            <a:off x="914400" y="1668780"/>
            <a:ext cx="3352800" cy="473202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OM" sz="3200" b="1" dirty="0" smtClean="0">
              <a:solidFill>
                <a:srgbClr val="C00000"/>
              </a:solidFill>
            </a:endParaRPr>
          </a:p>
          <a:p>
            <a:pPr algn="ctr"/>
            <a:r>
              <a:rPr lang="ar-OM" sz="3200" b="1" dirty="0" smtClean="0">
                <a:solidFill>
                  <a:srgbClr val="C00000"/>
                </a:solidFill>
              </a:rPr>
              <a:t>نتائج الاعتماد</a:t>
            </a:r>
            <a:endParaRPr lang="en-US" sz="3200" b="1" dirty="0" smtClean="0">
              <a:solidFill>
                <a:srgbClr val="C00000"/>
              </a:solidFill>
            </a:endParaRPr>
          </a:p>
          <a:p>
            <a:endParaRPr lang="en-US" sz="2800" dirty="0">
              <a:solidFill>
                <a:schemeClr val="tx1"/>
              </a:solidFill>
            </a:endParaRPr>
          </a:p>
          <a:p>
            <a:pPr marL="342900" indent="-342900" algn="r" rtl="1">
              <a:spcAft>
                <a:spcPts val="600"/>
              </a:spcAft>
              <a:buFont typeface="Arial" panose="020B0604020202020204" pitchFamily="34" charset="0"/>
              <a:buChar char="•"/>
            </a:pPr>
            <a:r>
              <a:rPr lang="ar-OM" sz="2800" b="1" dirty="0" smtClean="0">
                <a:solidFill>
                  <a:schemeClr val="tx1"/>
                </a:solidFill>
              </a:rPr>
              <a:t>المؤسسة معتمدة بتميز أو بجدارة في معيار أو أكثر</a:t>
            </a:r>
            <a:endParaRPr lang="en-US" sz="2800" b="1" dirty="0" smtClean="0">
              <a:solidFill>
                <a:schemeClr val="tx1"/>
              </a:solidFill>
            </a:endParaRPr>
          </a:p>
          <a:p>
            <a:pPr marL="342900" indent="-342900" algn="r" rtl="1">
              <a:spcAft>
                <a:spcPts val="600"/>
              </a:spcAft>
              <a:buFont typeface="Arial" panose="020B0604020202020204" pitchFamily="34" charset="0"/>
              <a:buChar char="•"/>
            </a:pPr>
            <a:r>
              <a:rPr lang="ar-OM" sz="2800" b="1" dirty="0" smtClean="0">
                <a:solidFill>
                  <a:schemeClr val="tx1"/>
                </a:solidFill>
              </a:rPr>
              <a:t>المؤسسة معتمدة</a:t>
            </a:r>
            <a:endParaRPr lang="en-US" sz="2800" b="1" dirty="0" smtClean="0">
              <a:solidFill>
                <a:schemeClr val="tx1"/>
              </a:solidFill>
            </a:endParaRPr>
          </a:p>
          <a:p>
            <a:pPr marL="342900" indent="-342900" algn="r" rtl="1">
              <a:spcAft>
                <a:spcPts val="600"/>
              </a:spcAft>
              <a:buFont typeface="Arial" panose="020B0604020202020204" pitchFamily="34" charset="0"/>
              <a:buChar char="•"/>
            </a:pPr>
            <a:r>
              <a:rPr lang="ar-OM" sz="2800" b="1" dirty="0" smtClean="0">
                <a:solidFill>
                  <a:schemeClr val="tx1"/>
                </a:solidFill>
              </a:rPr>
              <a:t>المؤسسة تحت الملاحظة</a:t>
            </a:r>
          </a:p>
          <a:p>
            <a:pPr marL="342900" indent="-342900" algn="r" rtl="1">
              <a:spcAft>
                <a:spcPts val="600"/>
              </a:spcAft>
              <a:buFont typeface="Arial" panose="020B0604020202020204" pitchFamily="34" charset="0"/>
              <a:buChar char="•"/>
            </a:pPr>
            <a:r>
              <a:rPr lang="ar-OM" sz="2800" b="1" dirty="0">
                <a:solidFill>
                  <a:schemeClr val="tx1"/>
                </a:solidFill>
              </a:rPr>
              <a:t>المؤسسة معتمدة</a:t>
            </a:r>
            <a:endParaRPr lang="en-US" sz="2800" b="1" dirty="0">
              <a:solidFill>
                <a:schemeClr val="tx1"/>
              </a:solidFill>
            </a:endParaRPr>
          </a:p>
          <a:p>
            <a:pPr algn="r" rtl="1"/>
            <a:endParaRPr lang="ar-OM" sz="2800" b="1" dirty="0" smtClean="0">
              <a:solidFill>
                <a:schemeClr val="tx1"/>
              </a:solidFill>
            </a:endParaRPr>
          </a:p>
          <a:p>
            <a:pPr marL="342900" indent="-342900" algn="r" rtl="1">
              <a:buFont typeface="Arial" panose="020B0604020202020204" pitchFamily="34" charset="0"/>
              <a:buChar char="•"/>
            </a:pPr>
            <a:endParaRPr lang="en-US" sz="2800" b="1" dirty="0" smtClean="0">
              <a:solidFill>
                <a:schemeClr val="tx1"/>
              </a:solidFill>
            </a:endParaRPr>
          </a:p>
          <a:p>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0589154"/>
              </p:ext>
            </p:extLst>
          </p:nvPr>
        </p:nvGraphicFramePr>
        <p:xfrm>
          <a:off x="4956810" y="3070860"/>
          <a:ext cx="3147060" cy="2872740"/>
        </p:xfrm>
        <a:graphic>
          <a:graphicData uri="http://schemas.openxmlformats.org/drawingml/2006/table">
            <a:tbl>
              <a:tblPr firstRow="1" bandRow="1">
                <a:tableStyleId>{C4B1156A-380E-4F78-BDF5-A606A8083BF9}</a:tableStyleId>
              </a:tblPr>
              <a:tblGrid>
                <a:gridCol w="954970"/>
                <a:gridCol w="2192090"/>
              </a:tblGrid>
              <a:tr h="574548">
                <a:tc>
                  <a:txBody>
                    <a:bodyPr/>
                    <a:lstStyle/>
                    <a:p>
                      <a:pPr algn="ctr"/>
                      <a:r>
                        <a:rPr lang="ar-OM" sz="2400" b="0" dirty="0" smtClean="0"/>
                        <a:t>4</a:t>
                      </a:r>
                      <a:endParaRPr lang="en-US" sz="2400" b="0" dirty="0"/>
                    </a:p>
                  </a:txBody>
                  <a:tcPr anchor="ctr"/>
                </a:tc>
                <a:tc rowSpan="3">
                  <a:txBody>
                    <a:bodyPr/>
                    <a:lstStyle/>
                    <a:p>
                      <a:pPr algn="r" rtl="1"/>
                      <a:r>
                        <a:rPr lang="ar-OM" sz="2400" dirty="0" smtClean="0"/>
                        <a:t>مستوف</a:t>
                      </a:r>
                      <a:r>
                        <a:rPr lang="ar-OM" sz="2400" baseline="0" dirty="0" smtClean="0"/>
                        <a:t> للمتطلبات</a:t>
                      </a:r>
                      <a:endParaRPr lang="en-US" sz="2400" dirty="0"/>
                    </a:p>
                  </a:txBody>
                  <a:tcPr anchor="ctr"/>
                </a:tc>
              </a:tr>
              <a:tr h="574548">
                <a:tc>
                  <a:txBody>
                    <a:bodyPr/>
                    <a:lstStyle/>
                    <a:p>
                      <a:pPr algn="ctr"/>
                      <a:r>
                        <a:rPr lang="ar-OM" sz="2400" dirty="0" smtClean="0"/>
                        <a:t>3</a:t>
                      </a:r>
                      <a:endParaRPr lang="en-US" sz="2400" dirty="0"/>
                    </a:p>
                  </a:txBody>
                  <a:tcPr anchor="ctr"/>
                </a:tc>
                <a:tc vMerge="1">
                  <a:txBody>
                    <a:bodyPr/>
                    <a:lstStyle/>
                    <a:p>
                      <a:endParaRPr lang="en-US"/>
                    </a:p>
                  </a:txBody>
                  <a:tcPr/>
                </a:tc>
              </a:tr>
              <a:tr h="574548">
                <a:tc>
                  <a:txBody>
                    <a:bodyPr/>
                    <a:lstStyle/>
                    <a:p>
                      <a:pPr algn="ctr"/>
                      <a:r>
                        <a:rPr lang="ar-OM" sz="2400" dirty="0" smtClean="0"/>
                        <a:t>2</a:t>
                      </a:r>
                      <a:endParaRPr lang="en-US" sz="2400" dirty="0"/>
                    </a:p>
                  </a:txBody>
                  <a:tcPr anchor="ctr"/>
                </a:tc>
                <a:tc vMerge="1">
                  <a:txBody>
                    <a:bodyPr/>
                    <a:lstStyle/>
                    <a:p>
                      <a:endParaRPr lang="en-US" dirty="0"/>
                    </a:p>
                  </a:txBody>
                  <a:tcPr/>
                </a:tc>
              </a:tr>
              <a:tr h="574548">
                <a:tc>
                  <a:txBody>
                    <a:bodyPr/>
                    <a:lstStyle/>
                    <a:p>
                      <a:pPr algn="ctr"/>
                      <a:r>
                        <a:rPr lang="ar-OM" sz="2400" dirty="0" smtClean="0"/>
                        <a:t>1</a:t>
                      </a:r>
                      <a:endParaRPr lang="en-US" sz="2400" dirty="0"/>
                    </a:p>
                  </a:txBody>
                  <a:tcPr anchor="ctr"/>
                </a:tc>
                <a:tc>
                  <a:txBody>
                    <a:bodyPr/>
                    <a:lstStyle/>
                    <a:p>
                      <a:pPr algn="r" rtl="1"/>
                      <a:r>
                        <a:rPr lang="ar-OM" sz="2400" b="1" dirty="0" smtClean="0"/>
                        <a:t>مستوف جزئيا</a:t>
                      </a:r>
                      <a:endParaRPr lang="en-US" sz="2400" b="1" dirty="0"/>
                    </a:p>
                  </a:txBody>
                  <a:tcPr anchor="ctr"/>
                </a:tc>
              </a:tr>
              <a:tr h="574548">
                <a:tc>
                  <a:txBody>
                    <a:bodyPr/>
                    <a:lstStyle/>
                    <a:p>
                      <a:pPr algn="ctr"/>
                      <a:r>
                        <a:rPr lang="ar-OM" sz="2400" dirty="0" smtClean="0"/>
                        <a:t>صفر</a:t>
                      </a:r>
                      <a:endParaRPr lang="en-US" sz="2400" dirty="0"/>
                    </a:p>
                  </a:txBody>
                  <a:tcPr anchor="ctr"/>
                </a:tc>
                <a:tc>
                  <a:txBody>
                    <a:bodyPr/>
                    <a:lstStyle/>
                    <a:p>
                      <a:pPr algn="r" rtl="1"/>
                      <a:r>
                        <a:rPr lang="ar-OM" sz="2400" b="1" dirty="0" smtClean="0"/>
                        <a:t>غير</a:t>
                      </a:r>
                      <a:r>
                        <a:rPr lang="ar-OM" sz="2400" b="1" baseline="0" dirty="0" smtClean="0"/>
                        <a:t> مستوف</a:t>
                      </a:r>
                      <a:endParaRPr lang="en-US" sz="2400" b="1" dirty="0"/>
                    </a:p>
                  </a:txBody>
                  <a:tcPr anchor="ctr"/>
                </a:tc>
              </a:tr>
            </a:tbl>
          </a:graphicData>
        </a:graphic>
      </p:graphicFrame>
      <p:sp>
        <p:nvSpPr>
          <p:cNvPr id="7" name="Rectangle 2"/>
          <p:cNvSpPr txBox="1">
            <a:spLocks noChangeArrowheads="1"/>
          </p:cNvSpPr>
          <p:nvPr/>
        </p:nvSpPr>
        <p:spPr bwMode="auto">
          <a:xfrm>
            <a:off x="457200" y="149225"/>
            <a:ext cx="8229600" cy="1146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ar-OM" altLang="en-US" sz="4000" b="1" dirty="0">
                <a:solidFill>
                  <a:srgbClr val="C00000"/>
                </a:solidFill>
              </a:rPr>
              <a:t>الاستجابة للتّوقعــــــــات (3</a:t>
            </a:r>
            <a:r>
              <a:rPr lang="ar-OM" altLang="en-US" sz="4000" b="1" dirty="0" smtClean="0">
                <a:solidFill>
                  <a:srgbClr val="C00000"/>
                </a:solidFill>
              </a:rPr>
              <a:t>)</a:t>
            </a:r>
          </a:p>
          <a:p>
            <a:pPr rtl="1"/>
            <a:r>
              <a:rPr lang="ar-OM" altLang="en-US" sz="2400" b="1" kern="0" dirty="0" smtClean="0">
                <a:solidFill>
                  <a:srgbClr val="C00000"/>
                </a:solidFill>
              </a:rPr>
              <a:t>تقدير واعتراف بالممارسات الجيدة،</a:t>
            </a:r>
          </a:p>
          <a:p>
            <a:pPr rtl="1"/>
            <a:r>
              <a:rPr lang="ar-OM" altLang="en-US" sz="2400" b="1" kern="0" dirty="0" smtClean="0">
                <a:solidFill>
                  <a:srgbClr val="C00000"/>
                </a:solidFill>
              </a:rPr>
              <a:t>ودعم للتحسين بمستوى الجودة</a:t>
            </a:r>
            <a:endParaRPr lang="en-US" altLang="en-US" sz="2400" b="1" kern="0" dirty="0">
              <a:solidFill>
                <a:srgbClr val="C00000"/>
              </a:solidFill>
            </a:endParaRPr>
          </a:p>
        </p:txBody>
      </p:sp>
    </p:spTree>
    <p:extLst>
      <p:ext uri="{BB962C8B-B14F-4D97-AF65-F5344CB8AC3E}">
        <p14:creationId xmlns:p14="http://schemas.microsoft.com/office/powerpoint/2010/main" val="2222856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p>
        </p:txBody>
      </p:sp>
      <p:sp>
        <p:nvSpPr>
          <p:cNvPr id="4" name="Rectangle 3"/>
          <p:cNvSpPr/>
          <p:nvPr/>
        </p:nvSpPr>
        <p:spPr>
          <a:xfrm>
            <a:off x="640080" y="1828800"/>
            <a:ext cx="3550920" cy="4732020"/>
          </a:xfrm>
          <a:prstGeom prst="rect">
            <a:avLst/>
          </a:prstGeom>
          <a:solidFill>
            <a:srgbClr val="FCFD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Criteria Assessment </a:t>
            </a:r>
          </a:p>
          <a:p>
            <a:pPr algn="ctr"/>
            <a:r>
              <a:rPr lang="en-US" sz="2800" b="1" dirty="0" smtClean="0">
                <a:solidFill>
                  <a:srgbClr val="C00000"/>
                </a:solidFill>
              </a:rPr>
              <a:t>Ratings</a:t>
            </a:r>
          </a:p>
          <a:p>
            <a:endParaRPr lang="en-US" sz="2800" dirty="0">
              <a:solidFill>
                <a:schemeClr val="tx1"/>
              </a:solidFill>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5" name="Rectangle 4"/>
          <p:cNvSpPr/>
          <p:nvPr/>
        </p:nvSpPr>
        <p:spPr>
          <a:xfrm>
            <a:off x="4831080" y="1821180"/>
            <a:ext cx="3550920" cy="473202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Accreditation Outcomes</a:t>
            </a:r>
          </a:p>
          <a:p>
            <a:endParaRPr lang="en-US" sz="2800" dirty="0">
              <a:solidFill>
                <a:schemeClr val="tx1"/>
              </a:solidFill>
            </a:endParaRPr>
          </a:p>
          <a:p>
            <a:pPr marL="342900" indent="-342900">
              <a:buFont typeface="Arial" panose="020B0604020202020204" pitchFamily="34" charset="0"/>
              <a:buChar char="•"/>
            </a:pPr>
            <a:r>
              <a:rPr lang="en-US" sz="2400" dirty="0" smtClean="0">
                <a:solidFill>
                  <a:schemeClr val="tx1"/>
                </a:solidFill>
              </a:rPr>
              <a:t>Accredited with Distinction or Merit in [named] Standard(s)</a:t>
            </a:r>
          </a:p>
          <a:p>
            <a:pPr marL="342900" indent="-342900">
              <a:buFont typeface="Arial" panose="020B0604020202020204" pitchFamily="34" charset="0"/>
              <a:buChar char="•"/>
            </a:pPr>
            <a:r>
              <a:rPr lang="en-US" sz="2400" dirty="0" smtClean="0">
                <a:solidFill>
                  <a:schemeClr val="tx1"/>
                </a:solidFill>
              </a:rPr>
              <a:t>Accredited</a:t>
            </a:r>
          </a:p>
          <a:p>
            <a:pPr marL="342900" indent="-342900">
              <a:buFont typeface="Arial" panose="020B0604020202020204" pitchFamily="34" charset="0"/>
              <a:buChar char="•"/>
            </a:pPr>
            <a:r>
              <a:rPr lang="en-US" sz="2400" dirty="0" smtClean="0">
                <a:solidFill>
                  <a:schemeClr val="tx1"/>
                </a:solidFill>
              </a:rPr>
              <a:t>On Probation</a:t>
            </a:r>
          </a:p>
          <a:p>
            <a:pPr marL="342900" indent="-342900">
              <a:buFont typeface="Arial" panose="020B0604020202020204" pitchFamily="34" charset="0"/>
              <a:buChar char="•"/>
            </a:pPr>
            <a:r>
              <a:rPr lang="en-US" sz="2400" dirty="0" smtClean="0">
                <a:solidFill>
                  <a:schemeClr val="tx1"/>
                </a:solidFill>
              </a:rPr>
              <a:t>Not Accredited</a:t>
            </a:r>
          </a:p>
          <a:p>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11792333"/>
              </p:ext>
            </p:extLst>
          </p:nvPr>
        </p:nvGraphicFramePr>
        <p:xfrm>
          <a:off x="842010" y="3505200"/>
          <a:ext cx="3147060" cy="2872740"/>
        </p:xfrm>
        <a:graphic>
          <a:graphicData uri="http://schemas.openxmlformats.org/drawingml/2006/table">
            <a:tbl>
              <a:tblPr firstRow="1" bandRow="1">
                <a:tableStyleId>{C4B1156A-380E-4F78-BDF5-A606A8083BF9}</a:tableStyleId>
              </a:tblPr>
              <a:tblGrid>
                <a:gridCol w="954970"/>
                <a:gridCol w="2192090"/>
              </a:tblGrid>
              <a:tr h="574548">
                <a:tc>
                  <a:txBody>
                    <a:bodyPr/>
                    <a:lstStyle/>
                    <a:p>
                      <a:r>
                        <a:rPr lang="en-US" b="0" dirty="0" smtClean="0"/>
                        <a:t>4</a:t>
                      </a:r>
                      <a:endParaRPr lang="en-US" b="0" dirty="0"/>
                    </a:p>
                  </a:txBody>
                  <a:tcPr anchor="ctr"/>
                </a:tc>
                <a:tc rowSpan="3">
                  <a:txBody>
                    <a:bodyPr/>
                    <a:lstStyle/>
                    <a:p>
                      <a:pPr algn="l"/>
                      <a:r>
                        <a:rPr lang="en-US" dirty="0" smtClean="0"/>
                        <a:t>Met</a:t>
                      </a:r>
                      <a:endParaRPr lang="en-US" dirty="0"/>
                    </a:p>
                  </a:txBody>
                  <a:tcPr anchor="ctr"/>
                </a:tc>
              </a:tr>
              <a:tr h="574548">
                <a:tc>
                  <a:txBody>
                    <a:bodyPr/>
                    <a:lstStyle/>
                    <a:p>
                      <a:r>
                        <a:rPr lang="en-US" dirty="0" smtClean="0"/>
                        <a:t>3</a:t>
                      </a:r>
                      <a:endParaRPr lang="en-US" dirty="0"/>
                    </a:p>
                  </a:txBody>
                  <a:tcPr anchor="ctr"/>
                </a:tc>
                <a:tc vMerge="1">
                  <a:txBody>
                    <a:bodyPr/>
                    <a:lstStyle/>
                    <a:p>
                      <a:endParaRPr lang="en-US"/>
                    </a:p>
                  </a:txBody>
                  <a:tcPr/>
                </a:tc>
              </a:tr>
              <a:tr h="574548">
                <a:tc>
                  <a:txBody>
                    <a:bodyPr/>
                    <a:lstStyle/>
                    <a:p>
                      <a:r>
                        <a:rPr lang="en-US" dirty="0" smtClean="0"/>
                        <a:t>2</a:t>
                      </a:r>
                      <a:endParaRPr lang="en-US" dirty="0"/>
                    </a:p>
                  </a:txBody>
                  <a:tcPr anchor="ctr"/>
                </a:tc>
                <a:tc vMerge="1">
                  <a:txBody>
                    <a:bodyPr/>
                    <a:lstStyle/>
                    <a:p>
                      <a:endParaRPr lang="en-US" dirty="0"/>
                    </a:p>
                  </a:txBody>
                  <a:tcPr/>
                </a:tc>
              </a:tr>
              <a:tr h="574548">
                <a:tc>
                  <a:txBody>
                    <a:bodyPr/>
                    <a:lstStyle/>
                    <a:p>
                      <a:r>
                        <a:rPr lang="en-US" dirty="0" smtClean="0"/>
                        <a:t>1</a:t>
                      </a:r>
                      <a:endParaRPr lang="en-US" dirty="0"/>
                    </a:p>
                  </a:txBody>
                  <a:tcPr anchor="ctr"/>
                </a:tc>
                <a:tc>
                  <a:txBody>
                    <a:bodyPr/>
                    <a:lstStyle/>
                    <a:p>
                      <a:r>
                        <a:rPr lang="en-US" b="1" dirty="0" smtClean="0"/>
                        <a:t>Partially</a:t>
                      </a:r>
                      <a:r>
                        <a:rPr lang="en-US" b="1" baseline="0" dirty="0" smtClean="0"/>
                        <a:t> Met</a:t>
                      </a:r>
                      <a:endParaRPr lang="en-US" b="1" dirty="0"/>
                    </a:p>
                  </a:txBody>
                  <a:tcPr anchor="ctr"/>
                </a:tc>
              </a:tr>
              <a:tr h="574548">
                <a:tc>
                  <a:txBody>
                    <a:bodyPr/>
                    <a:lstStyle/>
                    <a:p>
                      <a:r>
                        <a:rPr lang="en-US" dirty="0" smtClean="0"/>
                        <a:t>0</a:t>
                      </a:r>
                      <a:endParaRPr lang="en-US" dirty="0"/>
                    </a:p>
                  </a:txBody>
                  <a:tcPr anchor="ctr"/>
                </a:tc>
                <a:tc>
                  <a:txBody>
                    <a:bodyPr/>
                    <a:lstStyle/>
                    <a:p>
                      <a:r>
                        <a:rPr lang="en-US" b="1" dirty="0" smtClean="0"/>
                        <a:t>Not Met</a:t>
                      </a:r>
                      <a:endParaRPr lang="en-US" b="1" dirty="0"/>
                    </a:p>
                  </a:txBody>
                  <a:tcPr anchor="ctr"/>
                </a:tc>
              </a:tr>
            </a:tbl>
          </a:graphicData>
        </a:graphic>
      </p:graphicFrame>
      <p:sp>
        <p:nvSpPr>
          <p:cNvPr id="7" name="Rectangle 2"/>
          <p:cNvSpPr txBox="1">
            <a:spLocks noChangeArrowheads="1"/>
          </p:cNvSpPr>
          <p:nvPr/>
        </p:nvSpPr>
        <p:spPr bwMode="auto">
          <a:xfrm>
            <a:off x="457200" y="225425"/>
            <a:ext cx="8229600" cy="1146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200" b="1" kern="0" dirty="0" smtClean="0">
                <a:solidFill>
                  <a:srgbClr val="C00000"/>
                </a:solidFill>
              </a:rPr>
              <a:t>Meeting expectations 3</a:t>
            </a:r>
          </a:p>
          <a:p>
            <a:r>
              <a:rPr lang="en-GB" sz="2400" dirty="0">
                <a:solidFill>
                  <a:srgbClr val="C00000"/>
                </a:solidFill>
              </a:rPr>
              <a:t>activities recognise good </a:t>
            </a:r>
            <a:r>
              <a:rPr lang="en-GB" sz="2400" dirty="0" smtClean="0">
                <a:solidFill>
                  <a:srgbClr val="C00000"/>
                </a:solidFill>
              </a:rPr>
              <a:t>practice and </a:t>
            </a:r>
          </a:p>
          <a:p>
            <a:r>
              <a:rPr lang="en-GB" sz="2400" dirty="0" smtClean="0">
                <a:solidFill>
                  <a:srgbClr val="C00000"/>
                </a:solidFill>
              </a:rPr>
              <a:t>support </a:t>
            </a:r>
            <a:r>
              <a:rPr lang="en-GB" sz="2400" dirty="0">
                <a:solidFill>
                  <a:srgbClr val="C00000"/>
                </a:solidFill>
              </a:rPr>
              <a:t>quality improvement</a:t>
            </a:r>
            <a:endParaRPr lang="en-US" altLang="en-US" sz="2400" b="1" kern="0" dirty="0">
              <a:solidFill>
                <a:srgbClr val="C00000"/>
              </a:solidFill>
            </a:endParaRPr>
          </a:p>
        </p:txBody>
      </p:sp>
    </p:spTree>
    <p:extLst>
      <p:ext uri="{BB962C8B-B14F-4D97-AF65-F5344CB8AC3E}">
        <p14:creationId xmlns:p14="http://schemas.microsoft.com/office/powerpoint/2010/main" val="20395559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pPr rtl="1"/>
            <a:r>
              <a:rPr lang="ar-OM" altLang="en-US" sz="4000" b="1" dirty="0">
                <a:solidFill>
                  <a:srgbClr val="C00000"/>
                </a:solidFill>
              </a:rPr>
              <a:t>الاستجابة للتّوقعــــــــات </a:t>
            </a:r>
            <a:r>
              <a:rPr lang="ar-OM" altLang="en-US" sz="4000" b="1" dirty="0" smtClean="0">
                <a:solidFill>
                  <a:srgbClr val="C00000"/>
                </a:solidFill>
              </a:rPr>
              <a:t>(4)</a:t>
            </a:r>
            <a:endParaRPr lang="en-US" altLang="en-US" sz="4000" b="1" dirty="0">
              <a:solidFill>
                <a:srgbClr val="C00000"/>
              </a:solidFill>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2"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2210937" y="1228298"/>
            <a:ext cx="4517409" cy="16240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400" b="1" dirty="0" smtClean="0">
                <a:solidFill>
                  <a:schemeClr val="accent3"/>
                </a:solidFill>
              </a:rPr>
              <a:t>التوقـــــــــــع</a:t>
            </a:r>
          </a:p>
          <a:p>
            <a:pPr algn="ctr" rtl="1"/>
            <a:r>
              <a:rPr lang="ar-OM" sz="2400" dirty="0" smtClean="0">
                <a:solidFill>
                  <a:schemeClr val="accent3"/>
                </a:solidFill>
              </a:rPr>
              <a:t>للمؤسسة عمليات واضحة وشفافة وهي توفر التدريب على هذه العمليات للقطاع والمراجعين الخارجيين </a:t>
            </a:r>
            <a:endParaRPr lang="en-GB" sz="2400" dirty="0">
              <a:solidFill>
                <a:schemeClr val="accent3"/>
              </a:solidFill>
            </a:endParaRPr>
          </a:p>
        </p:txBody>
      </p:sp>
      <p:sp>
        <p:nvSpPr>
          <p:cNvPr id="10" name="Rectangle 9"/>
          <p:cNvSpPr/>
          <p:nvPr/>
        </p:nvSpPr>
        <p:spPr>
          <a:xfrm>
            <a:off x="4765095" y="3073021"/>
            <a:ext cx="3982871" cy="30275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400" b="1" dirty="0" smtClean="0">
                <a:solidFill>
                  <a:schemeClr val="tx1"/>
                </a:solidFill>
              </a:rPr>
              <a:t>تدقيق الجودة</a:t>
            </a:r>
          </a:p>
          <a:p>
            <a:pPr algn="just" rtl="1"/>
            <a:r>
              <a:rPr lang="ar-OM" sz="2400" dirty="0" smtClean="0">
                <a:solidFill>
                  <a:schemeClr val="tx1"/>
                </a:solidFill>
              </a:rPr>
              <a:t>تمّ في 2008 نشر دليل تدقيق الجودة المؤسسية، وعقد ورش تدريب للقطاع في مختلف ولايات السلطنة. كما تم عقد 3 ورش تدريب للمراجعين الخارجيين المتواجدين في السلطنة، وهناك مواد تدريبية على موقع الهيئة.</a:t>
            </a:r>
            <a:endParaRPr lang="en-GB" sz="2400" dirty="0">
              <a:solidFill>
                <a:schemeClr val="tx1"/>
              </a:solidFill>
            </a:endParaRPr>
          </a:p>
        </p:txBody>
      </p:sp>
      <p:sp>
        <p:nvSpPr>
          <p:cNvPr id="11" name="Rectangle 10"/>
          <p:cNvSpPr/>
          <p:nvPr/>
        </p:nvSpPr>
        <p:spPr>
          <a:xfrm>
            <a:off x="665778" y="3073021"/>
            <a:ext cx="3957851" cy="304117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OM" sz="2400" b="1" dirty="0" smtClean="0">
              <a:solidFill>
                <a:schemeClr val="tx1"/>
              </a:solidFill>
            </a:endParaRPr>
          </a:p>
          <a:p>
            <a:pPr algn="ctr" rtl="1"/>
            <a:r>
              <a:rPr lang="ar-OM" sz="2400" b="1" dirty="0" smtClean="0">
                <a:solidFill>
                  <a:schemeClr val="tx1"/>
                </a:solidFill>
              </a:rPr>
              <a:t>التقويم مقابل المعايير</a:t>
            </a:r>
          </a:p>
          <a:p>
            <a:pPr algn="ctr" rtl="1"/>
            <a:r>
              <a:rPr lang="ar-OM" sz="2400" dirty="0" smtClean="0">
                <a:solidFill>
                  <a:schemeClr val="tx1"/>
                </a:solidFill>
              </a:rPr>
              <a:t>تدشين دليل التقويم مقابل المعايير المؤسسية اليوم. كما تم تدريب </a:t>
            </a:r>
            <a:r>
              <a:rPr lang="ar-OM" sz="2400" dirty="0">
                <a:solidFill>
                  <a:schemeClr val="tx1"/>
                </a:solidFill>
              </a:rPr>
              <a:t>ا</a:t>
            </a:r>
            <a:r>
              <a:rPr lang="ar-OM" sz="2400" dirty="0" smtClean="0">
                <a:solidFill>
                  <a:schemeClr val="tx1"/>
                </a:solidFill>
              </a:rPr>
              <a:t>لمراجعين الخارجيين المحليين في ديسمبر 2015 ويناير 2016 ويجري العمل حاليا على إعداد مواد لتدريب المراجعين الخارجيين الدوليين عبر الانترنت.</a:t>
            </a:r>
          </a:p>
          <a:p>
            <a:pPr algn="ctr" rtl="1"/>
            <a:endParaRPr lang="en-GB" dirty="0" smtClean="0">
              <a:solidFill>
                <a:schemeClr val="tx1"/>
              </a:solidFill>
            </a:endParaRPr>
          </a:p>
        </p:txBody>
      </p:sp>
    </p:spTree>
    <p:extLst>
      <p:ext uri="{BB962C8B-B14F-4D97-AF65-F5344CB8AC3E}">
        <p14:creationId xmlns:p14="http://schemas.microsoft.com/office/powerpoint/2010/main" val="522067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r>
              <a:rPr lang="en-US" altLang="en-US" sz="4000" b="1" dirty="0" smtClean="0">
                <a:solidFill>
                  <a:srgbClr val="C00000"/>
                </a:solidFill>
                <a:effectLst>
                  <a:outerShdw blurRad="38100" dist="38100" dir="2700000" algn="tl">
                    <a:srgbClr val="000000">
                      <a:alpha val="43137"/>
                    </a:srgbClr>
                  </a:outerShdw>
                </a:effectLst>
              </a:rPr>
              <a:t>Meeting expectations 4</a:t>
            </a:r>
            <a:endParaRPr lang="en-US" altLang="en-US" sz="4000" b="1" dirty="0">
              <a:solidFill>
                <a:srgbClr val="C00000"/>
              </a:solidFill>
              <a:effectLst>
                <a:outerShdw blurRad="38100" dist="38100" dir="2700000" algn="tl">
                  <a:srgbClr val="000000">
                    <a:alpha val="43137"/>
                  </a:srgbClr>
                </a:outerShdw>
              </a:effectLst>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2"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2210937" y="1228298"/>
            <a:ext cx="4517409" cy="16240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solidFill>
              </a:rPr>
              <a:t>Expectation</a:t>
            </a:r>
          </a:p>
          <a:p>
            <a:pPr algn="ctr"/>
            <a:endParaRPr lang="en-GB" dirty="0" smtClean="0">
              <a:solidFill>
                <a:schemeClr val="accent3"/>
              </a:solidFill>
            </a:endParaRPr>
          </a:p>
          <a:p>
            <a:pPr algn="ctr"/>
            <a:r>
              <a:rPr lang="en-GB" dirty="0" smtClean="0">
                <a:solidFill>
                  <a:schemeClr val="accent3"/>
                </a:solidFill>
              </a:rPr>
              <a:t>OAAA  has clear, transparent processes and provides training for the sector and external reviewers in its processes</a:t>
            </a:r>
            <a:endParaRPr lang="en-GB" dirty="0">
              <a:solidFill>
                <a:schemeClr val="accent3"/>
              </a:solidFill>
            </a:endParaRPr>
          </a:p>
        </p:txBody>
      </p:sp>
      <p:sp>
        <p:nvSpPr>
          <p:cNvPr id="10" name="Rectangle 9"/>
          <p:cNvSpPr/>
          <p:nvPr/>
        </p:nvSpPr>
        <p:spPr>
          <a:xfrm>
            <a:off x="479947" y="3073021"/>
            <a:ext cx="3982871" cy="30275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Quality Audit</a:t>
            </a:r>
          </a:p>
          <a:p>
            <a:pPr algn="ctr"/>
            <a:endParaRPr lang="en-GB" dirty="0" smtClean="0">
              <a:solidFill>
                <a:schemeClr val="tx1"/>
              </a:solidFill>
            </a:endParaRPr>
          </a:p>
          <a:p>
            <a:pPr algn="ctr"/>
            <a:r>
              <a:rPr lang="en-GB" dirty="0" smtClean="0">
                <a:solidFill>
                  <a:schemeClr val="tx1"/>
                </a:solidFill>
              </a:rPr>
              <a:t>The Quality Audit Manual (QAM) was published in 2008 and regional workshops were held for the sector.  Three training workshops have been held for local reviewers and other training materials are available on the OAAA website. </a:t>
            </a:r>
            <a:endParaRPr lang="en-GB" dirty="0">
              <a:solidFill>
                <a:schemeClr val="tx1"/>
              </a:solidFill>
            </a:endParaRPr>
          </a:p>
        </p:txBody>
      </p:sp>
      <p:sp>
        <p:nvSpPr>
          <p:cNvPr id="11" name="Rectangle 10"/>
          <p:cNvSpPr/>
          <p:nvPr/>
        </p:nvSpPr>
        <p:spPr>
          <a:xfrm>
            <a:off x="4612943" y="3086668"/>
            <a:ext cx="3957851" cy="304117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Standards Assessment</a:t>
            </a:r>
          </a:p>
          <a:p>
            <a:pPr algn="ctr"/>
            <a:endParaRPr lang="en-GB" dirty="0" smtClean="0">
              <a:solidFill>
                <a:schemeClr val="tx1"/>
              </a:solidFill>
            </a:endParaRPr>
          </a:p>
          <a:p>
            <a:pPr algn="ctr"/>
            <a:r>
              <a:rPr lang="en-GB" dirty="0" smtClean="0">
                <a:solidFill>
                  <a:schemeClr val="tx1"/>
                </a:solidFill>
              </a:rPr>
              <a:t>The Institutional Standards Assessment Manual is launched today. External reviewer training was held in December 2015 and January 2016 and online materials for international reviewers are in development.</a:t>
            </a:r>
          </a:p>
        </p:txBody>
      </p:sp>
    </p:spTree>
    <p:extLst>
      <p:ext uri="{BB962C8B-B14F-4D97-AF65-F5344CB8AC3E}">
        <p14:creationId xmlns:p14="http://schemas.microsoft.com/office/powerpoint/2010/main" val="1243633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Accreditation Board\37 HEI Standards Assessments\ISA ER training Dec 2015\photos\20151221_164432 ppt.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002" b="-2088"/>
          <a:stretch/>
        </p:blipFill>
        <p:spPr bwMode="auto">
          <a:xfrm>
            <a:off x="-927101" y="0"/>
            <a:ext cx="10642601" cy="6999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92354" y="5455920"/>
            <a:ext cx="4831080" cy="1384995"/>
          </a:xfrm>
          <a:prstGeom prst="rect">
            <a:avLst/>
          </a:prstGeom>
          <a:solidFill>
            <a:schemeClr val="tx1">
              <a:lumMod val="65000"/>
              <a:lumOff val="35000"/>
            </a:schemeClr>
          </a:solidFill>
        </p:spPr>
        <p:txBody>
          <a:bodyPr wrap="square" rtlCol="0">
            <a:spAutoFit/>
          </a:bodyPr>
          <a:lstStyle/>
          <a:p>
            <a:pPr algn="ctr"/>
            <a:r>
              <a:rPr lang="ar-OM" sz="2400" b="1" dirty="0" smtClean="0">
                <a:solidFill>
                  <a:schemeClr val="bg1"/>
                </a:solidFill>
              </a:rPr>
              <a:t>ورشة تدريب المراجعين الخارجيين المحليين، ديسمبر 2015م</a:t>
            </a:r>
            <a:endParaRPr lang="en-US" sz="2400" b="1" dirty="0" smtClean="0">
              <a:solidFill>
                <a:schemeClr val="bg1"/>
              </a:solidFill>
            </a:endParaRPr>
          </a:p>
          <a:p>
            <a:pPr algn="ctr"/>
            <a:r>
              <a:rPr lang="en-US" b="1" dirty="0" smtClean="0">
                <a:solidFill>
                  <a:schemeClr val="bg1"/>
                </a:solidFill>
              </a:rPr>
              <a:t>Local External Reviewer Training at Muscat College December 2015</a:t>
            </a:r>
            <a:endParaRPr lang="en-US" b="1" dirty="0">
              <a:solidFill>
                <a:schemeClr val="bg1"/>
              </a:solidFill>
            </a:endParaRPr>
          </a:p>
        </p:txBody>
      </p:sp>
    </p:spTree>
    <p:extLst>
      <p:ext uri="{BB962C8B-B14F-4D97-AF65-F5344CB8AC3E}">
        <p14:creationId xmlns:p14="http://schemas.microsoft.com/office/powerpoint/2010/main" val="27015959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pPr rtl="1"/>
            <a:r>
              <a:rPr lang="ar-OM" altLang="en-US" sz="4000" b="1" dirty="0">
                <a:solidFill>
                  <a:srgbClr val="C00000"/>
                </a:solidFill>
                <a:effectLst>
                  <a:outerShdw blurRad="38100" dist="38100" dir="2700000" algn="tl">
                    <a:srgbClr val="000000">
                      <a:alpha val="43137"/>
                    </a:srgbClr>
                  </a:outerShdw>
                </a:effectLst>
              </a:rPr>
              <a:t>الاستجابة للتّوقعــــــــات </a:t>
            </a:r>
            <a:r>
              <a:rPr lang="ar-OM" altLang="en-US" sz="4000" b="1" dirty="0" smtClean="0">
                <a:solidFill>
                  <a:srgbClr val="C00000"/>
                </a:solidFill>
                <a:effectLst>
                  <a:outerShdw blurRad="38100" dist="38100" dir="2700000" algn="tl">
                    <a:srgbClr val="000000">
                      <a:alpha val="43137"/>
                    </a:srgbClr>
                  </a:outerShdw>
                </a:effectLst>
              </a:rPr>
              <a:t>(5)</a:t>
            </a:r>
            <a:endParaRPr lang="en-US" altLang="en-US" sz="4000" b="1" dirty="0">
              <a:solidFill>
                <a:srgbClr val="C00000"/>
              </a:solidFill>
              <a:effectLst>
                <a:outerShdw blurRad="38100" dist="38100" dir="2700000" algn="tl">
                  <a:srgbClr val="000000">
                    <a:alpha val="43137"/>
                  </a:srgbClr>
                </a:outerShdw>
              </a:effectLst>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2"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2210937" y="1228298"/>
            <a:ext cx="4517409" cy="16240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400" b="1" dirty="0" smtClean="0">
                <a:solidFill>
                  <a:schemeClr val="accent3"/>
                </a:solidFill>
              </a:rPr>
              <a:t>التوقــــــع</a:t>
            </a:r>
          </a:p>
          <a:p>
            <a:pPr algn="ctr" rtl="1"/>
            <a:r>
              <a:rPr lang="ar-OM" sz="2400" dirty="0" smtClean="0">
                <a:solidFill>
                  <a:schemeClr val="accent3"/>
                </a:solidFill>
              </a:rPr>
              <a:t>تتيح نتائج أنشطة الهيئة إمكانية المقارنة بين مؤسسات التعليم العالي </a:t>
            </a:r>
            <a:endParaRPr lang="en-GB" sz="2400" dirty="0">
              <a:solidFill>
                <a:schemeClr val="accent3"/>
              </a:solidFill>
            </a:endParaRPr>
          </a:p>
        </p:txBody>
      </p:sp>
      <p:sp>
        <p:nvSpPr>
          <p:cNvPr id="10" name="Rectangle 9"/>
          <p:cNvSpPr/>
          <p:nvPr/>
        </p:nvSpPr>
        <p:spPr>
          <a:xfrm>
            <a:off x="4736910" y="3103297"/>
            <a:ext cx="3982871" cy="30275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400" b="1" dirty="0" smtClean="0">
                <a:solidFill>
                  <a:schemeClr val="tx1"/>
                </a:solidFill>
              </a:rPr>
              <a:t>تدقيق الجودة</a:t>
            </a:r>
          </a:p>
          <a:p>
            <a:pPr algn="ctr" rtl="1"/>
            <a:r>
              <a:rPr lang="ar-OM" sz="2400" dirty="0" smtClean="0">
                <a:solidFill>
                  <a:schemeClr val="tx1"/>
                </a:solidFill>
              </a:rPr>
              <a:t>توفر تقارير تدقيق الجودة المؤسسية معلومات حول أداء مختلف المؤسسات في نفس المجالات التي يشملها نطاق التدقيق. وقد قامت الهيئة بتحليل نتائج أول  25 تقريرا (الشبكة، 2012).</a:t>
            </a:r>
            <a:endParaRPr lang="en-GB" sz="2400" dirty="0">
              <a:solidFill>
                <a:schemeClr val="tx1"/>
              </a:solidFill>
            </a:endParaRPr>
          </a:p>
        </p:txBody>
      </p:sp>
      <p:sp>
        <p:nvSpPr>
          <p:cNvPr id="11" name="Rectangle 10"/>
          <p:cNvSpPr/>
          <p:nvPr/>
        </p:nvSpPr>
        <p:spPr>
          <a:xfrm>
            <a:off x="511790" y="3103297"/>
            <a:ext cx="3957851" cy="304117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OM" sz="2400" b="1" dirty="0" smtClean="0">
                <a:solidFill>
                  <a:schemeClr val="tx1"/>
                </a:solidFill>
              </a:rPr>
              <a:t>التقويم مقابل المعايير</a:t>
            </a:r>
          </a:p>
          <a:p>
            <a:pPr algn="just" rtl="1"/>
            <a:r>
              <a:rPr lang="ar-OM" sz="2400" dirty="0" smtClean="0">
                <a:solidFill>
                  <a:schemeClr val="tx1"/>
                </a:solidFill>
              </a:rPr>
              <a:t>تستند عملية اتخاذ القرار في التقويم مقابل المعايير على تقدير مقابل كل مقياس، وتستخدم هذه التقديرات اساسا لتحديد التقديرات مقابل المعايير. كما تمكّن طريقة عرض النتائج  الجهات ذات العلاقة من مقارنة المؤسسات.</a:t>
            </a:r>
            <a:endParaRPr lang="en-GB" sz="2400" dirty="0" smtClean="0">
              <a:solidFill>
                <a:schemeClr val="tx1"/>
              </a:solidFill>
            </a:endParaRPr>
          </a:p>
        </p:txBody>
      </p:sp>
    </p:spTree>
    <p:extLst>
      <p:ext uri="{BB962C8B-B14F-4D97-AF65-F5344CB8AC3E}">
        <p14:creationId xmlns:p14="http://schemas.microsoft.com/office/powerpoint/2010/main" val="729748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615426" name="Rectangle 2"/>
          <p:cNvSpPr>
            <a:spLocks noGrp="1" noChangeArrowheads="1"/>
          </p:cNvSpPr>
          <p:nvPr>
            <p:ph type="title"/>
          </p:nvPr>
        </p:nvSpPr>
        <p:spPr>
          <a:xfrm>
            <a:off x="457200" y="0"/>
            <a:ext cx="8229600" cy="1146175"/>
          </a:xfrm>
        </p:spPr>
        <p:txBody>
          <a:bodyPr/>
          <a:lstStyle/>
          <a:p>
            <a:r>
              <a:rPr lang="en-US" altLang="en-US" sz="4000" b="1" dirty="0" smtClean="0">
                <a:solidFill>
                  <a:srgbClr val="C00000"/>
                </a:solidFill>
                <a:effectLst>
                  <a:outerShdw blurRad="38100" dist="38100" dir="2700000" algn="tl">
                    <a:srgbClr val="000000">
                      <a:alpha val="43137"/>
                    </a:srgbClr>
                  </a:outerShdw>
                </a:effectLst>
              </a:rPr>
              <a:t>Meeting expectations 5</a:t>
            </a:r>
            <a:endParaRPr lang="en-US" altLang="en-US" sz="4000" b="1" dirty="0">
              <a:solidFill>
                <a:srgbClr val="C00000"/>
              </a:solidFill>
              <a:effectLst>
                <a:outerShdw blurRad="38100" dist="38100" dir="2700000" algn="tl">
                  <a:srgbClr val="000000">
                    <a:alpha val="43137"/>
                  </a:srgbClr>
                </a:outerShdw>
              </a:effectLst>
            </a:endParaRPr>
          </a:p>
        </p:txBody>
      </p:sp>
      <p:sp>
        <p:nvSpPr>
          <p:cNvPr id="615427" name="Rectangle 3"/>
          <p:cNvSpPr>
            <a:spLocks noGrp="1" noChangeArrowheads="1"/>
          </p:cNvSpPr>
          <p:nvPr>
            <p:ph type="body" idx="1"/>
          </p:nvPr>
        </p:nvSpPr>
        <p:spPr>
          <a:xfrm>
            <a:off x="457200" y="1150938"/>
            <a:ext cx="8534400" cy="5326062"/>
          </a:xfrm>
        </p:spPr>
        <p:txBody>
          <a:bodyPr/>
          <a:lstStyle/>
          <a:p>
            <a:pPr marL="0" indent="0">
              <a:buNone/>
              <a:tabLst>
                <a:tab pos="1524000" algn="l"/>
              </a:tabLst>
            </a:pPr>
            <a:r>
              <a:rPr lang="en-US" altLang="en-US" sz="2800" dirty="0" smtClean="0">
                <a:solidFill>
                  <a:schemeClr val="tx1"/>
                </a:solidFill>
              </a:rPr>
              <a:t> </a:t>
            </a:r>
            <a:endParaRPr lang="en-US" altLang="en-US" sz="2800" dirty="0">
              <a:solidFill>
                <a:schemeClr val="tx1"/>
              </a:solidFill>
            </a:endParaRPr>
          </a:p>
        </p:txBody>
      </p:sp>
      <p:grpSp>
        <p:nvGrpSpPr>
          <p:cNvPr id="2" name="Group 7"/>
          <p:cNvGrpSpPr>
            <a:grpSpLocks/>
          </p:cNvGrpSpPr>
          <p:nvPr/>
        </p:nvGrpSpPr>
        <p:grpSpPr bwMode="auto">
          <a:xfrm>
            <a:off x="261938" y="0"/>
            <a:ext cx="1090612" cy="1117600"/>
            <a:chOff x="342900" y="112712"/>
            <a:chExt cx="1090613" cy="111714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7"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Rectangle 8"/>
          <p:cNvSpPr/>
          <p:nvPr/>
        </p:nvSpPr>
        <p:spPr>
          <a:xfrm>
            <a:off x="2210937" y="1228298"/>
            <a:ext cx="4517409" cy="16240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3"/>
                </a:solidFill>
              </a:rPr>
              <a:t>Expectation</a:t>
            </a:r>
          </a:p>
          <a:p>
            <a:pPr algn="ctr"/>
            <a:endParaRPr lang="en-GB" dirty="0" smtClean="0">
              <a:solidFill>
                <a:schemeClr val="accent3"/>
              </a:solidFill>
            </a:endParaRPr>
          </a:p>
          <a:p>
            <a:pPr algn="ctr"/>
            <a:r>
              <a:rPr lang="en-GB" dirty="0" smtClean="0">
                <a:solidFill>
                  <a:schemeClr val="accent3"/>
                </a:solidFill>
              </a:rPr>
              <a:t>Outcomes of OAAA activities facilitate comparability between HEIs</a:t>
            </a:r>
            <a:endParaRPr lang="en-GB" dirty="0">
              <a:solidFill>
                <a:schemeClr val="accent3"/>
              </a:solidFill>
            </a:endParaRPr>
          </a:p>
        </p:txBody>
      </p:sp>
      <p:sp>
        <p:nvSpPr>
          <p:cNvPr id="10" name="Rectangle 9"/>
          <p:cNvSpPr/>
          <p:nvPr/>
        </p:nvSpPr>
        <p:spPr>
          <a:xfrm>
            <a:off x="479947" y="3073021"/>
            <a:ext cx="3982871" cy="30275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Quality Audit</a:t>
            </a:r>
          </a:p>
          <a:p>
            <a:pPr algn="ctr"/>
            <a:endParaRPr lang="en-GB" dirty="0" smtClean="0">
              <a:solidFill>
                <a:schemeClr val="tx1"/>
              </a:solidFill>
            </a:endParaRPr>
          </a:p>
          <a:p>
            <a:pPr algn="ctr"/>
            <a:r>
              <a:rPr lang="en-GB" dirty="0" smtClean="0">
                <a:solidFill>
                  <a:schemeClr val="tx1"/>
                </a:solidFill>
              </a:rPr>
              <a:t>The Quality Audit (QA) Reports provide information about different HEIs against the same areas of scope; the OAAA has carried out analysis of the outcomes of the first 25 QA reports (OQNHE, 2012)</a:t>
            </a:r>
            <a:endParaRPr lang="en-GB" dirty="0">
              <a:solidFill>
                <a:schemeClr val="tx1"/>
              </a:solidFill>
            </a:endParaRPr>
          </a:p>
        </p:txBody>
      </p:sp>
      <p:sp>
        <p:nvSpPr>
          <p:cNvPr id="11" name="Rectangle 10"/>
          <p:cNvSpPr/>
          <p:nvPr/>
        </p:nvSpPr>
        <p:spPr>
          <a:xfrm>
            <a:off x="4612943" y="3086668"/>
            <a:ext cx="3957851" cy="3041177"/>
          </a:xfrm>
          <a:prstGeom prst="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Standards Assessment</a:t>
            </a:r>
          </a:p>
          <a:p>
            <a:pPr algn="ctr"/>
            <a:endParaRPr lang="en-GB" dirty="0" smtClean="0">
              <a:solidFill>
                <a:schemeClr val="tx1"/>
              </a:solidFill>
            </a:endParaRPr>
          </a:p>
          <a:p>
            <a:pPr algn="ctr"/>
            <a:r>
              <a:rPr lang="en-GB" dirty="0" smtClean="0">
                <a:solidFill>
                  <a:schemeClr val="tx1"/>
                </a:solidFill>
              </a:rPr>
              <a:t>The Standards Assessment decision-making process is based on a rating against each criterion which is used to decide standards ratings; the approach used to report the results will enable stakeholders to compare HEIs</a:t>
            </a:r>
          </a:p>
        </p:txBody>
      </p:sp>
    </p:spTree>
    <p:extLst>
      <p:ext uri="{BB962C8B-B14F-4D97-AF65-F5344CB8AC3E}">
        <p14:creationId xmlns:p14="http://schemas.microsoft.com/office/powerpoint/2010/main" val="29670603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627"/>
            <a:ext cx="8229600" cy="1143000"/>
          </a:xfrm>
        </p:spPr>
        <p:txBody>
          <a:bodyPr/>
          <a:lstStyle/>
          <a:p>
            <a:r>
              <a:rPr lang="en-US" dirty="0" smtClean="0"/>
              <a:t> </a:t>
            </a:r>
            <a:endParaRPr lang="en-US" dirty="0"/>
          </a:p>
        </p:txBody>
      </p:sp>
      <p:sp>
        <p:nvSpPr>
          <p:cNvPr id="3" name="Content Placeholder 2"/>
          <p:cNvSpPr>
            <a:spLocks noGrp="1"/>
          </p:cNvSpPr>
          <p:nvPr>
            <p:ph idx="1"/>
          </p:nvPr>
        </p:nvSpPr>
        <p:spPr>
          <a:xfrm>
            <a:off x="457200" y="1896189"/>
            <a:ext cx="8229600" cy="4525963"/>
          </a:xfrm>
        </p:spPr>
        <p:txBody>
          <a:bodyPr/>
          <a:lstStyle/>
          <a:p>
            <a:pPr marL="0" indent="0">
              <a:buNone/>
            </a:pPr>
            <a:r>
              <a:rPr lang="en-US" dirty="0"/>
              <a:t> </a:t>
            </a:r>
          </a:p>
        </p:txBody>
      </p:sp>
      <p:pic>
        <p:nvPicPr>
          <p:cNvPr id="29699"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21300751">
            <a:off x="329887" y="2028722"/>
            <a:ext cx="3820249" cy="27109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700"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1066286">
            <a:off x="271589" y="4711329"/>
            <a:ext cx="4134662" cy="9982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990600" y="1210389"/>
            <a:ext cx="3141142" cy="45928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QA Reports</a:t>
            </a:r>
            <a:endParaRPr lang="en-US" b="1" dirty="0">
              <a:solidFill>
                <a:schemeClr val="tx1"/>
              </a:solidFill>
            </a:endParaRPr>
          </a:p>
        </p:txBody>
      </p:sp>
      <p:graphicFrame>
        <p:nvGraphicFramePr>
          <p:cNvPr id="10" name="Chart 9"/>
          <p:cNvGraphicFramePr/>
          <p:nvPr>
            <p:extLst>
              <p:ext uri="{D42A27DB-BD31-4B8C-83A1-F6EECF244321}">
                <p14:modId xmlns:p14="http://schemas.microsoft.com/office/powerpoint/2010/main" val="2848101239"/>
              </p:ext>
            </p:extLst>
          </p:nvPr>
        </p:nvGraphicFramePr>
        <p:xfrm>
          <a:off x="4479254" y="1776351"/>
          <a:ext cx="4283350" cy="483130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5181600" y="1210389"/>
            <a:ext cx="3141142" cy="45928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SA Outcomes</a:t>
            </a:r>
            <a:endParaRPr lang="en-US" b="1" dirty="0">
              <a:solidFill>
                <a:schemeClr val="tx1"/>
              </a:solidFill>
            </a:endParaRPr>
          </a:p>
        </p:txBody>
      </p:sp>
      <p:sp>
        <p:nvSpPr>
          <p:cNvPr id="12" name="TextBox 15"/>
          <p:cNvSpPr txBox="1"/>
          <p:nvPr/>
        </p:nvSpPr>
        <p:spPr>
          <a:xfrm>
            <a:off x="5050358" y="6550223"/>
            <a:ext cx="361665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dirty="0" smtClean="0"/>
              <a:t>HEIs/programs</a:t>
            </a:r>
            <a:endParaRPr lang="en-US" sz="1400" b="1" dirty="0"/>
          </a:p>
        </p:txBody>
      </p:sp>
      <p:sp>
        <p:nvSpPr>
          <p:cNvPr id="4" name="Rectangle 3"/>
          <p:cNvSpPr/>
          <p:nvPr/>
        </p:nvSpPr>
        <p:spPr>
          <a:xfrm>
            <a:off x="1371599" y="0"/>
            <a:ext cx="7295415" cy="523220"/>
          </a:xfrm>
          <a:prstGeom prst="rect">
            <a:avLst/>
          </a:prstGeom>
        </p:spPr>
        <p:txBody>
          <a:bodyPr wrap="square">
            <a:spAutoFit/>
          </a:bodyPr>
          <a:lstStyle/>
          <a:p>
            <a:pPr algn="ctr"/>
            <a:r>
              <a:rPr lang="ar-OM" altLang="en-US" sz="2800" b="1" dirty="0" smtClean="0">
                <a:solidFill>
                  <a:srgbClr val="C00000"/>
                </a:solidFill>
                <a:effectLst>
                  <a:outerShdw blurRad="38100" dist="38100" dir="2700000" algn="tl">
                    <a:srgbClr val="000000">
                      <a:alpha val="43137"/>
                    </a:srgbClr>
                  </a:outerShdw>
                </a:effectLst>
              </a:rPr>
              <a:t>الاستجابة للتّوقعــــــــات (5) </a:t>
            </a:r>
            <a:r>
              <a:rPr lang="ar-OM" altLang="en-US" sz="2400" b="1" dirty="0" smtClean="0">
                <a:solidFill>
                  <a:srgbClr val="C00000"/>
                </a:solidFill>
                <a:effectLst>
                  <a:outerShdw blurRad="38100" dist="38100" dir="2700000" algn="tl">
                    <a:srgbClr val="000000">
                      <a:alpha val="43137"/>
                    </a:srgbClr>
                  </a:outerShdw>
                </a:effectLst>
              </a:rPr>
              <a:t>– المقارنة بين مؤسسات التعليم العالي </a:t>
            </a:r>
            <a:endParaRPr lang="ar-OM" sz="2400" dirty="0">
              <a:solidFill>
                <a:srgbClr val="C00000"/>
              </a:solidFill>
            </a:endParaRPr>
          </a:p>
        </p:txBody>
      </p:sp>
      <p:sp>
        <p:nvSpPr>
          <p:cNvPr id="5" name="Rectangle 4"/>
          <p:cNvSpPr/>
          <p:nvPr/>
        </p:nvSpPr>
        <p:spPr>
          <a:xfrm>
            <a:off x="1666585" y="646331"/>
            <a:ext cx="6563015" cy="400110"/>
          </a:xfrm>
          <a:prstGeom prst="rect">
            <a:avLst/>
          </a:prstGeom>
        </p:spPr>
        <p:txBody>
          <a:bodyPr wrap="none">
            <a:spAutoFit/>
          </a:bodyPr>
          <a:lstStyle/>
          <a:p>
            <a:r>
              <a:rPr lang="en-US" altLang="en-US" sz="2000" b="1" dirty="0">
                <a:solidFill>
                  <a:srgbClr val="C00000"/>
                </a:solidFill>
              </a:rPr>
              <a:t>Meeting</a:t>
            </a:r>
            <a:r>
              <a:rPr lang="en-US" altLang="en-US" sz="2000" b="1" dirty="0"/>
              <a:t> </a:t>
            </a:r>
            <a:r>
              <a:rPr lang="en-US" altLang="en-US" sz="2000" b="1" dirty="0">
                <a:solidFill>
                  <a:srgbClr val="C00000"/>
                </a:solidFill>
              </a:rPr>
              <a:t>expectations</a:t>
            </a:r>
            <a:r>
              <a:rPr lang="en-US" altLang="en-US" sz="2000" b="1" dirty="0"/>
              <a:t> </a:t>
            </a:r>
            <a:r>
              <a:rPr lang="en-US" altLang="en-US" sz="2000" b="1" dirty="0" smtClean="0">
                <a:solidFill>
                  <a:srgbClr val="C00000"/>
                </a:solidFill>
              </a:rPr>
              <a:t>5- comparability between HEIs</a:t>
            </a:r>
            <a:endParaRPr lang="ar-OM" sz="2000" dirty="0">
              <a:solidFill>
                <a:srgbClr val="C00000"/>
              </a:solidFill>
            </a:endParaRPr>
          </a:p>
        </p:txBody>
      </p:sp>
    </p:spTree>
    <p:extLst>
      <p:ext uri="{BB962C8B-B14F-4D97-AF65-F5344CB8AC3E}">
        <p14:creationId xmlns:p14="http://schemas.microsoft.com/office/powerpoint/2010/main" val="20606450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1437"/>
            <a:ext cx="8915400" cy="4525963"/>
          </a:xfrm>
        </p:spPr>
        <p:txBody>
          <a:bodyPr/>
          <a:lstStyle/>
          <a:p>
            <a:pPr algn="ctr">
              <a:buNone/>
            </a:pPr>
            <a:r>
              <a:rPr lang="en-US" dirty="0" smtClean="0"/>
              <a:t>	</a:t>
            </a:r>
            <a:r>
              <a:rPr lang="ar-OM" sz="2400" b="1" dirty="0" smtClean="0"/>
              <a:t>يتم نشر نتائج المراجعة الخارجية للمؤسسات (الترخيص والاعتماد) على موقع الهيئة</a:t>
            </a:r>
            <a:endParaRPr lang="en-US" sz="2400" b="1" dirty="0" smtClean="0"/>
          </a:p>
          <a:p>
            <a:pPr algn="ctr">
              <a:buNone/>
            </a:pPr>
            <a:r>
              <a:rPr lang="en-US" sz="2400" b="1" dirty="0" smtClean="0"/>
              <a:t>The status of HEIs will be posted on OAAA website:</a:t>
            </a:r>
          </a:p>
        </p:txBody>
      </p:sp>
      <p:graphicFrame>
        <p:nvGraphicFramePr>
          <p:cNvPr id="4" name="Table 3"/>
          <p:cNvGraphicFramePr>
            <a:graphicFrameLocks noGrp="1"/>
          </p:cNvGraphicFramePr>
          <p:nvPr>
            <p:extLst>
              <p:ext uri="{D42A27DB-BD31-4B8C-83A1-F6EECF244321}">
                <p14:modId xmlns:p14="http://schemas.microsoft.com/office/powerpoint/2010/main" val="2397989348"/>
              </p:ext>
            </p:extLst>
          </p:nvPr>
        </p:nvGraphicFramePr>
        <p:xfrm>
          <a:off x="838200" y="2773680"/>
          <a:ext cx="3200400" cy="3614313"/>
        </p:xfrm>
        <a:graphic>
          <a:graphicData uri="http://schemas.openxmlformats.org/drawingml/2006/table">
            <a:tbl>
              <a:tblPr firstRow="1" bandRow="1">
                <a:tableStyleId>{616DA210-FB5B-4158-B5E0-FEB733F419BA}</a:tableStyleId>
              </a:tblPr>
              <a:tblGrid>
                <a:gridCol w="3200400"/>
              </a:tblGrid>
              <a:tr h="447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Licensed</a:t>
                      </a:r>
                    </a:p>
                  </a:txBody>
                  <a:tcPr/>
                </a:tc>
              </a:tr>
              <a:tr h="447595">
                <a:tc>
                  <a:txBody>
                    <a:bodyPr/>
                    <a:lstStyle/>
                    <a:p>
                      <a:r>
                        <a:rPr lang="en-US" sz="2400" b="1" dirty="0" smtClean="0"/>
                        <a:t>Audited</a:t>
                      </a:r>
                      <a:endParaRPr lang="en-US" sz="2400" b="1" dirty="0"/>
                    </a:p>
                  </a:txBody>
                  <a:tcPr>
                    <a:noFill/>
                  </a:tcPr>
                </a:tc>
              </a:tr>
              <a:tr h="447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Accredited</a:t>
                      </a:r>
                    </a:p>
                  </a:txBody>
                  <a:tcPr>
                    <a:solidFill>
                      <a:srgbClr val="92D050"/>
                    </a:solidFill>
                  </a:tcPr>
                </a:tc>
              </a:tr>
              <a:tr h="1163747">
                <a:tc>
                  <a:txBody>
                    <a:bodyPr/>
                    <a:lstStyle/>
                    <a:p>
                      <a:r>
                        <a:rPr lang="en-US" sz="2400" b="1" dirty="0" smtClean="0">
                          <a:solidFill>
                            <a:schemeClr val="tx1"/>
                          </a:solidFill>
                        </a:rPr>
                        <a:t>Accredited with Distinction/Merit</a:t>
                      </a:r>
                      <a:r>
                        <a:rPr lang="en-US" sz="2400" b="1" baseline="0" dirty="0" smtClean="0">
                          <a:solidFill>
                            <a:schemeClr val="tx1"/>
                          </a:solidFill>
                        </a:rPr>
                        <a:t> in a named Standard</a:t>
                      </a:r>
                      <a:endParaRPr lang="en-US" sz="2400" b="1" dirty="0">
                        <a:solidFill>
                          <a:schemeClr val="tx1"/>
                        </a:solidFill>
                      </a:endParaRPr>
                    </a:p>
                  </a:txBody>
                  <a:tcPr>
                    <a:solidFill>
                      <a:srgbClr val="00B050"/>
                    </a:solidFill>
                  </a:tcPr>
                </a:tc>
              </a:tr>
              <a:tr h="447595">
                <a:tc>
                  <a:txBody>
                    <a:bodyPr/>
                    <a:lstStyle/>
                    <a:p>
                      <a:r>
                        <a:rPr lang="en-US" sz="2400" b="1" dirty="0" smtClean="0"/>
                        <a:t>On Probation</a:t>
                      </a:r>
                    </a:p>
                  </a:txBody>
                  <a:tcPr>
                    <a:solidFill>
                      <a:srgbClr val="FF7C80"/>
                    </a:solidFill>
                  </a:tcPr>
                </a:tc>
              </a:tr>
              <a:tr h="596793">
                <a:tc>
                  <a:txBody>
                    <a:bodyPr/>
                    <a:lstStyle/>
                    <a:p>
                      <a:r>
                        <a:rPr lang="en-US" sz="2400" b="1" dirty="0" smtClean="0">
                          <a:solidFill>
                            <a:schemeClr val="tx1"/>
                          </a:solidFill>
                        </a:rPr>
                        <a:t>Not accredited</a:t>
                      </a:r>
                    </a:p>
                  </a:txBody>
                  <a:tcPr>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19644221"/>
              </p:ext>
            </p:extLst>
          </p:nvPr>
        </p:nvGraphicFramePr>
        <p:xfrm>
          <a:off x="4648200" y="2802238"/>
          <a:ext cx="3276599" cy="3522362"/>
        </p:xfrm>
        <a:graphic>
          <a:graphicData uri="http://schemas.openxmlformats.org/drawingml/2006/table">
            <a:tbl>
              <a:tblPr firstRow="1" bandRow="1">
                <a:tableStyleId>{616DA210-FB5B-4158-B5E0-FEB733F419BA}</a:tableStyleId>
              </a:tblPr>
              <a:tblGrid>
                <a:gridCol w="3276599"/>
              </a:tblGrid>
              <a:tr h="52847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OM" sz="2400" b="1" dirty="0" smtClean="0"/>
                        <a:t>مؤسسة مرخصة</a:t>
                      </a:r>
                      <a:endParaRPr lang="en-US" sz="2400" b="1" dirty="0" smtClean="0"/>
                    </a:p>
                  </a:txBody>
                  <a:tcPr/>
                </a:tc>
              </a:tr>
              <a:tr h="528476">
                <a:tc>
                  <a:txBody>
                    <a:bodyPr/>
                    <a:lstStyle/>
                    <a:p>
                      <a:pPr algn="r" rtl="1"/>
                      <a:r>
                        <a:rPr lang="ar-OM" sz="2400" b="1" dirty="0" smtClean="0"/>
                        <a:t>مؤسسة تم تدقيقها</a:t>
                      </a:r>
                      <a:endParaRPr lang="en-US" sz="2400" b="1" dirty="0"/>
                    </a:p>
                  </a:txBody>
                  <a:tcPr>
                    <a:noFill/>
                  </a:tcPr>
                </a:tc>
              </a:tr>
              <a:tr h="52847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OM" sz="2400" b="1" dirty="0" smtClean="0"/>
                        <a:t>مؤسسة معتمدة</a:t>
                      </a:r>
                      <a:endParaRPr lang="en-US" sz="2400" b="1" dirty="0" smtClean="0"/>
                    </a:p>
                  </a:txBody>
                  <a:tcPr>
                    <a:solidFill>
                      <a:srgbClr val="92D050"/>
                    </a:solidFill>
                  </a:tcPr>
                </a:tc>
              </a:tr>
              <a:tr h="951258">
                <a:tc>
                  <a:txBody>
                    <a:bodyPr/>
                    <a:lstStyle/>
                    <a:p>
                      <a:pPr algn="r" rtl="1"/>
                      <a:r>
                        <a:rPr lang="ar-OM" sz="2400" b="1" dirty="0" smtClean="0">
                          <a:solidFill>
                            <a:schemeClr val="tx1"/>
                          </a:solidFill>
                        </a:rPr>
                        <a:t>مؤسسة معتمدة بتميز أو بجدارة في معيار أو أكثر</a:t>
                      </a:r>
                      <a:endParaRPr lang="en-US" sz="2400" b="1" dirty="0">
                        <a:solidFill>
                          <a:schemeClr val="tx1"/>
                        </a:solidFill>
                      </a:endParaRPr>
                    </a:p>
                  </a:txBody>
                  <a:tcPr>
                    <a:solidFill>
                      <a:srgbClr val="00B050"/>
                    </a:solidFill>
                  </a:tcPr>
                </a:tc>
              </a:tr>
              <a:tr h="528476">
                <a:tc>
                  <a:txBody>
                    <a:bodyPr/>
                    <a:lstStyle/>
                    <a:p>
                      <a:pPr algn="r" rtl="1"/>
                      <a:r>
                        <a:rPr lang="ar-OM" sz="2400" b="1" dirty="0" smtClean="0"/>
                        <a:t>مؤسسة تحت الملاحظة</a:t>
                      </a:r>
                      <a:endParaRPr lang="en-US" sz="2400" b="1" dirty="0" smtClean="0"/>
                    </a:p>
                  </a:txBody>
                  <a:tcPr>
                    <a:solidFill>
                      <a:srgbClr val="FF7C80"/>
                    </a:solidFill>
                  </a:tcPr>
                </a:tc>
              </a:tr>
              <a:tr h="4400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OM" sz="2400" b="1" dirty="0" smtClean="0"/>
                        <a:t>مؤسسة غير معتمدة</a:t>
                      </a:r>
                      <a:endParaRPr lang="en-US" sz="2400" b="1" dirty="0" smtClean="0"/>
                    </a:p>
                  </a:txBody>
                  <a:tcPr>
                    <a:solidFill>
                      <a:srgbClr val="FF0000"/>
                    </a:solidFill>
                  </a:tcPr>
                </a:tc>
              </a:tr>
            </a:tbl>
          </a:graphicData>
        </a:graphic>
      </p:graphicFrame>
      <p:sp>
        <p:nvSpPr>
          <p:cNvPr id="8" name="Rectangle 7"/>
          <p:cNvSpPr/>
          <p:nvPr/>
        </p:nvSpPr>
        <p:spPr>
          <a:xfrm>
            <a:off x="1219200" y="248959"/>
            <a:ext cx="7295415" cy="523220"/>
          </a:xfrm>
          <a:prstGeom prst="rect">
            <a:avLst/>
          </a:prstGeom>
        </p:spPr>
        <p:txBody>
          <a:bodyPr wrap="square">
            <a:spAutoFit/>
          </a:bodyPr>
          <a:lstStyle/>
          <a:p>
            <a:pPr algn="ctr"/>
            <a:r>
              <a:rPr lang="ar-OM" altLang="en-US" sz="2800" b="1" dirty="0" smtClean="0">
                <a:solidFill>
                  <a:srgbClr val="C00000"/>
                </a:solidFill>
                <a:effectLst>
                  <a:outerShdw blurRad="38100" dist="38100" dir="2700000" algn="tl">
                    <a:srgbClr val="000000">
                      <a:alpha val="43137"/>
                    </a:srgbClr>
                  </a:outerShdw>
                </a:effectLst>
              </a:rPr>
              <a:t>الاستجابة للتّوقعــــــــات (5) </a:t>
            </a:r>
            <a:r>
              <a:rPr lang="ar-OM" altLang="en-US" sz="2400" b="1" dirty="0" smtClean="0">
                <a:solidFill>
                  <a:srgbClr val="C00000"/>
                </a:solidFill>
                <a:effectLst>
                  <a:outerShdw blurRad="38100" dist="38100" dir="2700000" algn="tl">
                    <a:srgbClr val="000000">
                      <a:alpha val="43137"/>
                    </a:srgbClr>
                  </a:outerShdw>
                </a:effectLst>
              </a:rPr>
              <a:t>– المقارنة بين مؤسسات التعليم العالي </a:t>
            </a:r>
            <a:endParaRPr lang="ar-OM" sz="2400" dirty="0">
              <a:solidFill>
                <a:srgbClr val="C00000"/>
              </a:solidFill>
            </a:endParaRPr>
          </a:p>
        </p:txBody>
      </p:sp>
      <p:sp>
        <p:nvSpPr>
          <p:cNvPr id="9" name="Rectangle 8"/>
          <p:cNvSpPr/>
          <p:nvPr/>
        </p:nvSpPr>
        <p:spPr>
          <a:xfrm>
            <a:off x="1514186" y="895290"/>
            <a:ext cx="6563015" cy="400110"/>
          </a:xfrm>
          <a:prstGeom prst="rect">
            <a:avLst/>
          </a:prstGeom>
        </p:spPr>
        <p:txBody>
          <a:bodyPr wrap="none">
            <a:spAutoFit/>
          </a:bodyPr>
          <a:lstStyle/>
          <a:p>
            <a:r>
              <a:rPr lang="en-US" altLang="en-US" sz="2000" b="1" dirty="0">
                <a:solidFill>
                  <a:srgbClr val="C00000"/>
                </a:solidFill>
              </a:rPr>
              <a:t>Meeting</a:t>
            </a:r>
            <a:r>
              <a:rPr lang="en-US" altLang="en-US" sz="2000" b="1" dirty="0"/>
              <a:t> </a:t>
            </a:r>
            <a:r>
              <a:rPr lang="en-US" altLang="en-US" sz="2000" b="1" dirty="0">
                <a:solidFill>
                  <a:srgbClr val="C00000"/>
                </a:solidFill>
              </a:rPr>
              <a:t>expectations</a:t>
            </a:r>
            <a:r>
              <a:rPr lang="en-US" altLang="en-US" sz="2000" b="1" dirty="0"/>
              <a:t> </a:t>
            </a:r>
            <a:r>
              <a:rPr lang="en-US" altLang="en-US" sz="2000" b="1" dirty="0" smtClean="0">
                <a:solidFill>
                  <a:srgbClr val="C00000"/>
                </a:solidFill>
              </a:rPr>
              <a:t>5- comparability between HEIs</a:t>
            </a:r>
            <a:endParaRPr lang="ar-OM" sz="2000" dirty="0">
              <a:solidFill>
                <a:srgbClr val="C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342079" y="0"/>
            <a:ext cx="10262333" cy="6858000"/>
          </a:xfrm>
          <a:prstGeom prst="rect">
            <a:avLst/>
          </a:prstGeom>
          <a:noFill/>
          <a:ln w="9525">
            <a:noFill/>
            <a:miter lim="800000"/>
            <a:headEnd/>
            <a:tailEnd/>
          </a:ln>
        </p:spPr>
      </p:pic>
      <p:sp>
        <p:nvSpPr>
          <p:cNvPr id="6" name="Oval 5"/>
          <p:cNvSpPr/>
          <p:nvPr/>
        </p:nvSpPr>
        <p:spPr>
          <a:xfrm>
            <a:off x="6934200" y="4495800"/>
            <a:ext cx="9906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10400" y="5410200"/>
            <a:ext cx="9906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Text Box 2"/>
          <p:cNvSpPr txBox="1">
            <a:spLocks noChangeArrowheads="1"/>
          </p:cNvSpPr>
          <p:nvPr/>
        </p:nvSpPr>
        <p:spPr bwMode="auto">
          <a:xfrm>
            <a:off x="76200" y="496669"/>
            <a:ext cx="9144000" cy="646331"/>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3600" b="1" dirty="0" smtClean="0">
                <a:solidFill>
                  <a:srgbClr val="000000"/>
                </a:solidFill>
                <a:effectLst>
                  <a:outerShdw blurRad="38100" dist="38100" dir="2700000" algn="tl">
                    <a:srgbClr val="C0C0C0"/>
                  </a:outerShdw>
                </a:effectLst>
              </a:rPr>
              <a:t>Outline</a:t>
            </a:r>
          </a:p>
        </p:txBody>
      </p:sp>
      <p:sp>
        <p:nvSpPr>
          <p:cNvPr id="5123" name="Rectangle 3"/>
          <p:cNvSpPr>
            <a:spLocks noChangeArrowheads="1"/>
          </p:cNvSpPr>
          <p:nvPr/>
        </p:nvSpPr>
        <p:spPr bwMode="auto">
          <a:xfrm>
            <a:off x="861848" y="2398986"/>
            <a:ext cx="7689167" cy="990600"/>
          </a:xfrm>
          <a:prstGeom prst="rect">
            <a:avLst/>
          </a:prstGeom>
          <a:gradFill>
            <a:gsLst>
              <a:gs pos="0">
                <a:schemeClr val="accent6">
                  <a:lumMod val="40000"/>
                  <a:lumOff val="60000"/>
                </a:schemeClr>
              </a:gs>
              <a:gs pos="100000">
                <a:schemeClr val="accent5">
                  <a:tint val="37000"/>
                  <a:satMod val="300000"/>
                </a:schemeClr>
              </a:gs>
              <a:gs pos="100000">
                <a:schemeClr val="accent5">
                  <a:tint val="15000"/>
                  <a:satMod val="350000"/>
                </a:schemeClr>
              </a:gs>
            </a:gsLs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34988" indent="-534988" eaLnBrk="1" hangingPunct="1">
              <a:spcAft>
                <a:spcPts val="0"/>
              </a:spcAft>
              <a:buFont typeface="Wingdings" panose="05000000000000000000" pitchFamily="2" charset="2"/>
              <a:buChar char="Ø"/>
              <a:defRPr/>
            </a:pPr>
            <a:r>
              <a:rPr lang="en-US" altLang="en-US" sz="2800" dirty="0" smtClean="0">
                <a:solidFill>
                  <a:srgbClr val="000000"/>
                </a:solidFill>
                <a:latin typeface="Arial"/>
                <a:cs typeface="Arial"/>
              </a:rPr>
              <a:t>Institutional Accreditation Stage 1: </a:t>
            </a:r>
          </a:p>
          <a:p>
            <a:pPr marL="0" indent="0" eaLnBrk="1" hangingPunct="1">
              <a:spcAft>
                <a:spcPts val="0"/>
              </a:spcAft>
              <a:tabLst>
                <a:tab pos="536575" algn="l"/>
              </a:tabLst>
              <a:defRPr/>
            </a:pPr>
            <a:r>
              <a:rPr lang="en-US" altLang="en-US" sz="2800" dirty="0">
                <a:solidFill>
                  <a:srgbClr val="000000"/>
                </a:solidFill>
                <a:latin typeface="Arial"/>
                <a:cs typeface="Arial"/>
              </a:rPr>
              <a:t>	</a:t>
            </a:r>
            <a:r>
              <a:rPr lang="en-US" altLang="en-US" sz="2800" dirty="0" smtClean="0">
                <a:solidFill>
                  <a:srgbClr val="000000"/>
                </a:solidFill>
                <a:latin typeface="Arial"/>
                <a:cs typeface="Arial"/>
              </a:rPr>
              <a:t>Quality Audits </a:t>
            </a:r>
            <a:endParaRPr lang="en-US" altLang="en-US" sz="2800" dirty="0" smtClean="0">
              <a:solidFill>
                <a:srgbClr val="000000"/>
              </a:solidFill>
            </a:endParaRPr>
          </a:p>
          <a:p>
            <a:pPr marL="0" indent="0" eaLnBrk="1" hangingPunct="1">
              <a:lnSpc>
                <a:spcPct val="95000"/>
              </a:lnSpc>
              <a:spcAft>
                <a:spcPct val="50000"/>
              </a:spcAft>
              <a:defRPr/>
            </a:pPr>
            <a:endParaRPr lang="en-US" altLang="en-US" sz="3200" dirty="0" smtClean="0">
              <a:solidFill>
                <a:srgbClr val="000000"/>
              </a:solidFill>
            </a:endParaRPr>
          </a:p>
          <a:p>
            <a:pPr marL="0" indent="0" eaLnBrk="1" hangingPunct="1">
              <a:lnSpc>
                <a:spcPct val="95000"/>
              </a:lnSpc>
              <a:spcAft>
                <a:spcPct val="50000"/>
              </a:spcAft>
              <a:defRPr/>
            </a:pPr>
            <a:endParaRPr lang="en-US" altLang="en-US" sz="2400" dirty="0" smtClean="0">
              <a:solidFill>
                <a:srgbClr val="000000"/>
              </a:solidFill>
            </a:endParaRPr>
          </a:p>
          <a:p>
            <a:pPr eaLnBrk="1" hangingPunct="1">
              <a:lnSpc>
                <a:spcPct val="95000"/>
              </a:lnSpc>
              <a:spcAft>
                <a:spcPct val="50000"/>
              </a:spcAft>
              <a:defRPr/>
            </a:pPr>
            <a:endParaRPr lang="en-US" altLang="en-US" sz="2400" dirty="0" smtClean="0">
              <a:solidFill>
                <a:srgbClr val="000000"/>
              </a:solidFill>
            </a:endParaRPr>
          </a:p>
          <a:p>
            <a:pPr lvl="1" eaLnBrk="1" hangingPunct="1">
              <a:lnSpc>
                <a:spcPct val="95000"/>
              </a:lnSpc>
              <a:spcAft>
                <a:spcPct val="50000"/>
              </a:spcAft>
              <a:buFontTx/>
              <a:buChar char="•"/>
              <a:defRPr/>
            </a:pPr>
            <a:endParaRPr lang="en-US" altLang="en-US" sz="3000" dirty="0" smtClean="0">
              <a:solidFill>
                <a:srgbClr val="000000"/>
              </a:solidFill>
            </a:endParaRPr>
          </a:p>
          <a:p>
            <a:pPr lvl="1" eaLnBrk="1" hangingPunct="1">
              <a:lnSpc>
                <a:spcPct val="95000"/>
              </a:lnSpc>
              <a:spcAft>
                <a:spcPct val="100000"/>
              </a:spcAft>
              <a:defRPr/>
            </a:pPr>
            <a:endParaRPr lang="en-US" altLang="en-US" sz="3000" dirty="0" smtClean="0">
              <a:solidFill>
                <a:srgbClr val="000000"/>
              </a:solidFill>
            </a:endParaRPr>
          </a:p>
          <a:p>
            <a:pPr lvl="1" eaLnBrk="1" hangingPunct="1">
              <a:lnSpc>
                <a:spcPct val="95000"/>
              </a:lnSpc>
              <a:spcAft>
                <a:spcPct val="100000"/>
              </a:spcAft>
              <a:buFontTx/>
              <a:buChar char="•"/>
              <a:defRPr/>
            </a:pPr>
            <a:endParaRPr lang="en-US" altLang="en-US" sz="3000" b="1" dirty="0" smtClean="0">
              <a:solidFill>
                <a:srgbClr val="000000"/>
              </a:solidFill>
              <a:effectLst>
                <a:outerShdw blurRad="38100" dist="38100" dir="2700000" algn="tl">
                  <a:srgbClr val="C0C0C0"/>
                </a:outerShdw>
              </a:effectLst>
            </a:endParaRPr>
          </a:p>
        </p:txBody>
      </p:sp>
      <p:grpSp>
        <p:nvGrpSpPr>
          <p:cNvPr id="2" name="Group 6"/>
          <p:cNvGrpSpPr>
            <a:grpSpLocks/>
          </p:cNvGrpSpPr>
          <p:nvPr/>
        </p:nvGrpSpPr>
        <p:grpSpPr bwMode="auto">
          <a:xfrm>
            <a:off x="342900" y="112713"/>
            <a:ext cx="1090613" cy="1117600"/>
            <a:chOff x="342900" y="112712"/>
            <a:chExt cx="1090613" cy="1117144"/>
          </a:xfrm>
        </p:grpSpPr>
        <p:pic>
          <p:nvPicPr>
            <p:cNvPr id="3079"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0000"/>
                  </a:solidFill>
                  <a:effectLst>
                    <a:outerShdw blurRad="38100" dist="38100" dir="2700000" algn="tl">
                      <a:srgbClr val="C0C0C0"/>
                    </a:outerShdw>
                  </a:effectLst>
                </a:rPr>
                <a:t>OAAA</a:t>
              </a:r>
              <a:endParaRPr lang="en-GB" sz="2000" dirty="0">
                <a:solidFill>
                  <a:srgbClr val="000000"/>
                </a:solidFill>
                <a:effectLst>
                  <a:outerShdw blurRad="38100" dist="38100" dir="2700000" algn="tl">
                    <a:srgbClr val="C0C0C0"/>
                  </a:outerShdw>
                </a:effectLst>
              </a:endParaRPr>
            </a:p>
          </p:txBody>
        </p:sp>
      </p:grpSp>
      <p:sp>
        <p:nvSpPr>
          <p:cNvPr id="8" name="Rectangle 7"/>
          <p:cNvSpPr/>
          <p:nvPr/>
        </p:nvSpPr>
        <p:spPr>
          <a:xfrm>
            <a:off x="855851" y="1371600"/>
            <a:ext cx="7678550" cy="9541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0" lvl="1" indent="374650" defTabSz="457200">
              <a:spcAft>
                <a:spcPts val="0"/>
              </a:spcAft>
              <a:buFont typeface="Wingdings" panose="05000000000000000000" pitchFamily="2" charset="2"/>
              <a:buChar char="Ø"/>
              <a:defRPr/>
            </a:pPr>
            <a:r>
              <a:rPr lang="en-US" altLang="en-US" sz="2800" dirty="0" smtClean="0">
                <a:solidFill>
                  <a:srgbClr val="000000"/>
                </a:solidFill>
              </a:rPr>
              <a:t> OAAA Vision, Mission, Roles and 	Responsibilities</a:t>
            </a:r>
            <a:endParaRPr lang="en-US" altLang="en-US" sz="2800" dirty="0">
              <a:solidFill>
                <a:srgbClr val="000000"/>
              </a:solidFill>
            </a:endParaRPr>
          </a:p>
        </p:txBody>
      </p:sp>
      <p:sp>
        <p:nvSpPr>
          <p:cNvPr id="11" name="Rectangle 10"/>
          <p:cNvSpPr/>
          <p:nvPr/>
        </p:nvSpPr>
        <p:spPr>
          <a:xfrm>
            <a:off x="838200" y="3465493"/>
            <a:ext cx="7696200" cy="9541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spcAft>
                <a:spcPts val="0"/>
              </a:spcAft>
              <a:buFont typeface="Wingdings" panose="05000000000000000000" pitchFamily="2" charset="2"/>
              <a:buChar char="Ø"/>
              <a:tabLst>
                <a:tab pos="534988" algn="l"/>
              </a:tabLst>
              <a:defRPr/>
            </a:pPr>
            <a:r>
              <a:rPr lang="en-US" altLang="en-US" sz="2800" dirty="0" smtClean="0">
                <a:solidFill>
                  <a:srgbClr val="000000"/>
                </a:solidFill>
              </a:rPr>
              <a:t> 	</a:t>
            </a:r>
            <a:r>
              <a:rPr lang="en-US" altLang="en-US" sz="2800" dirty="0">
                <a:solidFill>
                  <a:srgbClr val="000000"/>
                </a:solidFill>
              </a:rPr>
              <a:t>Institutional Accreditation Stage 2: </a:t>
            </a:r>
            <a:r>
              <a:rPr lang="en-US" altLang="en-US" sz="2800" dirty="0" smtClean="0">
                <a:solidFill>
                  <a:srgbClr val="000000"/>
                </a:solidFill>
              </a:rPr>
              <a:t>	Standards Assessment</a:t>
            </a:r>
            <a:endParaRPr lang="en-US" altLang="en-US" sz="2800" dirty="0">
              <a:solidFill>
                <a:srgbClr val="000000"/>
              </a:solidFill>
            </a:endParaRPr>
          </a:p>
        </p:txBody>
      </p:sp>
      <p:sp>
        <p:nvSpPr>
          <p:cNvPr id="12" name="Rectangle 11"/>
          <p:cNvSpPr/>
          <p:nvPr/>
        </p:nvSpPr>
        <p:spPr>
          <a:xfrm>
            <a:off x="838200" y="4505980"/>
            <a:ext cx="7696200" cy="9541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0"/>
              </a:spcAft>
              <a:buFont typeface="Wingdings" panose="05000000000000000000" pitchFamily="2" charset="2"/>
              <a:buChar char="Ø"/>
              <a:tabLst>
                <a:tab pos="534988" algn="l"/>
              </a:tabLst>
              <a:defRPr/>
            </a:pPr>
            <a:r>
              <a:rPr lang="en-US" altLang="en-US" sz="2800" dirty="0" smtClean="0">
                <a:solidFill>
                  <a:srgbClr val="000000"/>
                </a:solidFill>
              </a:rPr>
              <a:t>  	Institutional Standards Development Project	</a:t>
            </a:r>
            <a:endParaRPr lang="en-US" altLang="en-US" sz="2800" dirty="0">
              <a:solidFill>
                <a:srgbClr val="000000"/>
              </a:solidFill>
            </a:endParaRPr>
          </a:p>
        </p:txBody>
      </p:sp>
      <p:sp>
        <p:nvSpPr>
          <p:cNvPr id="13" name="Rectangle 12"/>
          <p:cNvSpPr/>
          <p:nvPr/>
        </p:nvSpPr>
        <p:spPr>
          <a:xfrm>
            <a:off x="855850" y="5801380"/>
            <a:ext cx="767855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spcAft>
                <a:spcPts val="0"/>
              </a:spcAft>
              <a:buFont typeface="Wingdings" panose="05000000000000000000" pitchFamily="2" charset="2"/>
              <a:buChar char="Ø"/>
              <a:tabLst>
                <a:tab pos="534988" algn="l"/>
              </a:tabLst>
              <a:defRPr/>
            </a:pPr>
            <a:r>
              <a:rPr lang="en-US" altLang="en-US" sz="2800" dirty="0" smtClean="0">
                <a:solidFill>
                  <a:srgbClr val="000000"/>
                </a:solidFill>
              </a:rPr>
              <a:t>  	The Way Ahead</a:t>
            </a:r>
            <a:endParaRPr lang="en-US" altLang="en-US" sz="2800" dirty="0">
              <a:solidFill>
                <a:srgbClr val="000000"/>
              </a:solidFill>
            </a:endParaRPr>
          </a:p>
        </p:txBody>
      </p:sp>
      <p:sp>
        <p:nvSpPr>
          <p:cNvPr id="14" name="Rectangle 13"/>
          <p:cNvSpPr/>
          <p:nvPr/>
        </p:nvSpPr>
        <p:spPr>
          <a:xfrm>
            <a:off x="838200" y="5191780"/>
            <a:ext cx="769620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0"/>
              </a:spcAft>
              <a:buFont typeface="Wingdings" panose="05000000000000000000" pitchFamily="2" charset="2"/>
              <a:buChar char="Ø"/>
              <a:tabLst>
                <a:tab pos="534988" algn="l"/>
              </a:tabLst>
              <a:defRPr/>
            </a:pPr>
            <a:r>
              <a:rPr lang="en-US" altLang="en-US" sz="2800" dirty="0" smtClean="0">
                <a:solidFill>
                  <a:srgbClr val="000000"/>
                </a:solidFill>
              </a:rPr>
              <a:t>  	Meeting stakeholder expectations	</a:t>
            </a:r>
            <a:endParaRPr lang="en-US" altLang="en-US" sz="2800" dirty="0">
              <a:solidFill>
                <a:srgbClr val="000000"/>
              </a:solidFill>
            </a:endParaRPr>
          </a:p>
        </p:txBody>
      </p:sp>
    </p:spTree>
    <p:extLst>
      <p:ext uri="{BB962C8B-B14F-4D97-AF65-F5344CB8AC3E}">
        <p14:creationId xmlns:p14="http://schemas.microsoft.com/office/powerpoint/2010/main" val="390592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8" grpId="0" animBg="1"/>
      <p:bldP spid="11" grpId="0" animBg="1"/>
      <p:bldP spid="12" grpId="0"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ar-OM" sz="3200" b="1" dirty="0" smtClean="0">
                <a:solidFill>
                  <a:srgbClr val="C00000"/>
                </a:solidFill>
                <a:effectLst>
                  <a:outerShdw blurRad="38100" dist="38100" dir="2700000" algn="tl">
                    <a:srgbClr val="000000">
                      <a:alpha val="43137"/>
                    </a:srgbClr>
                  </a:outerShdw>
                </a:effectLst>
              </a:rPr>
              <a:t>مقارنة أداء المؤسسات </a:t>
            </a: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2800" b="1" dirty="0" smtClean="0">
                <a:solidFill>
                  <a:srgbClr val="C00000"/>
                </a:solidFill>
                <a:effectLst>
                  <a:outerShdw blurRad="38100" dist="38100" dir="2700000" algn="tl">
                    <a:srgbClr val="000000">
                      <a:alpha val="43137"/>
                    </a:srgbClr>
                  </a:outerShdw>
                </a:effectLst>
              </a:rPr>
              <a:t>Comparing…not ranking</a:t>
            </a:r>
            <a:endParaRPr lang="en-US" sz="2800" b="1"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914400" y="6172201"/>
            <a:ext cx="7543800" cy="646331"/>
          </a:xfrm>
          <a:prstGeom prst="rect">
            <a:avLst/>
          </a:prstGeom>
        </p:spPr>
        <p:txBody>
          <a:bodyPr wrap="square">
            <a:spAutoFit/>
          </a:bodyPr>
          <a:lstStyle/>
          <a:p>
            <a:r>
              <a:rPr lang="en-US" dirty="0" smtClean="0">
                <a:solidFill>
                  <a:srgbClr val="000000"/>
                </a:solidFill>
              </a:rPr>
              <a:t>Stakeholder choice in comparing HEIs e.g.</a:t>
            </a:r>
            <a:r>
              <a:rPr lang="en-US" u="sng" dirty="0" smtClean="0">
                <a:solidFill>
                  <a:srgbClr val="000000"/>
                </a:solidFill>
                <a:hlinkClick r:id="rId2"/>
              </a:rPr>
              <a:t> http://www.umultirank.org/</a:t>
            </a:r>
            <a:r>
              <a:rPr lang="en-US" u="sng" dirty="0" smtClean="0">
                <a:solidFill>
                  <a:srgbClr val="000000"/>
                </a:solidFill>
              </a:rPr>
              <a:t> </a:t>
            </a:r>
            <a:endParaRPr lang="en-US" dirty="0" smtClean="0">
              <a:solidFill>
                <a:srgbClr val="000000"/>
              </a:solidFill>
            </a:endParaRPr>
          </a:p>
          <a:p>
            <a:r>
              <a:rPr lang="en-US" dirty="0" smtClean="0">
                <a:solidFill>
                  <a:srgbClr val="000000"/>
                </a:solidFill>
              </a:rPr>
              <a:t>  </a:t>
            </a:r>
            <a:endParaRPr lang="en-US" dirty="0">
              <a:solidFill>
                <a:srgbClr val="000000"/>
              </a:solidFill>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132813"/>
            <a:ext cx="6324600" cy="50393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23012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p>
            <a:fld id="{E3B576A4-2F38-485E-85A4-B1C1285F67A4}" type="slidenum">
              <a:rPr lang="ar-SA" smtClean="0">
                <a:solidFill>
                  <a:srgbClr val="000000"/>
                </a:solidFill>
              </a:rPr>
              <a:pPr/>
              <a:t>61</a:t>
            </a:fld>
            <a:endParaRPr lang="en-US" smtClean="0">
              <a:solidFill>
                <a:srgbClr val="000000"/>
              </a:solidFill>
            </a:endParaRPr>
          </a:p>
        </p:txBody>
      </p:sp>
      <p:pic>
        <p:nvPicPr>
          <p:cNvPr id="24579"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531458" name="Rectangle 2"/>
          <p:cNvSpPr>
            <a:spLocks noGrp="1" noChangeArrowheads="1"/>
          </p:cNvSpPr>
          <p:nvPr>
            <p:ph type="title" idx="4294967295"/>
          </p:nvPr>
        </p:nvSpPr>
        <p:spPr>
          <a:xfrm>
            <a:off x="457200" y="76200"/>
            <a:ext cx="8229600" cy="1143000"/>
          </a:xfrm>
        </p:spPr>
        <p:txBody>
          <a:bodyPr/>
          <a:lstStyle/>
          <a:p>
            <a:pPr>
              <a:defRPr/>
            </a:pPr>
            <a:r>
              <a:rPr lang="ar-OM" sz="3600" b="1" dirty="0" smtClean="0">
                <a:solidFill>
                  <a:srgbClr val="C00000"/>
                </a:solidFill>
              </a:rPr>
              <a:t>الخطوات القادمة</a:t>
            </a:r>
            <a:endParaRPr lang="en-GB" sz="3600" dirty="0" smtClean="0">
              <a:solidFill>
                <a:srgbClr val="C00000"/>
              </a:solidFill>
            </a:endParaRPr>
          </a:p>
        </p:txBody>
      </p:sp>
      <p:sp>
        <p:nvSpPr>
          <p:cNvPr id="24581" name="Rectangle 3"/>
          <p:cNvSpPr>
            <a:spLocks noGrp="1" noChangeArrowheads="1"/>
          </p:cNvSpPr>
          <p:nvPr>
            <p:ph type="body" idx="4294967295"/>
          </p:nvPr>
        </p:nvSpPr>
        <p:spPr>
          <a:xfrm>
            <a:off x="766940" y="1066800"/>
            <a:ext cx="7988170" cy="3581400"/>
          </a:xfrm>
        </p:spPr>
        <p:txBody>
          <a:bodyPr/>
          <a:lstStyle/>
          <a:p>
            <a:pPr algn="r" rtl="1">
              <a:spcBef>
                <a:spcPts val="0"/>
              </a:spcBef>
              <a:buBlip>
                <a:blip r:embed="rId3"/>
              </a:buBlip>
            </a:pPr>
            <a:r>
              <a:rPr lang="ar-OM" sz="2800" dirty="0" smtClean="0"/>
              <a:t>إجراء عمليات التقويم للمؤسسات الثلاث التي تمر حاليا بالتقويم مقابل المعايير المؤسسية (الكلية العلمية للتصميم، وجامعة ظفار، والكلية الحديثة للتجارة والعلوم، والأخيرة ستقدم طلب التقويم في مايو 2016م)</a:t>
            </a:r>
            <a:r>
              <a:rPr lang="en-US" sz="2800" dirty="0" smtClean="0"/>
              <a:t> </a:t>
            </a:r>
          </a:p>
          <a:p>
            <a:pPr algn="r" rtl="1">
              <a:spcBef>
                <a:spcPts val="0"/>
              </a:spcBef>
              <a:buBlip>
                <a:blip r:embed="rId3"/>
              </a:buBlip>
            </a:pPr>
            <a:r>
              <a:rPr lang="ar-OM" sz="2800" dirty="0" smtClean="0"/>
              <a:t>تدريب مؤسسات التعليم العالي الأربع والتي ستقدم طلبات التقويم مقابل المعايير المؤسسية في أغسطس/سبتمبر 2016م (كلية مجان الجامعية، وكلية عمان الطبية، وجامعة صحار، وكلية الخليج)</a:t>
            </a:r>
          </a:p>
          <a:p>
            <a:pPr algn="r" rtl="1">
              <a:spcBef>
                <a:spcPts val="0"/>
              </a:spcBef>
              <a:buBlip>
                <a:blip r:embed="rId3"/>
              </a:buBlip>
            </a:pPr>
            <a:r>
              <a:rPr lang="ar-OM" sz="2800" dirty="0" smtClean="0"/>
              <a:t>الانتهاء من نظام التقديرات ونشره على الموقع الإلكتروني للهيئة</a:t>
            </a:r>
            <a:endParaRPr lang="en-US" sz="2800" dirty="0" smtClean="0"/>
          </a:p>
          <a:p>
            <a:pPr>
              <a:buBlip>
                <a:blip r:embed="rId3"/>
              </a:buBlip>
            </a:pPr>
            <a:endParaRPr lang="en-US" sz="2600" dirty="0" smtClean="0"/>
          </a:p>
          <a:p>
            <a:pPr>
              <a:buNone/>
            </a:pPr>
            <a:endParaRPr lang="en-US" dirty="0" smtClean="0"/>
          </a:p>
          <a:p>
            <a:pPr lvl="1"/>
            <a:endParaRPr lang="en-GB" dirty="0" smtClean="0"/>
          </a:p>
          <a:p>
            <a:pPr lvl="1">
              <a:buFontTx/>
              <a:buNone/>
            </a:pPr>
            <a:endParaRPr lang="en-GB" dirty="0" smtClean="0"/>
          </a:p>
          <a:p>
            <a:pPr lvl="1"/>
            <a:endParaRPr lang="en-GB" dirty="0" smtClean="0"/>
          </a:p>
        </p:txBody>
      </p:sp>
      <p:grpSp>
        <p:nvGrpSpPr>
          <p:cNvPr id="2" name="Group 6"/>
          <p:cNvGrpSpPr>
            <a:grpSpLocks/>
          </p:cNvGrpSpPr>
          <p:nvPr/>
        </p:nvGrpSpPr>
        <p:grpSpPr bwMode="auto">
          <a:xfrm>
            <a:off x="300038" y="112713"/>
            <a:ext cx="1090612" cy="1117600"/>
            <a:chOff x="342900" y="112712"/>
            <a:chExt cx="1090613" cy="1117144"/>
          </a:xfrm>
        </p:grpSpPr>
        <p:pic>
          <p:nvPicPr>
            <p:cNvPr id="24583"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9"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0000"/>
                  </a:solidFill>
                  <a:effectLst>
                    <a:outerShdw blurRad="38100" dist="38100" dir="2700000" algn="tl">
                      <a:srgbClr val="C0C0C0"/>
                    </a:outerShdw>
                  </a:effectLst>
                </a:rPr>
                <a:t>OAAA</a:t>
              </a:r>
              <a:endParaRPr lang="en-GB" sz="2000" dirty="0">
                <a:solidFill>
                  <a:srgbClr val="000000"/>
                </a:solidFill>
                <a:effectLst>
                  <a:outerShdw blurRad="38100" dist="38100" dir="2700000" algn="tl">
                    <a:srgbClr val="C0C0C0"/>
                  </a:outerShdw>
                </a:effectLst>
              </a:endParaRPr>
            </a:p>
          </p:txBody>
        </p:sp>
      </p:grpSp>
      <p:pic>
        <p:nvPicPr>
          <p:cNvPr id="47106" name="Picture 2" descr="http://www.hdwallpaper.nu/wp-content/uploads/2015/12/calendar-2016-holidays-202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50000" b="9623"/>
          <a:stretch/>
        </p:blipFill>
        <p:spPr bwMode="auto">
          <a:xfrm>
            <a:off x="1107169" y="4600575"/>
            <a:ext cx="1636031" cy="2105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4711005"/>
            <a:ext cx="6553200" cy="1384995"/>
          </a:xfrm>
          <a:prstGeom prst="rect">
            <a:avLst/>
          </a:prstGeom>
          <a:noFill/>
        </p:spPr>
        <p:txBody>
          <a:bodyPr wrap="square" rtlCol="1">
            <a:spAutoFit/>
          </a:bodyPr>
          <a:lstStyle/>
          <a:p>
            <a:pPr marL="361950" indent="-361950" algn="r" rtl="1">
              <a:spcBef>
                <a:spcPts val="0"/>
              </a:spcBef>
              <a:buBlip>
                <a:blip r:embed="rId3"/>
              </a:buBlip>
            </a:pPr>
            <a:r>
              <a:rPr lang="ar-OM" sz="2800" dirty="0" smtClean="0">
                <a:latin typeface="+mn-lt"/>
                <a:cs typeface="+mn-cs"/>
              </a:rPr>
              <a:t>إعداد </a:t>
            </a:r>
            <a:r>
              <a:rPr lang="ar-OM" sz="2800" dirty="0">
                <a:latin typeface="+mn-lt"/>
                <a:cs typeface="+mn-cs"/>
              </a:rPr>
              <a:t>المادة التدريبية الإلكترونية  للمراجعين الخارجيين الدوليين</a:t>
            </a:r>
          </a:p>
          <a:p>
            <a:pPr marL="361950" indent="-361950" algn="r" rtl="1">
              <a:spcBef>
                <a:spcPts val="0"/>
              </a:spcBef>
              <a:buBlip>
                <a:blip r:embed="rId3"/>
              </a:buBlip>
            </a:pPr>
            <a:r>
              <a:rPr lang="ar-OM" sz="2800" dirty="0">
                <a:latin typeface="+mn-lt"/>
                <a:cs typeface="+mn-cs"/>
              </a:rPr>
              <a:t>تدقيق جودة جامعة </a:t>
            </a:r>
            <a:r>
              <a:rPr lang="ar-OM" sz="2800" dirty="0" err="1">
                <a:latin typeface="+mn-lt"/>
                <a:cs typeface="+mn-cs"/>
              </a:rPr>
              <a:t>البريمي</a:t>
            </a:r>
            <a:r>
              <a:rPr lang="ar-OM" sz="2800" dirty="0">
                <a:latin typeface="+mn-lt"/>
                <a:cs typeface="+mn-cs"/>
              </a:rPr>
              <a:t> وجامعة الشرقية</a:t>
            </a:r>
            <a:endParaRPr lang="en-US" sz="2800" dirty="0">
              <a:latin typeface="+mn-lt"/>
              <a:cs typeface="+mn-cs"/>
            </a:endParaRPr>
          </a:p>
        </p:txBody>
      </p:sp>
    </p:spTree>
    <p:extLst>
      <p:ext uri="{BB962C8B-B14F-4D97-AF65-F5344CB8AC3E}">
        <p14:creationId xmlns:p14="http://schemas.microsoft.com/office/powerpoint/2010/main" val="3377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p>
            <a:fld id="{E3B576A4-2F38-485E-85A4-B1C1285F67A4}" type="slidenum">
              <a:rPr lang="ar-SA" smtClean="0">
                <a:solidFill>
                  <a:srgbClr val="000000"/>
                </a:solidFill>
              </a:rPr>
              <a:pPr/>
              <a:t>62</a:t>
            </a:fld>
            <a:endParaRPr lang="en-US" smtClean="0">
              <a:solidFill>
                <a:srgbClr val="000000"/>
              </a:solidFill>
            </a:endParaRPr>
          </a:p>
        </p:txBody>
      </p:sp>
      <p:pic>
        <p:nvPicPr>
          <p:cNvPr id="24579"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531458" name="Rectangle 2"/>
          <p:cNvSpPr>
            <a:spLocks noGrp="1" noChangeArrowheads="1"/>
          </p:cNvSpPr>
          <p:nvPr>
            <p:ph type="title" idx="4294967295"/>
          </p:nvPr>
        </p:nvSpPr>
        <p:spPr>
          <a:xfrm>
            <a:off x="457200" y="-25618"/>
            <a:ext cx="8229600" cy="1143000"/>
          </a:xfrm>
        </p:spPr>
        <p:txBody>
          <a:bodyPr/>
          <a:lstStyle/>
          <a:p>
            <a:pPr>
              <a:defRPr/>
            </a:pPr>
            <a:r>
              <a:rPr lang="en-US" sz="3600" b="1" dirty="0" smtClean="0">
                <a:solidFill>
                  <a:schemeClr val="tx1"/>
                </a:solidFill>
                <a:effectLst>
                  <a:outerShdw blurRad="38100" dist="38100" dir="2700000" algn="tl">
                    <a:srgbClr val="C0C0C0"/>
                  </a:outerShdw>
                </a:effectLst>
              </a:rPr>
              <a:t>Next steps</a:t>
            </a:r>
            <a:endParaRPr lang="en-GB" sz="3600" dirty="0" smtClean="0"/>
          </a:p>
        </p:txBody>
      </p:sp>
      <p:sp>
        <p:nvSpPr>
          <p:cNvPr id="24581" name="Rectangle 3"/>
          <p:cNvSpPr>
            <a:spLocks noGrp="1" noChangeArrowheads="1"/>
          </p:cNvSpPr>
          <p:nvPr>
            <p:ph type="body" idx="4294967295"/>
          </p:nvPr>
        </p:nvSpPr>
        <p:spPr>
          <a:xfrm>
            <a:off x="1725660" y="1031875"/>
            <a:ext cx="7265940" cy="5445125"/>
          </a:xfrm>
        </p:spPr>
        <p:txBody>
          <a:bodyPr/>
          <a:lstStyle/>
          <a:p>
            <a:pPr>
              <a:spcBef>
                <a:spcPts val="0"/>
              </a:spcBef>
              <a:buBlip>
                <a:blip r:embed="rId3"/>
              </a:buBlip>
            </a:pPr>
            <a:r>
              <a:rPr lang="en-US" sz="2600" dirty="0" smtClean="0"/>
              <a:t>Three HEIs are currently undergoing ISA: </a:t>
            </a:r>
          </a:p>
          <a:p>
            <a:pPr marL="406400" indent="0">
              <a:spcBef>
                <a:spcPts val="0"/>
              </a:spcBef>
              <a:buNone/>
            </a:pPr>
            <a:r>
              <a:rPr lang="en-US" sz="2400" dirty="0" smtClean="0"/>
              <a:t>Dhofar University; Scientific College of </a:t>
            </a:r>
          </a:p>
          <a:p>
            <a:pPr marL="406400" indent="0">
              <a:spcBef>
                <a:spcPts val="0"/>
              </a:spcBef>
              <a:buNone/>
            </a:pPr>
            <a:r>
              <a:rPr lang="en-US" sz="2400" dirty="0" smtClean="0"/>
              <a:t>Design; Modern College of Business and Science (</a:t>
            </a:r>
            <a:r>
              <a:rPr lang="en-US" sz="2400" i="1" dirty="0" smtClean="0"/>
              <a:t>submitting ISAA May 2016</a:t>
            </a:r>
            <a:r>
              <a:rPr lang="en-US" sz="2400" dirty="0" smtClean="0"/>
              <a:t>)</a:t>
            </a:r>
          </a:p>
          <a:p>
            <a:pPr>
              <a:spcBef>
                <a:spcPts val="0"/>
              </a:spcBef>
              <a:buBlip>
                <a:blip r:embed="rId3"/>
              </a:buBlip>
            </a:pPr>
            <a:r>
              <a:rPr lang="en-US" sz="2600" dirty="0" smtClean="0"/>
              <a:t>Training to be delivered to the four HEIs submitting ISAAs in Aug/Sept 2016: </a:t>
            </a:r>
            <a:r>
              <a:rPr lang="en-US" sz="2400" dirty="0" smtClean="0"/>
              <a:t>Majan University College; Oman Medical College; Sohar University; Gulf College</a:t>
            </a:r>
          </a:p>
          <a:p>
            <a:pPr>
              <a:spcBef>
                <a:spcPts val="0"/>
              </a:spcBef>
              <a:buBlip>
                <a:blip r:embed="rId3"/>
              </a:buBlip>
            </a:pPr>
            <a:r>
              <a:rPr lang="en-US" sz="2600" dirty="0" err="1"/>
              <a:t>Finalisation</a:t>
            </a:r>
            <a:r>
              <a:rPr lang="en-US" sz="2600" dirty="0"/>
              <a:t> of OAAA ratings website page </a:t>
            </a:r>
            <a:endParaRPr lang="en-US" sz="2400" dirty="0" smtClean="0"/>
          </a:p>
          <a:p>
            <a:pPr>
              <a:spcBef>
                <a:spcPts val="0"/>
              </a:spcBef>
              <a:buBlip>
                <a:blip r:embed="rId3"/>
              </a:buBlip>
            </a:pPr>
            <a:r>
              <a:rPr lang="en-US" sz="2600" dirty="0" smtClean="0"/>
              <a:t>Online training materials to be published for international external reviewers </a:t>
            </a:r>
          </a:p>
          <a:p>
            <a:pPr>
              <a:spcBef>
                <a:spcPts val="0"/>
              </a:spcBef>
              <a:buBlip>
                <a:blip r:embed="rId3"/>
              </a:buBlip>
            </a:pPr>
            <a:r>
              <a:rPr lang="en-US" sz="2600" dirty="0" smtClean="0"/>
              <a:t>Quality Audits of University of Buraimi and </a:t>
            </a:r>
            <a:r>
              <a:rPr lang="en-US" sz="2600" dirty="0" err="1" smtClean="0"/>
              <a:t>A’Sharqiya</a:t>
            </a:r>
            <a:r>
              <a:rPr lang="en-US" sz="2600" dirty="0" smtClean="0"/>
              <a:t> University to be carried out</a:t>
            </a:r>
          </a:p>
          <a:p>
            <a:pPr marL="0" indent="0">
              <a:buNone/>
            </a:pPr>
            <a:endParaRPr lang="en-US" sz="2600" dirty="0" smtClean="0"/>
          </a:p>
          <a:p>
            <a:pPr>
              <a:buBlip>
                <a:blip r:embed="rId3"/>
              </a:buBlip>
            </a:pPr>
            <a:endParaRPr lang="en-US" sz="2600" dirty="0" smtClean="0"/>
          </a:p>
          <a:p>
            <a:pPr>
              <a:buNone/>
            </a:pPr>
            <a:endParaRPr lang="en-US" dirty="0" smtClean="0"/>
          </a:p>
          <a:p>
            <a:pPr lvl="1"/>
            <a:endParaRPr lang="en-GB" dirty="0" smtClean="0"/>
          </a:p>
          <a:p>
            <a:pPr lvl="1">
              <a:buFontTx/>
              <a:buNone/>
            </a:pPr>
            <a:endParaRPr lang="en-GB" dirty="0" smtClean="0"/>
          </a:p>
          <a:p>
            <a:pPr lvl="1"/>
            <a:endParaRPr lang="en-GB" dirty="0" smtClean="0"/>
          </a:p>
        </p:txBody>
      </p:sp>
      <p:grpSp>
        <p:nvGrpSpPr>
          <p:cNvPr id="2" name="Group 6"/>
          <p:cNvGrpSpPr>
            <a:grpSpLocks/>
          </p:cNvGrpSpPr>
          <p:nvPr/>
        </p:nvGrpSpPr>
        <p:grpSpPr bwMode="auto">
          <a:xfrm>
            <a:off x="300038" y="112713"/>
            <a:ext cx="1090612" cy="1117600"/>
            <a:chOff x="342900" y="112712"/>
            <a:chExt cx="1090613" cy="1117144"/>
          </a:xfrm>
        </p:grpSpPr>
        <p:pic>
          <p:nvPicPr>
            <p:cNvPr id="24583"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9"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0000"/>
                  </a:solidFill>
                  <a:effectLst>
                    <a:outerShdw blurRad="38100" dist="38100" dir="2700000" algn="tl">
                      <a:srgbClr val="C0C0C0"/>
                    </a:outerShdw>
                  </a:effectLst>
                </a:rPr>
                <a:t>OAAA</a:t>
              </a:r>
              <a:endParaRPr lang="en-GB" sz="2000" dirty="0">
                <a:solidFill>
                  <a:srgbClr val="000000"/>
                </a:solidFill>
                <a:effectLst>
                  <a:outerShdw blurRad="38100" dist="38100" dir="2700000" algn="tl">
                    <a:srgbClr val="C0C0C0"/>
                  </a:outerShdw>
                </a:effectLst>
              </a:endParaRPr>
            </a:p>
          </p:txBody>
        </p:sp>
      </p:grpSp>
      <p:pic>
        <p:nvPicPr>
          <p:cNvPr id="47106" name="Picture 2" descr="http://www.hdwallpaper.nu/wp-content/uploads/2015/12/calendar-2016-holidays-202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50000" b="9623"/>
          <a:stretch/>
        </p:blipFill>
        <p:spPr bwMode="auto">
          <a:xfrm>
            <a:off x="76200" y="3924300"/>
            <a:ext cx="1562131"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p>
            <a:fld id="{E3B576A4-2F38-485E-85A4-B1C1285F67A4}" type="slidenum">
              <a:rPr lang="ar-SA" smtClean="0">
                <a:solidFill>
                  <a:srgbClr val="000000"/>
                </a:solidFill>
              </a:rPr>
              <a:pPr/>
              <a:t>63</a:t>
            </a:fld>
            <a:endParaRPr lang="en-US" smtClean="0">
              <a:solidFill>
                <a:srgbClr val="000000"/>
              </a:solidFill>
            </a:endParaRPr>
          </a:p>
        </p:txBody>
      </p:sp>
      <p:pic>
        <p:nvPicPr>
          <p:cNvPr id="24579"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531458" name="Rectangle 2"/>
          <p:cNvSpPr>
            <a:spLocks noGrp="1" noChangeArrowheads="1"/>
          </p:cNvSpPr>
          <p:nvPr>
            <p:ph type="title" idx="4294967295"/>
          </p:nvPr>
        </p:nvSpPr>
        <p:spPr>
          <a:xfrm>
            <a:off x="457200" y="76200"/>
            <a:ext cx="8229600" cy="1143000"/>
          </a:xfrm>
        </p:spPr>
        <p:txBody>
          <a:bodyPr/>
          <a:lstStyle/>
          <a:p>
            <a:pPr>
              <a:defRPr/>
            </a:pPr>
            <a:r>
              <a:rPr lang="ar-OM" sz="3600" b="1" dirty="0" smtClean="0">
                <a:solidFill>
                  <a:srgbClr val="C00000"/>
                </a:solidFill>
              </a:rPr>
              <a:t>الخطوات القادمة</a:t>
            </a:r>
            <a:endParaRPr lang="en-GB" sz="3600" dirty="0" smtClean="0">
              <a:solidFill>
                <a:srgbClr val="C00000"/>
              </a:solidFill>
            </a:endParaRPr>
          </a:p>
        </p:txBody>
      </p:sp>
      <p:sp>
        <p:nvSpPr>
          <p:cNvPr id="24581" name="Rectangle 3"/>
          <p:cNvSpPr>
            <a:spLocks noGrp="1" noChangeArrowheads="1"/>
          </p:cNvSpPr>
          <p:nvPr>
            <p:ph type="body" idx="4294967295"/>
          </p:nvPr>
        </p:nvSpPr>
        <p:spPr>
          <a:xfrm>
            <a:off x="766940" y="1066800"/>
            <a:ext cx="7988170" cy="3581400"/>
          </a:xfrm>
        </p:spPr>
        <p:txBody>
          <a:bodyPr/>
          <a:lstStyle/>
          <a:p>
            <a:pPr algn="r" rtl="1">
              <a:spcBef>
                <a:spcPts val="0"/>
              </a:spcBef>
              <a:buBlip>
                <a:blip r:embed="rId3"/>
              </a:buBlip>
            </a:pPr>
            <a:r>
              <a:rPr lang="ar-OM" sz="2800" dirty="0" smtClean="0"/>
              <a:t>إعداد دليل التقويم مقابل المعايير المؤسسية باللغة العربية (العمل جار حاليا على ترجمة المعايير المؤسسية للغة العربية)</a:t>
            </a:r>
            <a:endParaRPr lang="en-US" sz="2800" dirty="0" smtClean="0"/>
          </a:p>
          <a:p>
            <a:pPr algn="r" rtl="1">
              <a:spcBef>
                <a:spcPts val="0"/>
              </a:spcBef>
              <a:buBlip>
                <a:blip r:embed="rId3"/>
              </a:buBlip>
            </a:pPr>
            <a:r>
              <a:rPr lang="ar-OM" sz="2800" dirty="0" smtClean="0"/>
              <a:t>إعداد المزيد من السياسات المتعلقة بالتقويم مقابل المعايير المؤسسية</a:t>
            </a:r>
          </a:p>
          <a:p>
            <a:pPr algn="r" rtl="1">
              <a:spcBef>
                <a:spcPts val="0"/>
              </a:spcBef>
              <a:buBlip>
                <a:blip r:embed="rId3"/>
              </a:buBlip>
            </a:pPr>
            <a:r>
              <a:rPr lang="ar-OM" sz="2800" dirty="0" smtClean="0"/>
              <a:t>تحديث النسخة الإنجليزية من دليل تدقيق الجودة المؤسسية وترجمتها للغة العربية</a:t>
            </a:r>
          </a:p>
          <a:p>
            <a:pPr algn="r" rtl="1">
              <a:spcBef>
                <a:spcPts val="0"/>
              </a:spcBef>
              <a:buBlip>
                <a:blip r:embed="rId3"/>
              </a:buBlip>
            </a:pPr>
            <a:r>
              <a:rPr lang="ar-OM" sz="2800" dirty="0" smtClean="0"/>
              <a:t>مراجعة وتعديل دليل الاعتراض والتظلم</a:t>
            </a:r>
          </a:p>
          <a:p>
            <a:pPr algn="r" rtl="1">
              <a:spcBef>
                <a:spcPts val="0"/>
              </a:spcBef>
              <a:buBlip>
                <a:blip r:embed="rId3"/>
              </a:buBlip>
            </a:pPr>
            <a:r>
              <a:rPr lang="ar-OM" sz="2800" dirty="0" smtClean="0"/>
              <a:t>تدريب المزيد من المراجعين الخارجيين المحليين على المرحلة الثانية من الاعتماد المؤسسي</a:t>
            </a:r>
          </a:p>
          <a:p>
            <a:pPr algn="r" rtl="1">
              <a:spcBef>
                <a:spcPts val="0"/>
              </a:spcBef>
              <a:buBlip>
                <a:blip r:embed="rId3"/>
              </a:buBlip>
            </a:pPr>
            <a:endParaRPr lang="ar-OM" sz="2800" dirty="0" smtClean="0"/>
          </a:p>
          <a:p>
            <a:pPr algn="r" rtl="1">
              <a:spcBef>
                <a:spcPts val="0"/>
              </a:spcBef>
              <a:buBlip>
                <a:blip r:embed="rId3"/>
              </a:buBlip>
            </a:pPr>
            <a:endParaRPr lang="en-US" sz="2800" dirty="0" smtClean="0"/>
          </a:p>
          <a:p>
            <a:pPr>
              <a:buBlip>
                <a:blip r:embed="rId3"/>
              </a:buBlip>
            </a:pPr>
            <a:endParaRPr lang="en-US" sz="2600" dirty="0" smtClean="0"/>
          </a:p>
          <a:p>
            <a:pPr>
              <a:buNone/>
            </a:pPr>
            <a:endParaRPr lang="en-US" dirty="0" smtClean="0"/>
          </a:p>
          <a:p>
            <a:pPr lvl="1"/>
            <a:endParaRPr lang="en-GB" dirty="0" smtClean="0"/>
          </a:p>
          <a:p>
            <a:pPr lvl="1">
              <a:buFontTx/>
              <a:buNone/>
            </a:pPr>
            <a:endParaRPr lang="en-GB" dirty="0" smtClean="0"/>
          </a:p>
          <a:p>
            <a:pPr lvl="1"/>
            <a:endParaRPr lang="en-GB" dirty="0" smtClean="0"/>
          </a:p>
        </p:txBody>
      </p:sp>
      <p:grpSp>
        <p:nvGrpSpPr>
          <p:cNvPr id="2" name="Group 6"/>
          <p:cNvGrpSpPr>
            <a:grpSpLocks/>
          </p:cNvGrpSpPr>
          <p:nvPr/>
        </p:nvGrpSpPr>
        <p:grpSpPr bwMode="auto">
          <a:xfrm>
            <a:off x="300038" y="112713"/>
            <a:ext cx="1090612" cy="1117600"/>
            <a:chOff x="342900" y="112712"/>
            <a:chExt cx="1090613" cy="1117144"/>
          </a:xfrm>
        </p:grpSpPr>
        <p:pic>
          <p:nvPicPr>
            <p:cNvPr id="24583"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9"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0000"/>
                  </a:solidFill>
                  <a:effectLst>
                    <a:outerShdw blurRad="38100" dist="38100" dir="2700000" algn="tl">
                      <a:srgbClr val="C0C0C0"/>
                    </a:outerShdw>
                  </a:effectLst>
                </a:rPr>
                <a:t>OAAA</a:t>
              </a:r>
              <a:endParaRPr lang="en-GB" sz="2000" dirty="0">
                <a:solidFill>
                  <a:srgbClr val="000000"/>
                </a:solidFill>
                <a:effectLst>
                  <a:outerShdw blurRad="38100" dist="38100" dir="2700000" algn="tl">
                    <a:srgbClr val="C0C0C0"/>
                  </a:outerShdw>
                </a:effectLst>
              </a:endParaRPr>
            </a:p>
          </p:txBody>
        </p:sp>
      </p:grpSp>
      <p:sp>
        <p:nvSpPr>
          <p:cNvPr id="3" name="TextBox 2"/>
          <p:cNvSpPr txBox="1"/>
          <p:nvPr/>
        </p:nvSpPr>
        <p:spPr>
          <a:xfrm>
            <a:off x="2362200" y="4572000"/>
            <a:ext cx="6400799" cy="1815882"/>
          </a:xfrm>
          <a:prstGeom prst="rect">
            <a:avLst/>
          </a:prstGeom>
          <a:noFill/>
        </p:spPr>
        <p:txBody>
          <a:bodyPr wrap="square" rtlCol="1">
            <a:spAutoFit/>
          </a:bodyPr>
          <a:lstStyle/>
          <a:p>
            <a:pPr marL="361950" indent="-361950" algn="r" rtl="1">
              <a:spcBef>
                <a:spcPts val="0"/>
              </a:spcBef>
              <a:buBlip>
                <a:blip r:embed="rId3"/>
              </a:buBlip>
            </a:pPr>
            <a:r>
              <a:rPr lang="ar-OM" sz="2800" dirty="0" smtClean="0">
                <a:latin typeface="+mn-lt"/>
                <a:cs typeface="+mn-cs"/>
              </a:rPr>
              <a:t>إجراء عمليات تدقيق الجودة والتقويم مقابل المعايير المؤسسية حسب الجدولين المعتمدين</a:t>
            </a:r>
            <a:endParaRPr lang="ar-OM" sz="2800" dirty="0">
              <a:latin typeface="+mn-lt"/>
              <a:cs typeface="+mn-cs"/>
            </a:endParaRPr>
          </a:p>
          <a:p>
            <a:pPr marL="361950" indent="-361950" algn="r" rtl="1">
              <a:spcBef>
                <a:spcPts val="0"/>
              </a:spcBef>
              <a:buBlip>
                <a:blip r:embed="rId3"/>
              </a:buBlip>
            </a:pPr>
            <a:r>
              <a:rPr lang="ar-OM" sz="2800" dirty="0" smtClean="0">
                <a:latin typeface="+mn-lt"/>
                <a:cs typeface="+mn-cs"/>
              </a:rPr>
              <a:t>إجراء دراسة بحثية حول تأثير عمليات تدقيق الجودة التي قامت بها الهيئة</a:t>
            </a:r>
            <a:endParaRPr lang="en-US" sz="2800" dirty="0">
              <a:latin typeface="+mn-lt"/>
              <a:cs typeface="+mn-cs"/>
            </a:endParaRPr>
          </a:p>
        </p:txBody>
      </p:sp>
      <p:pic>
        <p:nvPicPr>
          <p:cNvPr id="11" name="Picture 2" descr="http://www.hdwallpaper.nu/wp-content/uploads/2015/12/calendar-2016-holidays-202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0000" b="9623"/>
          <a:stretch/>
        </p:blipFill>
        <p:spPr bwMode="auto">
          <a:xfrm>
            <a:off x="457200" y="4495800"/>
            <a:ext cx="1562132"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p>
            <a:fld id="{E3B576A4-2F38-485E-85A4-B1C1285F67A4}" type="slidenum">
              <a:rPr lang="ar-SA" smtClean="0">
                <a:solidFill>
                  <a:srgbClr val="000000"/>
                </a:solidFill>
              </a:rPr>
              <a:pPr/>
              <a:t>64</a:t>
            </a:fld>
            <a:endParaRPr lang="en-US" smtClean="0">
              <a:solidFill>
                <a:srgbClr val="000000"/>
              </a:solidFill>
            </a:endParaRPr>
          </a:p>
        </p:txBody>
      </p:sp>
      <p:pic>
        <p:nvPicPr>
          <p:cNvPr id="24579"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531458" name="Rectangle 2"/>
          <p:cNvSpPr>
            <a:spLocks noGrp="1" noChangeArrowheads="1"/>
          </p:cNvSpPr>
          <p:nvPr>
            <p:ph type="title" idx="4294967295"/>
          </p:nvPr>
        </p:nvSpPr>
        <p:spPr>
          <a:xfrm>
            <a:off x="457200" y="-25618"/>
            <a:ext cx="8229600" cy="1143000"/>
          </a:xfrm>
        </p:spPr>
        <p:txBody>
          <a:bodyPr/>
          <a:lstStyle/>
          <a:p>
            <a:pPr>
              <a:defRPr/>
            </a:pPr>
            <a:r>
              <a:rPr lang="en-US" sz="3600" b="1" dirty="0" smtClean="0">
                <a:solidFill>
                  <a:schemeClr val="tx1"/>
                </a:solidFill>
                <a:effectLst>
                  <a:outerShdw blurRad="38100" dist="38100" dir="2700000" algn="tl">
                    <a:srgbClr val="C0C0C0"/>
                  </a:outerShdw>
                </a:effectLst>
              </a:rPr>
              <a:t>Next steps</a:t>
            </a:r>
            <a:endParaRPr lang="en-GB" sz="3600" dirty="0" smtClean="0"/>
          </a:p>
        </p:txBody>
      </p:sp>
      <p:sp>
        <p:nvSpPr>
          <p:cNvPr id="24581" name="Rectangle 3"/>
          <p:cNvSpPr>
            <a:spLocks noGrp="1" noChangeArrowheads="1"/>
          </p:cNvSpPr>
          <p:nvPr>
            <p:ph type="body" idx="4294967295"/>
          </p:nvPr>
        </p:nvSpPr>
        <p:spPr>
          <a:xfrm>
            <a:off x="1878060" y="1031875"/>
            <a:ext cx="6884940" cy="5521325"/>
          </a:xfrm>
        </p:spPr>
        <p:txBody>
          <a:bodyPr/>
          <a:lstStyle/>
          <a:p>
            <a:pPr>
              <a:spcBef>
                <a:spcPts val="0"/>
              </a:spcBef>
              <a:buBlip>
                <a:blip r:embed="rId3"/>
              </a:buBlip>
            </a:pPr>
            <a:r>
              <a:rPr lang="en-US" sz="2600" dirty="0" smtClean="0"/>
              <a:t>Arabic version of ISAM to be developed</a:t>
            </a:r>
          </a:p>
          <a:p>
            <a:pPr indent="0">
              <a:spcBef>
                <a:spcPts val="0"/>
              </a:spcBef>
              <a:buNone/>
            </a:pPr>
            <a:r>
              <a:rPr lang="en-US" sz="2400" dirty="0" smtClean="0"/>
              <a:t>(standards are currently being translated)</a:t>
            </a:r>
            <a:endParaRPr lang="en-US" sz="2600" dirty="0" smtClean="0"/>
          </a:p>
          <a:p>
            <a:pPr>
              <a:spcBef>
                <a:spcPts val="0"/>
              </a:spcBef>
              <a:buBlip>
                <a:blip r:embed="rId3"/>
              </a:buBlip>
            </a:pPr>
            <a:r>
              <a:rPr lang="en-US" sz="2600" dirty="0" smtClean="0"/>
              <a:t>Further policies relating to institutional accreditation to be developed</a:t>
            </a:r>
          </a:p>
          <a:p>
            <a:pPr>
              <a:spcBef>
                <a:spcPts val="0"/>
              </a:spcBef>
              <a:buBlip>
                <a:blip r:embed="rId3"/>
              </a:buBlip>
            </a:pPr>
            <a:r>
              <a:rPr lang="en-US" sz="2600" dirty="0" smtClean="0"/>
              <a:t>English version of the Quality Audit Manual to be updated and translated into Arabic</a:t>
            </a:r>
          </a:p>
          <a:p>
            <a:pPr>
              <a:spcBef>
                <a:spcPts val="0"/>
              </a:spcBef>
              <a:buBlip>
                <a:blip r:embed="rId3"/>
              </a:buBlip>
            </a:pPr>
            <a:r>
              <a:rPr lang="en-US" sz="2600" dirty="0" smtClean="0"/>
              <a:t>Appeals Manual to be revised </a:t>
            </a:r>
          </a:p>
          <a:p>
            <a:pPr>
              <a:spcBef>
                <a:spcPts val="0"/>
              </a:spcBef>
              <a:buBlip>
                <a:blip r:embed="rId3"/>
              </a:buBlip>
            </a:pPr>
            <a:r>
              <a:rPr lang="en-US" sz="2600" dirty="0" smtClean="0"/>
              <a:t>Training for HEIs and external reviewers to be delivered</a:t>
            </a:r>
          </a:p>
          <a:p>
            <a:pPr>
              <a:spcBef>
                <a:spcPts val="0"/>
              </a:spcBef>
              <a:buBlip>
                <a:blip r:embed="rId3"/>
              </a:buBlip>
            </a:pPr>
            <a:r>
              <a:rPr lang="en-US" sz="2600" dirty="0" smtClean="0"/>
              <a:t>Quality Audits and Standards Assessments to be implemented as per published schedules</a:t>
            </a:r>
          </a:p>
          <a:p>
            <a:pPr>
              <a:spcBef>
                <a:spcPts val="0"/>
              </a:spcBef>
              <a:buBlip>
                <a:blip r:embed="rId3"/>
              </a:buBlip>
            </a:pPr>
            <a:r>
              <a:rPr lang="en-US" sz="2600" dirty="0" smtClean="0"/>
              <a:t>Study on impact of Quality Audits to be carried out</a:t>
            </a:r>
          </a:p>
          <a:p>
            <a:pPr>
              <a:buBlip>
                <a:blip r:embed="rId3"/>
              </a:buBlip>
            </a:pPr>
            <a:endParaRPr lang="en-US" sz="2600" dirty="0" smtClean="0"/>
          </a:p>
          <a:p>
            <a:pPr>
              <a:buNone/>
            </a:pPr>
            <a:endParaRPr lang="en-US" dirty="0" smtClean="0"/>
          </a:p>
          <a:p>
            <a:pPr lvl="1"/>
            <a:endParaRPr lang="en-GB" dirty="0" smtClean="0"/>
          </a:p>
          <a:p>
            <a:pPr lvl="1">
              <a:buFontTx/>
              <a:buNone/>
            </a:pPr>
            <a:endParaRPr lang="en-GB" dirty="0" smtClean="0"/>
          </a:p>
          <a:p>
            <a:pPr lvl="1"/>
            <a:endParaRPr lang="en-GB" dirty="0" smtClean="0"/>
          </a:p>
        </p:txBody>
      </p:sp>
      <p:grpSp>
        <p:nvGrpSpPr>
          <p:cNvPr id="2" name="Group 6"/>
          <p:cNvGrpSpPr>
            <a:grpSpLocks/>
          </p:cNvGrpSpPr>
          <p:nvPr/>
        </p:nvGrpSpPr>
        <p:grpSpPr bwMode="auto">
          <a:xfrm>
            <a:off x="300038" y="112713"/>
            <a:ext cx="1090612" cy="1117600"/>
            <a:chOff x="342900" y="112712"/>
            <a:chExt cx="1090613" cy="1117144"/>
          </a:xfrm>
        </p:grpSpPr>
        <p:pic>
          <p:nvPicPr>
            <p:cNvPr id="24583"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9"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0000"/>
                  </a:solidFill>
                  <a:effectLst>
                    <a:outerShdw blurRad="38100" dist="38100" dir="2700000" algn="tl">
                      <a:srgbClr val="C0C0C0"/>
                    </a:outerShdw>
                  </a:effectLst>
                </a:rPr>
                <a:t>OAAA</a:t>
              </a:r>
              <a:endParaRPr lang="en-GB" sz="2000" dirty="0">
                <a:solidFill>
                  <a:srgbClr val="000000"/>
                </a:solidFill>
                <a:effectLst>
                  <a:outerShdw blurRad="38100" dist="38100" dir="2700000" algn="tl">
                    <a:srgbClr val="C0C0C0"/>
                  </a:outerShdw>
                </a:effectLst>
              </a:endParaRPr>
            </a:p>
          </p:txBody>
        </p:sp>
      </p:grpSp>
      <p:pic>
        <p:nvPicPr>
          <p:cNvPr id="47106" name="Picture 2" descr="http://www.hdwallpaper.nu/wp-content/uploads/2015/12/calendar-2016-holidays-202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0000" b="9623"/>
          <a:stretch/>
        </p:blipFill>
        <p:spPr bwMode="auto">
          <a:xfrm>
            <a:off x="133334" y="4343400"/>
            <a:ext cx="1562132"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5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8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74638"/>
            <a:ext cx="8229600" cy="1143000"/>
          </a:xfrm>
        </p:spPr>
        <p:txBody>
          <a:bodyPr/>
          <a:lstStyle/>
          <a:p>
            <a:r>
              <a:rPr lang="en-US" dirty="0" smtClean="0"/>
              <a:t> </a:t>
            </a:r>
            <a:endParaRPr lang="en-GB" dirty="0" smtClean="0"/>
          </a:p>
        </p:txBody>
      </p:sp>
      <p:sp>
        <p:nvSpPr>
          <p:cNvPr id="109571" name="Rectangle 3"/>
          <p:cNvSpPr>
            <a:spLocks noGrp="1" noChangeArrowheads="1"/>
          </p:cNvSpPr>
          <p:nvPr>
            <p:ph type="body" idx="4294967295"/>
          </p:nvPr>
        </p:nvSpPr>
        <p:spPr>
          <a:xfrm>
            <a:off x="250378" y="2068298"/>
            <a:ext cx="8229600" cy="4525963"/>
          </a:xfrm>
        </p:spPr>
        <p:txBody>
          <a:bodyPr/>
          <a:lstStyle/>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lgn="ctr">
              <a:buFontTx/>
              <a:buNone/>
              <a:defRPr/>
            </a:pPr>
            <a:r>
              <a:rPr lang="en-US" sz="4000" b="1" dirty="0" smtClean="0">
                <a:solidFill>
                  <a:srgbClr val="CC0000"/>
                </a:solidFill>
                <a:effectLst>
                  <a:outerShdw blurRad="38100" dist="38100" dir="2700000" algn="tl">
                    <a:srgbClr val="C0C0C0"/>
                  </a:outerShdw>
                </a:effectLst>
              </a:rPr>
              <a:t>www.oaaa.gov.om</a:t>
            </a:r>
            <a:endParaRPr lang="en-GB" sz="4000" b="1" dirty="0" smtClean="0">
              <a:solidFill>
                <a:srgbClr val="CC0000"/>
              </a:solidFill>
              <a:effectLst>
                <a:outerShdw blurRad="38100" dist="38100" dir="2700000" algn="tl">
                  <a:srgbClr val="C0C0C0"/>
                </a:outerShdw>
              </a:effectLst>
            </a:endParaRPr>
          </a:p>
        </p:txBody>
      </p:sp>
      <p:sp>
        <p:nvSpPr>
          <p:cNvPr id="20481" name="Rectangle 2"/>
          <p:cNvSpPr>
            <a:spLocks noChangeArrowheads="1"/>
          </p:cNvSpPr>
          <p:nvPr/>
        </p:nvSpPr>
        <p:spPr bwMode="auto">
          <a:xfrm>
            <a:off x="0" y="4637088"/>
            <a:ext cx="9144000" cy="1825625"/>
          </a:xfrm>
          <a:prstGeom prst="rect">
            <a:avLst/>
          </a:prstGeom>
          <a:noFill/>
          <a:ln w="9525">
            <a:noFill/>
            <a:miter lim="800000"/>
            <a:headEnd/>
            <a:tailEnd/>
          </a:ln>
        </p:spPr>
        <p:txBody>
          <a:bodyPr anchor="ctr"/>
          <a:lstStyle/>
          <a:p>
            <a:pPr marL="838200" indent="-838200" algn="ctr">
              <a:defRPr/>
            </a:pPr>
            <a:endParaRPr lang="en-GB" sz="4000" b="1">
              <a:solidFill>
                <a:srgbClr val="FF0000"/>
              </a:solidFill>
              <a:effectLst>
                <a:outerShdw blurRad="38100" dist="38100" dir="2700000" algn="tl">
                  <a:srgbClr val="C0C0C0"/>
                </a:outerShdw>
              </a:effectLst>
            </a:endParaRPr>
          </a:p>
        </p:txBody>
      </p:sp>
      <p:pic>
        <p:nvPicPr>
          <p:cNvPr id="5122" name="Picture 2" descr="H:\Accreditation Board\90 Images\OAAA Events\AWAY DAY (3) 21-12-14\IMG_126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02771" y="2220694"/>
            <a:ext cx="8338457"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500745"/>
            <a:ext cx="5105400" cy="1323439"/>
          </a:xfrm>
          <a:prstGeom prst="rect">
            <a:avLst/>
          </a:prstGeom>
          <a:noFill/>
        </p:spPr>
        <p:txBody>
          <a:bodyPr wrap="square" rtlCol="0">
            <a:spAutoFit/>
          </a:bodyPr>
          <a:lstStyle/>
          <a:p>
            <a:pPr algn="ctr" rtl="1"/>
            <a:r>
              <a:rPr lang="ar-AE" sz="4000" b="1" dirty="0" smtClean="0"/>
              <a:t>شكراً</a:t>
            </a:r>
            <a:r>
              <a:rPr lang="ar-OM" sz="4000" b="1" dirty="0" smtClean="0"/>
              <a:t> لحسن استماعكم</a:t>
            </a:r>
            <a:endParaRPr lang="en-US" sz="4000" b="1" dirty="0" smtClean="0"/>
          </a:p>
          <a:p>
            <a:pPr algn="ctr" rtl="1"/>
            <a:r>
              <a:rPr lang="en-US" sz="4000" b="1" dirty="0" smtClean="0"/>
              <a:t>Thank you  </a:t>
            </a:r>
            <a:r>
              <a:rPr lang="ar-AE" sz="4000" b="1" dirty="0"/>
              <a:t> </a:t>
            </a:r>
            <a:endParaRPr lang="en-US" sz="4000" dirty="0"/>
          </a:p>
        </p:txBody>
      </p:sp>
    </p:spTree>
    <p:extLst>
      <p:ext uri="{BB962C8B-B14F-4D97-AF65-F5344CB8AC3E}">
        <p14:creationId xmlns:p14="http://schemas.microsoft.com/office/powerpoint/2010/main" val="11372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89B59ED2-F1A6-4C53-81A0-50544953D6A6}" type="slidenum">
              <a:rPr lang="ar-SA" sz="1400"/>
              <a:pPr algn="r"/>
              <a:t>7</a:t>
            </a:fld>
            <a:endParaRPr lang="en-US" sz="1400"/>
          </a:p>
        </p:txBody>
      </p:sp>
      <p:pic>
        <p:nvPicPr>
          <p:cNvPr id="17411"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8673" name="Text Box 2"/>
          <p:cNvSpPr txBox="1">
            <a:spLocks noChangeArrowheads="1"/>
          </p:cNvSpPr>
          <p:nvPr/>
        </p:nvSpPr>
        <p:spPr bwMode="auto">
          <a:xfrm>
            <a:off x="0" y="288925"/>
            <a:ext cx="9144000" cy="701675"/>
          </a:xfrm>
          <a:prstGeom prst="rect">
            <a:avLst/>
          </a:prstGeom>
          <a:noFill/>
          <a:ln w="9525">
            <a:noFill/>
            <a:miter lim="800000"/>
            <a:headEnd/>
            <a:tailEnd/>
          </a:ln>
        </p:spPr>
        <p:txBody>
          <a:bodyPr>
            <a:spAutoFit/>
          </a:bodyPr>
          <a:lstStyle/>
          <a:p>
            <a:pPr algn="ctr">
              <a:defRPr/>
            </a:pPr>
            <a:r>
              <a:rPr lang="ar-OM" sz="4000" b="1" dirty="0" smtClean="0">
                <a:effectLst>
                  <a:outerShdw blurRad="38100" dist="38100" dir="2700000" algn="tl">
                    <a:srgbClr val="C0C0C0"/>
                  </a:outerShdw>
                </a:effectLst>
              </a:rPr>
              <a:t>رؤية الهيئة ورسالتها</a:t>
            </a:r>
            <a:endParaRPr lang="en-US" sz="4000" b="1" dirty="0">
              <a:effectLst>
                <a:outerShdw blurRad="38100" dist="38100" dir="2700000" algn="tl">
                  <a:srgbClr val="C0C0C0"/>
                </a:outerShdw>
              </a:effectLst>
            </a:endParaRPr>
          </a:p>
        </p:txBody>
      </p:sp>
      <p:sp>
        <p:nvSpPr>
          <p:cNvPr id="17413" name="Rectangle 3"/>
          <p:cNvSpPr>
            <a:spLocks noChangeArrowheads="1"/>
          </p:cNvSpPr>
          <p:nvPr/>
        </p:nvSpPr>
        <p:spPr bwMode="auto">
          <a:xfrm>
            <a:off x="609600" y="1600200"/>
            <a:ext cx="8001000" cy="1536700"/>
          </a:xfrm>
          <a:prstGeom prst="rect">
            <a:avLst/>
          </a:prstGeom>
          <a:solidFill>
            <a:schemeClr val="accent6"/>
          </a:solidFill>
          <a:ln w="9525">
            <a:solidFill>
              <a:schemeClr val="tx1"/>
            </a:solidFill>
            <a:miter lim="800000"/>
            <a:headEnd/>
            <a:tailEnd/>
          </a:ln>
          <a:scene3d>
            <a:camera prst="orthographicFront"/>
            <a:lightRig rig="threePt" dir="t"/>
          </a:scene3d>
          <a:sp3d>
            <a:bevelT/>
          </a:sp3d>
        </p:spPr>
        <p:txBody>
          <a:bodyPr/>
          <a:lstStyle/>
          <a:p>
            <a:pPr marL="347663" indent="-347663" algn="ctr">
              <a:lnSpc>
                <a:spcPct val="95000"/>
              </a:lnSpc>
              <a:spcAft>
                <a:spcPts val="600"/>
              </a:spcAft>
            </a:pPr>
            <a:r>
              <a:rPr lang="ar-OM" sz="2800" b="1" dirty="0" smtClean="0">
                <a:solidFill>
                  <a:schemeClr val="bg1"/>
                </a:solidFill>
              </a:rPr>
              <a:t>الرؤية</a:t>
            </a:r>
            <a:endParaRPr lang="en-US" sz="2800" b="1" dirty="0">
              <a:solidFill>
                <a:schemeClr val="bg1"/>
              </a:solidFill>
            </a:endParaRPr>
          </a:p>
          <a:p>
            <a:pPr marL="347663" indent="-347663" algn="ctr">
              <a:lnSpc>
                <a:spcPct val="95000"/>
              </a:lnSpc>
              <a:spcAft>
                <a:spcPct val="50000"/>
              </a:spcAft>
            </a:pPr>
            <a:r>
              <a:rPr lang="en-US" dirty="0">
                <a:solidFill>
                  <a:schemeClr val="bg1"/>
                </a:solidFill>
              </a:rPr>
              <a:t>	</a:t>
            </a:r>
            <a:r>
              <a:rPr lang="ar-OM" sz="2800" b="1" dirty="0">
                <a:solidFill>
                  <a:schemeClr val="bg1"/>
                </a:solidFill>
                <a:latin typeface="Tahoma"/>
              </a:rPr>
              <a:t>أن تتمتع الهيئة العمانية للاعتماد الأكاديمي بالاعتراف الدولي كمرجع للاعتماد والارتقاء بجودة التعليم العالي في سلطنة </a:t>
            </a:r>
            <a:r>
              <a:rPr lang="ar-OM" sz="2800" b="1" dirty="0" smtClean="0">
                <a:solidFill>
                  <a:schemeClr val="bg1"/>
                </a:solidFill>
                <a:latin typeface="Tahoma"/>
              </a:rPr>
              <a:t>عُمان</a:t>
            </a:r>
            <a:endParaRPr lang="en-US" sz="2400" b="1" dirty="0">
              <a:solidFill>
                <a:schemeClr val="bg1"/>
              </a:solidFill>
            </a:endParaRPr>
          </a:p>
        </p:txBody>
      </p:sp>
      <p:sp>
        <p:nvSpPr>
          <p:cNvPr id="17415" name="Rectangle 3"/>
          <p:cNvSpPr>
            <a:spLocks noChangeArrowheads="1"/>
          </p:cNvSpPr>
          <p:nvPr/>
        </p:nvSpPr>
        <p:spPr bwMode="auto">
          <a:xfrm>
            <a:off x="609600" y="3355975"/>
            <a:ext cx="8018640" cy="2816225"/>
          </a:xfrm>
          <a:prstGeom prst="rect">
            <a:avLst/>
          </a:prstGeom>
          <a:solidFill>
            <a:schemeClr val="accent6">
              <a:lumMod val="20000"/>
              <a:lumOff val="80000"/>
            </a:schemeClr>
          </a:solidFill>
          <a:ln w="9525">
            <a:solidFill>
              <a:schemeClr val="tx1"/>
            </a:solidFill>
            <a:miter lim="800000"/>
            <a:headEnd/>
            <a:tailEnd/>
          </a:ln>
          <a:scene3d>
            <a:camera prst="orthographicFront"/>
            <a:lightRig rig="threePt" dir="t"/>
          </a:scene3d>
          <a:sp3d>
            <a:bevelT/>
          </a:sp3d>
        </p:spPr>
        <p:txBody>
          <a:bodyPr/>
          <a:lstStyle/>
          <a:p>
            <a:pPr marL="63500" indent="-63500" algn="ctr">
              <a:lnSpc>
                <a:spcPct val="95000"/>
              </a:lnSpc>
              <a:spcAft>
                <a:spcPts val="600"/>
              </a:spcAft>
            </a:pPr>
            <a:r>
              <a:rPr lang="ar-OM" sz="2800" b="1" dirty="0" smtClean="0"/>
              <a:t>الرسالة</a:t>
            </a:r>
            <a:endParaRPr lang="en-US" sz="2800" b="1" dirty="0"/>
          </a:p>
          <a:p>
            <a:pPr marL="63500" indent="-63500" algn="ctr">
              <a:lnSpc>
                <a:spcPct val="95000"/>
              </a:lnSpc>
              <a:spcAft>
                <a:spcPct val="50000"/>
              </a:spcAft>
            </a:pPr>
            <a:r>
              <a:rPr lang="en-US" b="1" dirty="0"/>
              <a:t>	</a:t>
            </a:r>
            <a:r>
              <a:rPr lang="ar-OM" sz="2800" b="1" dirty="0">
                <a:solidFill>
                  <a:srgbClr val="525252"/>
                </a:solidFill>
                <a:latin typeface="Tahoma"/>
              </a:rPr>
              <a:t>تقديم الدعم لقطاع التعليم العالي في سلطنة عُمان، وتشجيعه على استيفاء المعايير الدولية؛ وإعداد الإطار الوطني للمؤهلات وتطويره، وتأسيس نظاِمٍ - مُحكَم وشفّاف - لاعتماد مؤسسات التعليم العالي والبرامج الأكاديمية يوفر معلومات موثوقة، للرأي العام، والجهات الأخرى ذات العلاقة، حول جودة التعليم العالي في سلطنة عُمان</a:t>
            </a:r>
            <a:endParaRPr lang="en-US" sz="2800" b="1" dirty="0"/>
          </a:p>
        </p:txBody>
      </p:sp>
      <p:sp>
        <p:nvSpPr>
          <p:cNvPr id="11" name="Text Box 8"/>
          <p:cNvSpPr txBox="1">
            <a:spLocks noChangeArrowheads="1"/>
          </p:cNvSpPr>
          <p:nvPr/>
        </p:nvSpPr>
        <p:spPr bwMode="auto">
          <a:xfrm>
            <a:off x="-76200" y="1004887"/>
            <a:ext cx="1676400" cy="366713"/>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ts val="600"/>
              </a:lnSpc>
              <a:spcBef>
                <a:spcPct val="50000"/>
              </a:spcBef>
              <a:spcAft>
                <a:spcPts val="0"/>
              </a:spcAft>
              <a:buClrTx/>
              <a:buSzTx/>
              <a:buFontTx/>
              <a:buNone/>
              <a:tabLst/>
              <a:defRPr/>
            </a:pPr>
            <a:r>
              <a:rPr kumimoji="0" lang="ar-OM" sz="1600" b="1" i="0" u="none" strike="noStrike" kern="0" cap="none" spc="0" normalizeH="0" baseline="0" noProof="0" dirty="0">
                <a:ln>
                  <a:noFill/>
                </a:ln>
                <a:solidFill>
                  <a:prstClr val="black"/>
                </a:solidFill>
                <a:effectLst>
                  <a:outerShdw blurRad="38100" dist="38100" dir="2700000" algn="tl">
                    <a:srgbClr val="C0C0C0"/>
                  </a:outerShdw>
                </a:effectLst>
                <a:uLnTx/>
                <a:uFillTx/>
              </a:rPr>
              <a:t>الهيئة العمانية </a:t>
            </a:r>
          </a:p>
          <a:p>
            <a:pPr marL="0" marR="0" lvl="0" indent="0" algn="ctr" defTabSz="914400" eaLnBrk="1" fontAlgn="auto" latinLnBrk="0" hangingPunct="1">
              <a:lnSpc>
                <a:spcPts val="600"/>
              </a:lnSpc>
              <a:spcBef>
                <a:spcPct val="50000"/>
              </a:spcBef>
              <a:spcAft>
                <a:spcPts val="0"/>
              </a:spcAft>
              <a:buClrTx/>
              <a:buSzTx/>
              <a:buFontTx/>
              <a:buNone/>
              <a:tabLst/>
              <a:defRPr/>
            </a:pPr>
            <a:r>
              <a:rPr kumimoji="0" lang="ar-OM" sz="1600" b="1" i="0" u="none" strike="noStrike" kern="0" cap="none" spc="0" normalizeH="0" baseline="0" noProof="0" dirty="0">
                <a:ln>
                  <a:noFill/>
                </a:ln>
                <a:solidFill>
                  <a:prstClr val="black"/>
                </a:solidFill>
                <a:effectLst>
                  <a:outerShdw blurRad="38100" dist="38100" dir="2700000" algn="tl">
                    <a:srgbClr val="C0C0C0"/>
                  </a:outerShdw>
                </a:effectLst>
                <a:uLnTx/>
                <a:uFillTx/>
              </a:rPr>
              <a:t>للاعتماد الأكاديمي</a:t>
            </a:r>
            <a:endParaRPr kumimoji="0" lang="en-GB" sz="1600" b="1" i="0" u="none" strike="noStrike" kern="0" cap="none" spc="0" normalizeH="0" baseline="0" noProof="0" dirty="0">
              <a:ln>
                <a:noFill/>
              </a:ln>
              <a:solidFill>
                <a:prstClr val="black"/>
              </a:solidFill>
              <a:effectLst>
                <a:outerShdw blurRad="38100" dist="38100" dir="2700000" algn="tl">
                  <a:srgbClr val="C0C0C0"/>
                </a:outerShdw>
              </a:effectLst>
              <a:uLnTx/>
              <a:uFillTx/>
            </a:endParaRPr>
          </a:p>
        </p:txBody>
      </p:sp>
      <p:grpSp>
        <p:nvGrpSpPr>
          <p:cNvPr id="12" name="Group 11"/>
          <p:cNvGrpSpPr/>
          <p:nvPr/>
        </p:nvGrpSpPr>
        <p:grpSpPr>
          <a:xfrm>
            <a:off x="-76200" y="109537"/>
            <a:ext cx="1676400" cy="1262063"/>
            <a:chOff x="7610475" y="533400"/>
            <a:chExt cx="1676400" cy="1262063"/>
          </a:xfrm>
        </p:grpSpPr>
        <p:sp>
          <p:nvSpPr>
            <p:cNvPr id="13"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ts val="600"/>
                </a:lnSpc>
                <a:spcBef>
                  <a:spcPct val="50000"/>
                </a:spcBef>
                <a:spcAft>
                  <a:spcPts val="0"/>
                </a:spcAft>
                <a:buClrTx/>
                <a:buSzTx/>
                <a:buFontTx/>
                <a:buNone/>
                <a:tabLst/>
                <a:defRPr/>
              </a:pPr>
              <a:r>
                <a:rPr kumimoji="0" lang="ar-OM" sz="1600" b="1" i="0" u="none" strike="noStrike" kern="0" cap="none" spc="0" normalizeH="0" baseline="0" noProof="0" dirty="0">
                  <a:ln>
                    <a:noFill/>
                  </a:ln>
                  <a:solidFill>
                    <a:prstClr val="black"/>
                  </a:solidFill>
                  <a:effectLst>
                    <a:outerShdw blurRad="38100" dist="38100" dir="2700000" algn="tl">
                      <a:srgbClr val="C0C0C0"/>
                    </a:outerShdw>
                  </a:effectLst>
                  <a:uLnTx/>
                  <a:uFillTx/>
                </a:rPr>
                <a:t>الهيئة العمانية </a:t>
              </a:r>
            </a:p>
            <a:p>
              <a:pPr marL="0" marR="0" lvl="0" indent="0" algn="ctr" defTabSz="914400" eaLnBrk="1" fontAlgn="auto" latinLnBrk="0" hangingPunct="1">
                <a:lnSpc>
                  <a:spcPts val="600"/>
                </a:lnSpc>
                <a:spcBef>
                  <a:spcPct val="50000"/>
                </a:spcBef>
                <a:spcAft>
                  <a:spcPts val="0"/>
                </a:spcAft>
                <a:buClrTx/>
                <a:buSzTx/>
                <a:buFontTx/>
                <a:buNone/>
                <a:tabLst/>
                <a:defRPr/>
              </a:pPr>
              <a:r>
                <a:rPr kumimoji="0" lang="ar-OM" sz="1600" b="1" i="0" u="none" strike="noStrike" kern="0" cap="none" spc="0" normalizeH="0" baseline="0" noProof="0" dirty="0">
                  <a:ln>
                    <a:noFill/>
                  </a:ln>
                  <a:solidFill>
                    <a:prstClr val="black"/>
                  </a:solidFill>
                  <a:effectLst>
                    <a:outerShdw blurRad="38100" dist="38100" dir="2700000" algn="tl">
                      <a:srgbClr val="C0C0C0"/>
                    </a:outerShdw>
                  </a:effectLst>
                  <a:uLnTx/>
                  <a:uFillTx/>
                </a:rPr>
                <a:t>للاعتماد الأكاديمي</a:t>
              </a:r>
              <a:endParaRPr kumimoji="0" lang="en-GB" sz="1600" b="1" i="0" u="none" strike="noStrike" kern="0" cap="none" spc="0" normalizeH="0" baseline="0" noProof="0" dirty="0">
                <a:ln>
                  <a:noFill/>
                </a:ln>
                <a:solidFill>
                  <a:prstClr val="black"/>
                </a:solidFill>
                <a:effectLst>
                  <a:outerShdw blurRad="38100" dist="38100" dir="2700000" algn="tl">
                    <a:srgbClr val="C0C0C0"/>
                  </a:outerShdw>
                </a:effectLst>
                <a:uLnTx/>
                <a:uFillTx/>
              </a:endParaRPr>
            </a:p>
          </p:txBody>
        </p:sp>
        <p:pic>
          <p:nvPicPr>
            <p:cNvPr id="1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grpSp>
    </p:spTree>
    <p:extLst>
      <p:ext uri="{BB962C8B-B14F-4D97-AF65-F5344CB8AC3E}">
        <p14:creationId xmlns:p14="http://schemas.microsoft.com/office/powerpoint/2010/main" val="76857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89B59ED2-F1A6-4C53-81A0-50544953D6A6}" type="slidenum">
              <a:rPr lang="ar-SA" sz="1400"/>
              <a:pPr algn="r"/>
              <a:t>8</a:t>
            </a:fld>
            <a:endParaRPr lang="en-US" sz="1400"/>
          </a:p>
        </p:txBody>
      </p:sp>
      <p:pic>
        <p:nvPicPr>
          <p:cNvPr id="17411" name="Picture 6" descr="manual image 1"/>
          <p:cNvPicPr>
            <a:picLocks noChangeAspect="1" noChangeArrowheads="1"/>
          </p:cNvPicPr>
          <p:nvPr/>
        </p:nvPicPr>
        <p:blipFill>
          <a:blip r:embed="rId3"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8673" name="Text Box 2"/>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lgn="ctr">
              <a:defRPr/>
            </a:pPr>
            <a:r>
              <a:rPr lang="en-US" sz="4000" b="1" dirty="0">
                <a:effectLst>
                  <a:outerShdw blurRad="38100" dist="38100" dir="2700000" algn="tl">
                    <a:srgbClr val="C0C0C0"/>
                  </a:outerShdw>
                </a:effectLst>
              </a:rPr>
              <a:t>OAAA Vision and Mission</a:t>
            </a:r>
          </a:p>
        </p:txBody>
      </p:sp>
      <p:sp>
        <p:nvSpPr>
          <p:cNvPr id="17413" name="Rectangle 3"/>
          <p:cNvSpPr>
            <a:spLocks noChangeArrowheads="1"/>
          </p:cNvSpPr>
          <p:nvPr/>
        </p:nvSpPr>
        <p:spPr bwMode="auto">
          <a:xfrm>
            <a:off x="711200" y="1130300"/>
            <a:ext cx="7734300" cy="2209800"/>
          </a:xfrm>
          <a:prstGeom prst="rect">
            <a:avLst/>
          </a:prstGeom>
          <a:solidFill>
            <a:schemeClr val="accent6"/>
          </a:solidFill>
          <a:ln w="9525">
            <a:solidFill>
              <a:schemeClr val="tx1"/>
            </a:solidFill>
            <a:miter lim="800000"/>
            <a:headEnd/>
            <a:tailEnd/>
          </a:ln>
          <a:scene3d>
            <a:camera prst="orthographicFront"/>
            <a:lightRig rig="threePt" dir="t"/>
          </a:scene3d>
          <a:sp3d>
            <a:bevelT/>
          </a:sp3d>
        </p:spPr>
        <p:txBody>
          <a:bodyPr/>
          <a:lstStyle/>
          <a:p>
            <a:pPr marL="347663" indent="-347663" algn="ctr">
              <a:lnSpc>
                <a:spcPct val="95000"/>
              </a:lnSpc>
              <a:spcAft>
                <a:spcPct val="50000"/>
              </a:spcAft>
            </a:pPr>
            <a:r>
              <a:rPr lang="en-US" sz="2800" b="1" dirty="0">
                <a:solidFill>
                  <a:schemeClr val="bg1"/>
                </a:solidFill>
              </a:rPr>
              <a:t>OAAA Vision</a:t>
            </a:r>
          </a:p>
          <a:p>
            <a:pPr marL="347663" indent="-347663" algn="ctr">
              <a:lnSpc>
                <a:spcPct val="95000"/>
              </a:lnSpc>
              <a:spcAft>
                <a:spcPct val="50000"/>
              </a:spcAft>
            </a:pPr>
            <a:r>
              <a:rPr lang="en-US" dirty="0">
                <a:solidFill>
                  <a:schemeClr val="bg1"/>
                </a:solidFill>
              </a:rPr>
              <a:t>	</a:t>
            </a:r>
            <a:r>
              <a:rPr lang="en-US" sz="2400" b="1" dirty="0">
                <a:solidFill>
                  <a:schemeClr val="bg1"/>
                </a:solidFill>
              </a:rPr>
              <a:t>OAAA aspires to be an internationally recognized authority for accreditation and promotion of quality in higher education in Oman.</a:t>
            </a:r>
          </a:p>
        </p:txBody>
      </p:sp>
      <p:grpSp>
        <p:nvGrpSpPr>
          <p:cNvPr id="17414" name="Group 7"/>
          <p:cNvGrpSpPr>
            <a:grpSpLocks/>
          </p:cNvGrpSpPr>
          <p:nvPr/>
        </p:nvGrpSpPr>
        <p:grpSpPr bwMode="auto">
          <a:xfrm>
            <a:off x="261938" y="0"/>
            <a:ext cx="1090612" cy="1117600"/>
            <a:chOff x="342900" y="112712"/>
            <a:chExt cx="1090613" cy="1117144"/>
          </a:xfrm>
        </p:grpSpPr>
        <p:pic>
          <p:nvPicPr>
            <p:cNvPr id="1741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17415" name="Rectangle 3"/>
          <p:cNvSpPr>
            <a:spLocks noChangeArrowheads="1"/>
          </p:cNvSpPr>
          <p:nvPr/>
        </p:nvSpPr>
        <p:spPr bwMode="auto">
          <a:xfrm>
            <a:off x="711200" y="3543300"/>
            <a:ext cx="7747000" cy="2489200"/>
          </a:xfrm>
          <a:prstGeom prst="rect">
            <a:avLst/>
          </a:prstGeom>
          <a:solidFill>
            <a:schemeClr val="accent6">
              <a:lumMod val="20000"/>
              <a:lumOff val="80000"/>
            </a:schemeClr>
          </a:solidFill>
          <a:ln w="9525">
            <a:solidFill>
              <a:schemeClr val="tx1"/>
            </a:solidFill>
            <a:miter lim="800000"/>
            <a:headEnd/>
            <a:tailEnd/>
          </a:ln>
          <a:scene3d>
            <a:camera prst="orthographicFront"/>
            <a:lightRig rig="threePt" dir="t"/>
          </a:scene3d>
          <a:sp3d>
            <a:bevelT/>
          </a:sp3d>
        </p:spPr>
        <p:txBody>
          <a:bodyPr/>
          <a:lstStyle/>
          <a:p>
            <a:pPr marL="63500" indent="-63500" algn="ctr">
              <a:lnSpc>
                <a:spcPct val="95000"/>
              </a:lnSpc>
              <a:spcAft>
                <a:spcPct val="50000"/>
              </a:spcAft>
            </a:pPr>
            <a:r>
              <a:rPr lang="en-US" sz="2800" b="1" dirty="0"/>
              <a:t>OAAA Mission</a:t>
            </a:r>
          </a:p>
          <a:p>
            <a:pPr marL="63500" indent="-63500" algn="ctr">
              <a:lnSpc>
                <a:spcPct val="95000"/>
              </a:lnSpc>
              <a:spcAft>
                <a:spcPct val="50000"/>
              </a:spcAft>
            </a:pPr>
            <a:r>
              <a:rPr lang="en-US" b="1" dirty="0"/>
              <a:t>	</a:t>
            </a:r>
            <a:r>
              <a:rPr lang="en-US" sz="2000" b="1" dirty="0"/>
              <a:t>To encourage and support the Omani higher education sector in meeting international standards; to maintain the national qualifications framework; and, through a transparent rigorous system of institutional and program accreditation, provide reliable information to the public and other stakeholders on the quality of higher education in Oman.</a:t>
            </a:r>
            <a:r>
              <a:rPr lang="en-US" sz="2000" dirty="0"/>
              <a:t> </a:t>
            </a:r>
          </a:p>
        </p:txBody>
      </p:sp>
    </p:spTree>
    <p:extLst>
      <p:ext uri="{BB962C8B-B14F-4D97-AF65-F5344CB8AC3E}">
        <p14:creationId xmlns:p14="http://schemas.microsoft.com/office/powerpoint/2010/main" val="16603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manual image 1"/>
          <p:cNvPicPr>
            <a:picLocks noChangeAspect="1" noChangeArrowheads="1"/>
          </p:cNvPicPr>
          <p:nvPr/>
        </p:nvPicPr>
        <p:blipFill>
          <a:blip r:embed="rId2" cstate="screen">
            <a:lum bright="70000" contrast="-70000"/>
            <a:graysc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w="9525">
            <a:noFill/>
            <a:miter lim="800000"/>
            <a:headEnd/>
            <a:tailEnd/>
          </a:ln>
        </p:spPr>
      </p:pic>
      <p:sp>
        <p:nvSpPr>
          <p:cNvPr id="2" name="Title 1"/>
          <p:cNvSpPr>
            <a:spLocks noGrp="1"/>
          </p:cNvSpPr>
          <p:nvPr>
            <p:ph type="ctrTitle"/>
          </p:nvPr>
        </p:nvSpPr>
        <p:spPr>
          <a:xfrm>
            <a:off x="685800" y="228600"/>
            <a:ext cx="7772400" cy="1470025"/>
          </a:xfrm>
        </p:spPr>
        <p:txBody>
          <a:bodyPr>
            <a:normAutofit fontScale="90000"/>
          </a:bodyPr>
          <a:lstStyle/>
          <a:p>
            <a:r>
              <a:rPr lang="ar-OM" b="1" dirty="0" smtClean="0">
                <a:effectLst>
                  <a:outerShdw blurRad="38100" dist="38100" dir="2700000" algn="tl">
                    <a:srgbClr val="C0C0C0"/>
                  </a:outerShdw>
                </a:effectLst>
                <a:latin typeface="Arial" charset="0"/>
                <a:cs typeface="Arial" charset="0"/>
              </a:rPr>
              <a:t>الهيئة العمانية للاعتماد الأكاديمي</a:t>
            </a:r>
            <a:r>
              <a:rPr lang="ar-OM" sz="4000" b="1" dirty="0" smtClean="0">
                <a:effectLst>
                  <a:outerShdw blurRad="38100" dist="38100" dir="2700000" algn="tl">
                    <a:srgbClr val="C0C0C0"/>
                  </a:outerShdw>
                </a:effectLst>
                <a:latin typeface="Arial" charset="0"/>
                <a:cs typeface="Arial" charset="0"/>
              </a:rPr>
              <a:t/>
            </a:r>
            <a:br>
              <a:rPr lang="ar-OM" sz="4000" b="1" dirty="0" smtClean="0">
                <a:effectLst>
                  <a:outerShdw blurRad="38100" dist="38100" dir="2700000" algn="tl">
                    <a:srgbClr val="C0C0C0"/>
                  </a:outerShdw>
                </a:effectLst>
                <a:latin typeface="Arial" charset="0"/>
                <a:cs typeface="Arial" charset="0"/>
              </a:rPr>
            </a:br>
            <a:r>
              <a:rPr lang="ar-OM" sz="3600" b="1" dirty="0" smtClean="0">
                <a:effectLst>
                  <a:outerShdw blurRad="38100" dist="38100" dir="2700000" algn="tl">
                    <a:srgbClr val="C0C0C0"/>
                  </a:outerShdw>
                </a:effectLst>
                <a:latin typeface="Arial" charset="0"/>
                <a:cs typeface="Arial" charset="0"/>
              </a:rPr>
              <a:t>المهام الرئيسية</a:t>
            </a:r>
            <a:r>
              <a:rPr lang="ar-OM" b="1" dirty="0" smtClean="0">
                <a:effectLst>
                  <a:outerShdw blurRad="38100" dist="38100" dir="2700000" algn="tl">
                    <a:srgbClr val="C0C0C0"/>
                  </a:outerShdw>
                </a:effectLst>
                <a:latin typeface="Arial" charset="0"/>
                <a:cs typeface="Arial" charset="0"/>
              </a:rPr>
              <a:t/>
            </a:r>
            <a:br>
              <a:rPr lang="ar-OM" b="1" dirty="0" smtClean="0">
                <a:effectLst>
                  <a:outerShdw blurRad="38100" dist="38100" dir="2700000" algn="tl">
                    <a:srgbClr val="C0C0C0"/>
                  </a:outerShdw>
                </a:effectLst>
                <a:latin typeface="Arial" charset="0"/>
                <a:cs typeface="Arial" charset="0"/>
              </a:rPr>
            </a:br>
            <a:endParaRPr lang="en-US" dirty="0"/>
          </a:p>
        </p:txBody>
      </p:sp>
      <p:graphicFrame>
        <p:nvGraphicFramePr>
          <p:cNvPr id="7" name="Diagram 6"/>
          <p:cNvGraphicFramePr/>
          <p:nvPr>
            <p:extLst>
              <p:ext uri="{D42A27DB-BD31-4B8C-83A1-F6EECF244321}">
                <p14:modId xmlns:p14="http://schemas.microsoft.com/office/powerpoint/2010/main" val="3184726104"/>
              </p:ext>
            </p:extLst>
          </p:nvPr>
        </p:nvGraphicFramePr>
        <p:xfrm>
          <a:off x="1143000" y="1302657"/>
          <a:ext cx="7688240" cy="5402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76200" y="109537"/>
            <a:ext cx="1676400" cy="1262063"/>
            <a:chOff x="7610475" y="533400"/>
            <a:chExt cx="1676400" cy="1262063"/>
          </a:xfrm>
        </p:grpSpPr>
        <p:sp>
          <p:nvSpPr>
            <p:cNvPr id="10" name="Text Box 8"/>
            <p:cNvSpPr txBox="1">
              <a:spLocks noChangeArrowheads="1"/>
            </p:cNvSpPr>
            <p:nvPr/>
          </p:nvSpPr>
          <p:spPr bwMode="auto">
            <a:xfrm>
              <a:off x="7610475" y="1428750"/>
              <a:ext cx="1676400" cy="366713"/>
            </a:xfrm>
            <a:prstGeom prst="rect">
              <a:avLst/>
            </a:prstGeom>
            <a:noFill/>
            <a:ln w="9525">
              <a:noFill/>
              <a:miter lim="800000"/>
              <a:headEnd/>
              <a:tailEnd/>
            </a:ln>
            <a:effectLst/>
          </p:spPr>
          <p:txBody>
            <a:bodyPr>
              <a:spAutoFit/>
            </a:bodyPr>
            <a:lstStyle/>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الهيئة العمانية </a:t>
              </a:r>
            </a:p>
            <a:p>
              <a:pPr algn="ctr" fontAlgn="auto">
                <a:lnSpc>
                  <a:spcPts val="600"/>
                </a:lnSpc>
                <a:spcBef>
                  <a:spcPct val="50000"/>
                </a:spcBef>
                <a:spcAft>
                  <a:spcPts val="0"/>
                </a:spcAft>
                <a:defRPr/>
              </a:pPr>
              <a:r>
                <a:rPr lang="ar-OM" sz="1600" b="1" dirty="0">
                  <a:solidFill>
                    <a:prstClr val="black"/>
                  </a:solidFill>
                  <a:effectLst>
                    <a:outerShdw blurRad="38100" dist="38100" dir="2700000" algn="tl">
                      <a:srgbClr val="C0C0C0"/>
                    </a:outerShdw>
                  </a:effectLst>
                </a:rPr>
                <a:t>للاعتماد الأكاديمي</a:t>
              </a:r>
              <a:endParaRPr lang="en-GB" sz="1600" b="1" dirty="0">
                <a:solidFill>
                  <a:prstClr val="black"/>
                </a:solidFill>
                <a:effectLst>
                  <a:outerShdw blurRad="38100" dist="38100" dir="2700000" algn="tl">
                    <a:srgbClr val="C0C0C0"/>
                  </a:outerShdw>
                </a:effectLst>
              </a:endParaRPr>
            </a:p>
          </p:txBody>
        </p:sp>
        <p:pic>
          <p:nvPicPr>
            <p:cNvPr id="11" name="Picture 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15959" y="533400"/>
              <a:ext cx="896583" cy="770330"/>
            </a:xfrm>
            <a:prstGeom prst="rect">
              <a:avLst/>
            </a:prstGeom>
            <a:noFill/>
            <a:ln w="9525">
              <a:noFill/>
              <a:miter lim="800000"/>
              <a:headEnd/>
              <a:tailEnd/>
            </a:ln>
          </p:spPr>
        </p:pic>
      </p:grpSp>
    </p:spTree>
    <p:extLst>
      <p:ext uri="{BB962C8B-B14F-4D97-AF65-F5344CB8AC3E}">
        <p14:creationId xmlns:p14="http://schemas.microsoft.com/office/powerpoint/2010/main" val="361340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1775</TotalTime>
  <Words>3915</Words>
  <Application>Microsoft Office PowerPoint</Application>
  <PresentationFormat>On-screen Show (4:3)</PresentationFormat>
  <Paragraphs>824</Paragraphs>
  <Slides>65</Slides>
  <Notes>37</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65</vt:i4>
      </vt:variant>
    </vt:vector>
  </HeadingPairs>
  <TitlesOfParts>
    <vt:vector size="79" baseType="lpstr">
      <vt:lpstr>Arial</vt:lpstr>
      <vt:lpstr>Calibri</vt:lpstr>
      <vt:lpstr>Tahoma</vt:lpstr>
      <vt:lpstr>Times New Roman</vt:lpstr>
      <vt:lpstr>Wingdings</vt:lpstr>
      <vt:lpstr>Default Design</vt:lpstr>
      <vt:lpstr>Custom Design</vt:lpstr>
      <vt:lpstr>Office Theme</vt:lpstr>
      <vt:lpstr>2_Office Theme</vt:lpstr>
      <vt:lpstr>1_Office Theme</vt:lpstr>
      <vt:lpstr>3_Office Theme</vt:lpstr>
      <vt:lpstr>4_Office Theme</vt:lpstr>
      <vt:lpstr>5_Office Theme</vt:lpstr>
      <vt:lpstr>Visio</vt:lpstr>
      <vt:lpstr>PowerPoint Presentation</vt:lpstr>
      <vt:lpstr>PowerPoint Presentation</vt:lpstr>
      <vt:lpstr>PowerPoint Presentation</vt:lpstr>
      <vt:lpstr>  OAAA roles and responsibilities:  Institutional Accreditation  Dr Salim Radhawi CEO, OAAA  Official launch of ISAM 21 March 2016</vt:lpstr>
      <vt:lpstr>PowerPoint Presentation</vt:lpstr>
      <vt:lpstr>PowerPoint Presentation</vt:lpstr>
      <vt:lpstr>PowerPoint Presentation</vt:lpstr>
      <vt:lpstr>PowerPoint Presentation</vt:lpstr>
      <vt:lpstr>الهيئة العمانية للاعتماد الأكاديمي المهام الرئيسية </vt:lpstr>
      <vt:lpstr>الهيئة العمانية للاعتماد الأكاديمي المهام الرئيسية </vt:lpstr>
      <vt:lpstr>OAAA Roles &amp; Responsibilities</vt:lpstr>
      <vt:lpstr>نظام الاعتماد المؤسسي السابق Former HEI Accreditation System</vt:lpstr>
      <vt:lpstr>اعتماد مؤسسات التعليم العالي مجالات الاعتماد المؤسسي</vt:lpstr>
      <vt:lpstr>HEI Accreditation Scope</vt:lpstr>
      <vt:lpstr>PowerPoint Presentation</vt:lpstr>
      <vt:lpstr>الاعتماد المؤسسي المرحلة الأولى: تدقيق الجودة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المعايير المؤسسية</vt:lpstr>
      <vt:lpstr>Institutional Standards </vt:lpstr>
      <vt:lpstr>PowerPoint Presentation</vt:lpstr>
      <vt:lpstr>Ratings against Criteria and Standards and Accreditation Outcomes  </vt:lpstr>
      <vt:lpstr>PowerPoint Presentation</vt:lpstr>
      <vt:lpstr>الدروس المستفادة من التقويم التجريبي مقابل المعايير المؤسسية</vt:lpstr>
      <vt:lpstr>Learning post pilot ISAs</vt:lpstr>
      <vt:lpstr>PowerPoint Presentation</vt:lpstr>
      <vt:lpstr>Institutional Standards  Assessment Manual (ISAM)</vt:lpstr>
      <vt:lpstr>PowerPoint Presentation</vt:lpstr>
      <vt:lpstr>PowerPoint Presentation</vt:lpstr>
      <vt:lpstr>PowerPoint Presentation</vt:lpstr>
      <vt:lpstr>PowerPoint Presentation</vt:lpstr>
      <vt:lpstr>PowerPoint Presentation</vt:lpstr>
      <vt:lpstr>ما هي توقّعات الجهات ذات العلاقة؟</vt:lpstr>
      <vt:lpstr>What are stakeholder expectations?</vt:lpstr>
      <vt:lpstr>الاستجابة للتوقعات (1) </vt:lpstr>
      <vt:lpstr>Meeting expectations 1</vt:lpstr>
      <vt:lpstr>الاستجابة للتوقعات (1) – النشر العلني</vt:lpstr>
      <vt:lpstr>الاستجابة للتّوقعــــــــات (2)</vt:lpstr>
      <vt:lpstr>Meeting expectations 2</vt:lpstr>
      <vt:lpstr> </vt:lpstr>
      <vt:lpstr>الاستجابة للتّوقعــــــــات (3)</vt:lpstr>
      <vt:lpstr>Meeting expectations 3</vt:lpstr>
      <vt:lpstr> </vt:lpstr>
      <vt:lpstr> </vt:lpstr>
      <vt:lpstr>الاستجابة للتّوقعــــــــات (4)</vt:lpstr>
      <vt:lpstr>Meeting expectations 4</vt:lpstr>
      <vt:lpstr>PowerPoint Presentation</vt:lpstr>
      <vt:lpstr>الاستجابة للتّوقعــــــــات (5)</vt:lpstr>
      <vt:lpstr>Meeting expectations 5</vt:lpstr>
      <vt:lpstr> </vt:lpstr>
      <vt:lpstr>PowerPoint Presentation</vt:lpstr>
      <vt:lpstr>PowerPoint Presentation</vt:lpstr>
      <vt:lpstr>مقارنة أداء المؤسسات  Comparing…not ranking</vt:lpstr>
      <vt:lpstr>الخطوات القادمة</vt:lpstr>
      <vt:lpstr>Next steps</vt:lpstr>
      <vt:lpstr>الخطوات القادمة</vt:lpstr>
      <vt:lpstr>Next steps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T.Goodliffe</dc:creator>
  <cp:lastModifiedBy>Projects2</cp:lastModifiedBy>
  <cp:revision>219</cp:revision>
  <dcterms:created xsi:type="dcterms:W3CDTF">2011-02-02T09:47:16Z</dcterms:created>
  <dcterms:modified xsi:type="dcterms:W3CDTF">2016-05-01T11:36:13Z</dcterms:modified>
</cp:coreProperties>
</file>